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gif" ContentType="image/gif"/>
  <Default Extension="wav" ContentType="audio/wav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522" r:id="rId2"/>
    <p:sldId id="423" r:id="rId3"/>
    <p:sldId id="515" r:id="rId4"/>
    <p:sldId id="516" r:id="rId5"/>
    <p:sldId id="507" r:id="rId6"/>
    <p:sldId id="508" r:id="rId7"/>
    <p:sldId id="426" r:id="rId8"/>
    <p:sldId id="427" r:id="rId9"/>
    <p:sldId id="428" r:id="rId10"/>
    <p:sldId id="429" r:id="rId11"/>
    <p:sldId id="430" r:id="rId12"/>
    <p:sldId id="431" r:id="rId13"/>
    <p:sldId id="503" r:id="rId14"/>
    <p:sldId id="434" r:id="rId15"/>
    <p:sldId id="511" r:id="rId16"/>
    <p:sldId id="512" r:id="rId17"/>
    <p:sldId id="436" r:id="rId18"/>
    <p:sldId id="437" r:id="rId19"/>
    <p:sldId id="502" r:id="rId20"/>
    <p:sldId id="513" r:id="rId21"/>
    <p:sldId id="509" r:id="rId22"/>
    <p:sldId id="505" r:id="rId23"/>
    <p:sldId id="506" r:id="rId24"/>
    <p:sldId id="485" r:id="rId25"/>
    <p:sldId id="477" r:id="rId26"/>
    <p:sldId id="478" r:id="rId27"/>
    <p:sldId id="479" r:id="rId28"/>
    <p:sldId id="480" r:id="rId29"/>
    <p:sldId id="481" r:id="rId30"/>
    <p:sldId id="482" r:id="rId31"/>
    <p:sldId id="483" r:id="rId32"/>
    <p:sldId id="484" r:id="rId33"/>
    <p:sldId id="510" r:id="rId34"/>
    <p:sldId id="443" r:id="rId35"/>
    <p:sldId id="444" r:id="rId36"/>
    <p:sldId id="445" r:id="rId37"/>
    <p:sldId id="446" r:id="rId38"/>
    <p:sldId id="514" r:id="rId39"/>
    <p:sldId id="447" r:id="rId40"/>
    <p:sldId id="472" r:id="rId41"/>
    <p:sldId id="473" r:id="rId42"/>
    <p:sldId id="448" r:id="rId43"/>
    <p:sldId id="449" r:id="rId44"/>
    <p:sldId id="450" r:id="rId45"/>
    <p:sldId id="474" r:id="rId46"/>
    <p:sldId id="471" r:id="rId47"/>
    <p:sldId id="451" r:id="rId48"/>
    <p:sldId id="452" r:id="rId49"/>
    <p:sldId id="453" r:id="rId50"/>
    <p:sldId id="475" r:id="rId51"/>
    <p:sldId id="517" r:id="rId52"/>
    <p:sldId id="518" r:id="rId53"/>
    <p:sldId id="454" r:id="rId54"/>
    <p:sldId id="521" r:id="rId55"/>
    <p:sldId id="470" r:id="rId56"/>
    <p:sldId id="519" r:id="rId57"/>
    <p:sldId id="520" r:id="rId58"/>
    <p:sldId id="491" r:id="rId59"/>
    <p:sldId id="492" r:id="rId60"/>
    <p:sldId id="493" r:id="rId61"/>
    <p:sldId id="494" r:id="rId62"/>
    <p:sldId id="495" r:id="rId63"/>
    <p:sldId id="496" r:id="rId64"/>
    <p:sldId id="497" r:id="rId65"/>
    <p:sldId id="498" r:id="rId66"/>
    <p:sldId id="499" r:id="rId67"/>
    <p:sldId id="500" r:id="rId68"/>
    <p:sldId id="501" r:id="rId69"/>
    <p:sldId id="476" r:id="rId70"/>
    <p:sldId id="457" r:id="rId71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7EFFF"/>
    <a:srgbClr val="EAD5FF"/>
    <a:srgbClr val="CC99FF"/>
    <a:srgbClr val="EAEAEA"/>
    <a:srgbClr val="6600CC"/>
    <a:srgbClr val="FFCCFF"/>
    <a:srgbClr val="006666"/>
    <a:srgbClr val="FDFED2"/>
    <a:srgbClr val="EFF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3392" autoAdjust="0"/>
  </p:normalViewPr>
  <p:slideViewPr>
    <p:cSldViewPr snapToGrid="0">
      <p:cViewPr varScale="1">
        <p:scale>
          <a:sx n="101" d="100"/>
          <a:sy n="101" d="100"/>
        </p:scale>
        <p:origin x="14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-80"/>
    </p:cViewPr>
  </p:notesTextViewPr>
  <p:sorterViewPr>
    <p:cViewPr>
      <p:scale>
        <a:sx n="52" d="100"/>
        <a:sy n="52" d="100"/>
      </p:scale>
      <p:origin x="0" y="898"/>
    </p:cViewPr>
  </p:sorterViewPr>
  <p:notesViewPr>
    <p:cSldViewPr snapToGrid="0">
      <p:cViewPr varScale="1">
        <p:scale>
          <a:sx n="67" d="100"/>
          <a:sy n="67" d="100"/>
        </p:scale>
        <p:origin x="-1962" y="-90"/>
      </p:cViewPr>
      <p:guideLst>
        <p:guide orient="horz" pos="287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handoutMaster" Target="handoutMasters/handoutMaster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Relationship Id="rId2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9E025DC-5CAF-4A0A-951D-DCE4F8B19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01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0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30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0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7DAEFE5-A347-4045-A4FC-2F1CEFE90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54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1F8F76-50F4-419D-A738-C41A8C5F9C70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92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7730738-EC8D-43E9-A07E-E7E91C3A4465}" type="slidenum">
              <a:rPr lang="en-US" sz="1200" smtClean="0"/>
              <a:pPr eaLnBrk="1" hangingPunct="1"/>
              <a:t>11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FAE3822-2F49-47B1-A8A6-DDECB3F70FF4}" type="slidenum">
              <a:rPr lang="en-US" sz="1200" smtClean="0"/>
              <a:pPr eaLnBrk="1" hangingPunct="1"/>
              <a:t>12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13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while (</a:t>
            </a:r>
            <a:r>
              <a:rPr lang="en-US" dirty="0" err="1"/>
              <a:t>idNum</a:t>
            </a:r>
            <a:r>
              <a:rPr lang="en-US" dirty="0"/>
              <a:t> &gt; 100000)</a:t>
            </a:r>
          </a:p>
          <a:p>
            <a:pPr eaLnBrk="1" hangingPunct="1"/>
            <a:r>
              <a:rPr lang="en-US" dirty="0"/>
              <a:t>{</a:t>
            </a:r>
          </a:p>
          <a:p>
            <a:pPr eaLnBrk="1" hangingPunct="1"/>
            <a:r>
              <a:rPr lang="en-US" dirty="0"/>
              <a:t>    </a:t>
            </a:r>
            <a:r>
              <a:rPr lang="en-US" dirty="0" err="1"/>
              <a:t>idNum</a:t>
            </a:r>
            <a:r>
              <a:rPr lang="en-US" dirty="0"/>
              <a:t> -= 100000;</a:t>
            </a:r>
          </a:p>
          <a:p>
            <a:pPr eaLnBrk="1" hangingPunct="1"/>
            <a:r>
              <a:rPr lang="en-US" dirty="0"/>
              <a:t>}</a:t>
            </a:r>
          </a:p>
          <a:p>
            <a:pPr eaLnBrk="1" hangingPunct="1"/>
            <a:r>
              <a:rPr lang="en-US" dirty="0"/>
              <a:t>return </a:t>
            </a:r>
            <a:r>
              <a:rPr lang="en-US" dirty="0" err="1"/>
              <a:t>idNum</a:t>
            </a:r>
            <a:r>
              <a:rPr lang="en-US" dirty="0"/>
              <a:t>;  //</a:t>
            </a:r>
            <a:r>
              <a:rPr lang="en-US" baseline="0" dirty="0"/>
              <a:t> guaranteed to be between 0 and 99,999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Assume X is equal to the value of your ID number.</a:t>
            </a:r>
          </a:p>
          <a:p>
            <a:pPr eaLnBrk="1" hangingPunct="1"/>
            <a:r>
              <a:rPr lang="en-US" dirty="0"/>
              <a:t>One technique you can use is to start at the top cell of the array and run your finger down past X</a:t>
            </a:r>
            <a:r>
              <a:rPr lang="en-US" baseline="0" dirty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/>
              <a:t>Whatever cell you stop on is the cell where you put your item.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, wrapping around to the top when you go past the end of the array.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14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15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16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4D6E93-E7C5-4F1E-9412-4B187DB24550}" type="slidenum">
              <a:rPr lang="en-US" sz="1200" smtClean="0"/>
              <a:pPr eaLnBrk="1" hangingPunct="1"/>
              <a:t>17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18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19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20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D3B0984-D135-405C-B1A2-2F58589433A0}" type="slidenum">
              <a:rPr lang="en-US" sz="1200" smtClean="0"/>
              <a:pPr eaLnBrk="1" hangingPunct="1"/>
              <a:t>2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21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22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23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A095CC10-DCEC-4339-BD7A-67D2E6F742C6}" type="slidenum">
              <a:rPr lang="en-US" sz="1200"/>
              <a:pPr algn="r" eaLnBrk="1" hangingPunct="1"/>
              <a:t>24</a:t>
            </a:fld>
            <a:endParaRPr 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4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306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BF33C13-F65F-4CA9-B81C-D46BAF32F770}" type="slidenum">
              <a:rPr lang="en-US" sz="1200" smtClean="0"/>
              <a:pPr eaLnBrk="1" hangingPunct="1"/>
              <a:t>34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EC9B146-B52B-4CDD-8B22-9B18AFA1DAB8}" type="slidenum">
              <a:rPr lang="en-US" sz="1200" smtClean="0"/>
              <a:pPr eaLnBrk="1" hangingPunct="1"/>
              <a:t>35</a:t>
            </a:fld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1420368-CE6B-4E22-A4C2-01907FA11064}" type="slidenum">
              <a:rPr lang="en-US" sz="1200" smtClean="0"/>
              <a:pPr eaLnBrk="1" hangingPunct="1"/>
              <a:t>36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DA1E6B1-E6F7-4FE5-B9C3-7299108A4319}" type="slidenum">
              <a:rPr lang="en-US" sz="1200" smtClean="0"/>
              <a:pPr eaLnBrk="1" hangingPunct="1"/>
              <a:t>37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7FCE5C2-E246-445A-B358-1F3327CAB1D9}" type="slidenum">
              <a:rPr lang="en-US" sz="1200" smtClean="0"/>
              <a:pPr eaLnBrk="1" hangingPunct="1"/>
              <a:t>39</a:t>
            </a:fld>
            <a:endParaRPr 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F449BF2-F6F0-4CAB-B513-384F887E58DC}" type="slidenum">
              <a:rPr lang="en-US" sz="1200" smtClean="0"/>
              <a:pPr eaLnBrk="1" hangingPunct="1"/>
              <a:t>40</a:t>
            </a:fld>
            <a:endParaRPr 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B918B022-2229-4735-86CE-B08B15A8EDD6}" type="slidenum">
              <a:rPr lang="en-US" sz="1200" smtClean="0"/>
              <a:pPr eaLnBrk="1" hangingPunct="1"/>
              <a:t>41</a:t>
            </a:fld>
            <a:endParaRPr 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If the hash table is empty, finding an item is 1, O(1)</a:t>
            </a:r>
          </a:p>
          <a:p>
            <a:pPr eaLnBrk="1" hangingPunct="1"/>
            <a:r>
              <a:rPr lang="en-US" smtClean="0"/>
              <a:t>If it is full would be O(n),</a:t>
            </a:r>
            <a:r>
              <a:rPr lang="en-US" baseline="0" smtClean="0"/>
              <a:t> n steps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F16FD78-6133-4405-A6FC-A1617EA84143}" type="slidenum">
              <a:rPr lang="en-US" sz="1200" smtClean="0"/>
              <a:pPr eaLnBrk="1" hangingPunct="1"/>
              <a:t>42</a:t>
            </a:fld>
            <a:endParaRPr 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5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while (</a:t>
            </a:r>
            <a:r>
              <a:rPr lang="en-US" dirty="0" err="1"/>
              <a:t>idNum</a:t>
            </a:r>
            <a:r>
              <a:rPr lang="en-US" dirty="0"/>
              <a:t> &gt; 100000)</a:t>
            </a:r>
          </a:p>
          <a:p>
            <a:pPr eaLnBrk="1" hangingPunct="1"/>
            <a:r>
              <a:rPr lang="en-US" dirty="0"/>
              <a:t>{</a:t>
            </a:r>
          </a:p>
          <a:p>
            <a:pPr eaLnBrk="1" hangingPunct="1"/>
            <a:r>
              <a:rPr lang="en-US" dirty="0"/>
              <a:t>    </a:t>
            </a:r>
            <a:r>
              <a:rPr lang="en-US" dirty="0" err="1"/>
              <a:t>idNum</a:t>
            </a:r>
            <a:r>
              <a:rPr lang="en-US" dirty="0"/>
              <a:t> -= 100000;</a:t>
            </a:r>
          </a:p>
          <a:p>
            <a:pPr eaLnBrk="1" hangingPunct="1"/>
            <a:r>
              <a:rPr lang="en-US" dirty="0"/>
              <a:t>}</a:t>
            </a:r>
          </a:p>
          <a:p>
            <a:pPr eaLnBrk="1" hangingPunct="1"/>
            <a:r>
              <a:rPr lang="en-US" dirty="0"/>
              <a:t>return </a:t>
            </a:r>
            <a:r>
              <a:rPr lang="en-US" dirty="0" err="1"/>
              <a:t>idNum</a:t>
            </a:r>
            <a:r>
              <a:rPr lang="en-US" dirty="0"/>
              <a:t>;  //</a:t>
            </a:r>
            <a:r>
              <a:rPr lang="en-US" baseline="0" dirty="0"/>
              <a:t> guaranteed to be between 0 and 99,999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Assume X is equal to the value of your ID number.</a:t>
            </a:r>
          </a:p>
          <a:p>
            <a:pPr eaLnBrk="1" hangingPunct="1"/>
            <a:r>
              <a:rPr lang="en-US" dirty="0"/>
              <a:t>One technique you can use is to start at the top cell of the array and run your finger down past X</a:t>
            </a:r>
            <a:r>
              <a:rPr lang="en-US" baseline="0" dirty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/>
              <a:t>Whatever cell you stop on is the cell where you put your item.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, wrapping around to the top when you go past the end of the array.</a:t>
            </a:r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6517A35-30E9-43A6-8D7F-3600300F8CF8}" type="slidenum">
              <a:rPr lang="en-US" sz="1200" smtClean="0"/>
              <a:pPr eaLnBrk="1" hangingPunct="1"/>
              <a:t>43</a:t>
            </a:fld>
            <a:endParaRPr 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64713-B9D9-426D-B8F1-8CBFC869FA87}" type="slidenum">
              <a:rPr lang="en-US" sz="1200" smtClean="0"/>
              <a:pPr eaLnBrk="1" hangingPunct="1"/>
              <a:t>44</a:t>
            </a:fld>
            <a:endParaRPr 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72565BB-0BCB-4DFE-AA17-36B80B5EE3AD}" type="slidenum">
              <a:rPr lang="en-US" sz="1200" smtClean="0"/>
              <a:pPr eaLnBrk="1" hangingPunct="1"/>
              <a:t>45</a:t>
            </a:fld>
            <a:endParaRPr 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F235C5F-A31C-478B-8BB8-CF9990CD2D62}" type="slidenum">
              <a:rPr lang="en-US" sz="1200" smtClean="0"/>
              <a:pPr eaLnBrk="1" hangingPunct="1"/>
              <a:t>46</a:t>
            </a:fld>
            <a:endParaRPr 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F21D36B-B2A1-4C65-ACB5-D000AD234F0B}" type="slidenum">
              <a:rPr lang="en-US" sz="1200" smtClean="0"/>
              <a:pPr eaLnBrk="1" hangingPunct="1"/>
              <a:t>47</a:t>
            </a:fld>
            <a:endParaRPr 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4A2CCAC9-4E8E-401C-96DD-16669880D3D5}" type="slidenum">
              <a:rPr lang="en-US" sz="1200" smtClean="0"/>
              <a:pPr eaLnBrk="1" hangingPunct="1"/>
              <a:t>48</a:t>
            </a:fld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C5D25EA-2D4F-4367-9134-BF78A18E61AA}" type="slidenum">
              <a:rPr lang="en-US" sz="1200" smtClean="0"/>
              <a:pPr eaLnBrk="1" hangingPunct="1"/>
              <a:t>49</a:t>
            </a:fld>
            <a:endParaRPr 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CF29755-8A5C-4D62-9ECD-2252DA9E512F}" type="slidenum">
              <a:rPr lang="en-US" sz="1200" smtClean="0"/>
              <a:pPr eaLnBrk="1" hangingPunct="1"/>
              <a:t>50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CF29755-8A5C-4D62-9ECD-2252DA9E512F}" type="slidenum">
              <a:rPr lang="en-US" sz="1200" smtClean="0"/>
              <a:pPr eaLnBrk="1" hangingPunct="1"/>
              <a:t>51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181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F729C3D-0E0E-43E7-8EFD-B9D1DD78A113}" type="slidenum">
              <a:rPr lang="en-US" sz="1200" smtClean="0"/>
              <a:pPr eaLnBrk="1" hangingPunct="1"/>
              <a:t>53</a:t>
            </a:fld>
            <a:endParaRPr 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6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while (</a:t>
            </a:r>
            <a:r>
              <a:rPr lang="en-US" dirty="0" err="1"/>
              <a:t>idNum</a:t>
            </a:r>
            <a:r>
              <a:rPr lang="en-US" dirty="0"/>
              <a:t> &gt; 100000)</a:t>
            </a:r>
          </a:p>
          <a:p>
            <a:pPr eaLnBrk="1" hangingPunct="1"/>
            <a:r>
              <a:rPr lang="en-US" dirty="0"/>
              <a:t>{</a:t>
            </a:r>
          </a:p>
          <a:p>
            <a:pPr eaLnBrk="1" hangingPunct="1"/>
            <a:r>
              <a:rPr lang="en-US" dirty="0"/>
              <a:t>    </a:t>
            </a:r>
            <a:r>
              <a:rPr lang="en-US" dirty="0" err="1"/>
              <a:t>idNum</a:t>
            </a:r>
            <a:r>
              <a:rPr lang="en-US" dirty="0"/>
              <a:t> -= 100000;</a:t>
            </a:r>
          </a:p>
          <a:p>
            <a:pPr eaLnBrk="1" hangingPunct="1"/>
            <a:r>
              <a:rPr lang="en-US" dirty="0"/>
              <a:t>}</a:t>
            </a:r>
          </a:p>
          <a:p>
            <a:pPr eaLnBrk="1" hangingPunct="1"/>
            <a:r>
              <a:rPr lang="en-US" dirty="0"/>
              <a:t>return </a:t>
            </a:r>
            <a:r>
              <a:rPr lang="en-US" dirty="0" err="1"/>
              <a:t>idNum</a:t>
            </a:r>
            <a:r>
              <a:rPr lang="en-US" dirty="0"/>
              <a:t>;  //</a:t>
            </a:r>
            <a:r>
              <a:rPr lang="en-US" baseline="0" dirty="0"/>
              <a:t> guaranteed to be between 0 and 99,999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Assume X is equal to the value of your ID number.</a:t>
            </a:r>
          </a:p>
          <a:p>
            <a:pPr eaLnBrk="1" hangingPunct="1"/>
            <a:r>
              <a:rPr lang="en-US" dirty="0"/>
              <a:t>One technique you can use is to start at the top cell of the array and run your finger down past X</a:t>
            </a:r>
            <a:r>
              <a:rPr lang="en-US" baseline="0" dirty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/>
              <a:t>Whatever cell you stop on is the cell where you put your item.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, wrapping around to the top when you go past the end of the array.</a:t>
            </a:r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8D72F-D6A5-431A-B244-52D334AB09B0}" type="slidenum">
              <a:rPr lang="en-US"/>
              <a:pPr/>
              <a:t>54</a:t>
            </a:fld>
            <a:endParaRPr lang="en-US"/>
          </a:p>
        </p:txBody>
      </p:sp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562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39F0CC6-2E41-4E3E-BD6A-362FAAEC2687}" type="slidenum">
              <a:rPr lang="en-US" sz="1200" smtClean="0"/>
              <a:pPr eaLnBrk="1" hangingPunct="1"/>
              <a:t>55</a:t>
            </a:fld>
            <a:endParaRPr 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57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895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85EFF9A-E5AB-4D49-BCBC-DC2603ACE335}" type="slidenum">
              <a:rPr lang="en-US" sz="1200" smtClean="0"/>
              <a:pPr eaLnBrk="1" hangingPunct="1"/>
              <a:t>58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E33EB5D-895E-4876-833C-80F94D8E236A}" type="slidenum">
              <a:rPr lang="en-US" sz="1200" smtClean="0"/>
              <a:pPr eaLnBrk="1" hangingPunct="1"/>
              <a:t>59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F6DFE2A-42BE-43C6-B66C-9238D84DE844}" type="slidenum">
              <a:rPr lang="en-US" sz="1200" smtClean="0"/>
              <a:pPr eaLnBrk="1" hangingPunct="1"/>
              <a:t>60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4D1D131-FBD3-47D6-9FC2-0F640ADB36F9}" type="slidenum">
              <a:rPr lang="en-US" sz="1200" smtClean="0"/>
              <a:pPr eaLnBrk="1" hangingPunct="1"/>
              <a:t>61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D4A2297-E236-42FE-92BB-856949C5E2E7}" type="slidenum">
              <a:rPr lang="en-US" sz="1200" smtClean="0"/>
              <a:pPr eaLnBrk="1" hangingPunct="1"/>
              <a:t>62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D4A2297-E236-42FE-92BB-856949C5E2E7}" type="slidenum">
              <a:rPr lang="en-US" sz="1200" smtClean="0"/>
              <a:pPr eaLnBrk="1" hangingPunct="1"/>
              <a:t>63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69880D3-9B03-47E2-B447-4C335EA58FAC}" type="slidenum">
              <a:rPr lang="en-US" sz="1200" smtClean="0"/>
              <a:pPr eaLnBrk="1" hangingPunct="1"/>
              <a:t>65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1E0B2C6-F245-4146-9D6A-7F89294A15CA}" type="slidenum">
              <a:rPr lang="en-US" sz="1200" smtClean="0"/>
              <a:pPr eaLnBrk="1" hangingPunct="1"/>
              <a:t>7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90BDB41-1BD2-4EB5-9328-CA7F9785CFC6}" type="slidenum">
              <a:rPr lang="en-US" sz="1200" smtClean="0"/>
              <a:pPr eaLnBrk="1" hangingPunct="1"/>
              <a:t>67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DBB26C4-B6E9-4ADD-A2DC-FCD483198148}" type="slidenum">
              <a:rPr lang="en-US" sz="1200" smtClean="0"/>
              <a:pPr eaLnBrk="1" hangingPunct="1"/>
              <a:t>68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83F013E9-E4C6-410F-82FC-A1DE8F97327E}" type="slidenum">
              <a:rPr lang="en-US" sz="1200"/>
              <a:pPr algn="r" eaLnBrk="1" hangingPunct="1"/>
              <a:t>69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F578510-4598-416A-A1EB-9BE0121268F5}" type="slidenum">
              <a:rPr lang="en-US" sz="1200" smtClean="0"/>
              <a:pPr eaLnBrk="1" hangingPunct="1"/>
              <a:t>70</a:t>
            </a:fld>
            <a:endParaRPr 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8A49082-0140-4CBA-8902-143B373E31C7}" type="slidenum">
              <a:rPr lang="en-US" sz="1200" smtClean="0"/>
              <a:pPr eaLnBrk="1" hangingPunct="1"/>
              <a:t>8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18309E8-D02F-4F70-B6C1-61BE32F420F2}" type="slidenum">
              <a:rPr lang="en-US" sz="1200" smtClean="0"/>
              <a:pPr eaLnBrk="1" hangingPunct="1"/>
              <a:t>9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824D26F-15AD-48DD-9D8F-D5253CCC0616}" type="slidenum">
              <a:rPr lang="en-US" sz="1200" smtClean="0"/>
              <a:pPr eaLnBrk="1" hangingPunct="1"/>
              <a:t>10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8A294-0A57-4689-B425-2DED5538C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5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EC161-FBC0-42EF-98CE-B5F969E67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1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59DAD-8725-495E-921B-E1F3731C5D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B77EF-0957-4102-9247-127F8E644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6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320BD-0BE5-4F5D-8959-DC81DF3AF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8B21C-F26D-4CF9-8FE2-7D249181B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BA498-981E-46B4-AFAF-CCE171967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5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CEEB3-7107-4FBE-BC98-E785249EA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4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50998-05DF-4B67-80D0-AA815377C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07F-124A-4622-A824-734A9C9CA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3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836C8-5E44-45F9-AD60-F23828463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9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9D864-9A46-4A76-AB9A-AC944E7A5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0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FD02761-1E7B-49CB-9932-3D5B661C3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2.wav"/><Relationship Id="rId3" Type="http://schemas.openxmlformats.org/officeDocument/2006/relationships/image" Target="../media/image9.gi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A627512-F397-4281-8F2F-866809520166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Lecture #14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82580"/>
            <a:ext cx="7480300" cy="3657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7030A0"/>
                </a:solidFill>
              </a:rPr>
              <a:t>Hash Tables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The Modulus Operator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Closed hash tables 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Open hash tables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Hash table efficiency and “load factor”</a:t>
            </a:r>
          </a:p>
          <a:p>
            <a:pPr lvl="1" eaLnBrk="1" hangingPunct="1"/>
            <a:r>
              <a:rPr lang="en-US" dirty="0">
                <a:solidFill>
                  <a:srgbClr val="7030A0"/>
                </a:solidFill>
              </a:rPr>
              <a:t>Hashing non-numeric values</a:t>
            </a:r>
          </a:p>
          <a:p>
            <a:pPr lvl="1" eaLnBrk="1" hangingPunct="1"/>
            <a:r>
              <a:rPr lang="en-US" dirty="0" err="1">
                <a:solidFill>
                  <a:srgbClr val="7030A0"/>
                </a:solidFill>
              </a:rPr>
              <a:t>unordered_map</a:t>
            </a:r>
            <a:r>
              <a:rPr lang="en-US" dirty="0">
                <a:solidFill>
                  <a:srgbClr val="7030A0"/>
                </a:solidFill>
              </a:rPr>
              <a:t>: A hash-based STL map class</a:t>
            </a:r>
          </a:p>
          <a:p>
            <a:pPr eaLnBrk="1" hangingPunct="1"/>
            <a:r>
              <a:rPr lang="en-US" dirty="0">
                <a:solidFill>
                  <a:srgbClr val="7030A0"/>
                </a:solidFill>
              </a:rPr>
              <a:t>(Database) Tables</a:t>
            </a:r>
          </a:p>
        </p:txBody>
      </p:sp>
    </p:spTree>
    <p:extLst>
      <p:ext uri="{BB962C8B-B14F-4D97-AF65-F5344CB8AC3E}">
        <p14:creationId xmlns:p14="http://schemas.microsoft.com/office/powerpoint/2010/main" val="23805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398642D-A09F-4906-A91F-BA693B28270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76200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The (Almost) Hash 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41325" y="1341438"/>
            <a:ext cx="8420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OK – so now we know how to build an O(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/>
              <a:t>) search!  </a:t>
            </a:r>
            <a:br>
              <a:rPr lang="en-US" dirty="0"/>
            </a:br>
            <a:r>
              <a:rPr lang="en-US" dirty="0"/>
              <a:t>But what’s the problem with our </a:t>
            </a:r>
            <a:r>
              <a:rPr lang="en-US" dirty="0">
                <a:solidFill>
                  <a:schemeClr val="tx1"/>
                </a:solidFill>
              </a:rPr>
              <a:t>ADT</a:t>
            </a:r>
            <a:r>
              <a:rPr lang="en-US" dirty="0"/>
              <a:t>?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127125" y="23320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endParaRPr lang="en-US"/>
          </a:p>
        </p:txBody>
      </p:sp>
      <p:sp>
        <p:nvSpPr>
          <p:cNvPr id="759813" name="Text Box 5"/>
          <p:cNvSpPr txBox="1">
            <a:spLocks noChangeArrowheads="1"/>
          </p:cNvSpPr>
          <p:nvPr/>
        </p:nvSpPr>
        <p:spPr bwMode="auto">
          <a:xfrm>
            <a:off x="336550" y="2668588"/>
            <a:ext cx="84740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It’s really, really inefficient: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Our array has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1 billion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 slots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yet there are only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50,000 UCLA student IDs </a:t>
            </a:r>
            <a:br>
              <a:rPr lang="en-US" dirty="0">
                <a:solidFill>
                  <a:srgbClr val="6600CC"/>
                </a:solidFill>
                <a:cs typeface="Courier New" pitchFamily="49" charset="0"/>
              </a:rPr>
            </a:b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we could possibly add to it,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so we’re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wasting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999,950,000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of the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slots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…</a:t>
            </a:r>
          </a:p>
        </p:txBody>
      </p:sp>
      <p:sp>
        <p:nvSpPr>
          <p:cNvPr id="759814" name="Text Box 6"/>
          <p:cNvSpPr txBox="1">
            <a:spLocks noChangeArrowheads="1"/>
          </p:cNvSpPr>
          <p:nvPr/>
        </p:nvSpPr>
        <p:spPr bwMode="auto">
          <a:xfrm>
            <a:off x="464073" y="5123742"/>
            <a:ext cx="8224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It would be great if we could use the same algorithm but with a smaller array, say one with </a:t>
            </a:r>
            <a:r>
              <a:rPr lang="en-US" dirty="0">
                <a:solidFill>
                  <a:srgbClr val="A50021"/>
                </a:solidFill>
              </a:rPr>
              <a:t>100,000 slots </a:t>
            </a:r>
            <a:r>
              <a:rPr lang="en-US" dirty="0"/>
              <a:t>instead of </a:t>
            </a:r>
            <a:r>
              <a:rPr lang="en-US" dirty="0">
                <a:solidFill>
                  <a:srgbClr val="A50021"/>
                </a:solidFill>
              </a:rPr>
              <a:t>1 billion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3" grpId="0" build="p" autoUpdateAnimBg="0"/>
      <p:bldP spid="7598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5D0A7D-52E1-4096-B594-71012D8F217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139146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229578" y="839955"/>
            <a:ext cx="82882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cs typeface="Courier New" pitchFamily="49" charset="0"/>
              </a:rPr>
              <a:t>Lets say we want to keep track of our </a:t>
            </a:r>
            <a:r>
              <a:rPr lang="en-US" sz="2000" dirty="0">
                <a:solidFill>
                  <a:srgbClr val="6600FF"/>
                </a:solidFill>
                <a:cs typeface="Courier New" pitchFamily="49" charset="0"/>
              </a:rPr>
              <a:t>50,000</a:t>
            </a:r>
            <a:r>
              <a:rPr lang="en-US" sz="2000" dirty="0">
                <a:cs typeface="Courier New" pitchFamily="49" charset="0"/>
              </a:rPr>
              <a:t> ID#s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in an array with just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100,000</a:t>
            </a:r>
            <a:r>
              <a:rPr lang="en-US" sz="2000" dirty="0">
                <a:cs typeface="Courier New" pitchFamily="49" charset="0"/>
              </a:rPr>
              <a:t> slots.</a:t>
            </a:r>
            <a:endParaRPr lang="en-US" sz="900" dirty="0">
              <a:cs typeface="Courier New" pitchFamily="49" charset="0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97385" y="1702805"/>
            <a:ext cx="79793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cs typeface="Courier New" pitchFamily="49" charset="0"/>
              </a:rPr>
              <a:t>If we just try to use our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9-digit number </a:t>
            </a:r>
            <a:r>
              <a:rPr lang="en-US" sz="2000" dirty="0">
                <a:cs typeface="Courier New" pitchFamily="49" charset="0"/>
              </a:rPr>
              <a:t>to index the array, there 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won’t be room</a:t>
            </a:r>
            <a:r>
              <a:rPr lang="en-US" sz="2000" dirty="0">
                <a:cs typeface="Courier New" pitchFamily="49" charset="0"/>
              </a:rPr>
              <a:t>!</a:t>
            </a:r>
            <a:endParaRPr lang="en-US" sz="2000" i="1" dirty="0">
              <a:solidFill>
                <a:srgbClr val="66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4858" y="2526857"/>
            <a:ext cx="84292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 pitchFamily="49" charset="0"/>
              </a:rPr>
              <a:t>What we need is some cool mathematical function that takes in a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9-digit ID# </a:t>
            </a:r>
            <a:r>
              <a:rPr lang="en-US" sz="2000" dirty="0">
                <a:cs typeface="Courier New" pitchFamily="49" charset="0"/>
              </a:rPr>
              <a:t>and somehow converts it to a unique slot number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between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0</a:t>
            </a:r>
            <a:r>
              <a:rPr lang="en-US" sz="2000" dirty="0">
                <a:cs typeface="Courier New" pitchFamily="49" charset="0"/>
              </a:rPr>
              <a:t> and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99,999</a:t>
            </a:r>
            <a:r>
              <a:rPr lang="en-US" sz="2000" dirty="0">
                <a:cs typeface="Courier New" pitchFamily="49" charset="0"/>
              </a:rPr>
              <a:t> in the array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!</a:t>
            </a:r>
            <a:endParaRPr lang="en-US" sz="2000" i="1" dirty="0">
              <a:solidFill>
                <a:schemeClr val="tx1"/>
              </a:solidFill>
            </a:endParaRPr>
          </a:p>
          <a:p>
            <a:pPr eaLnBrk="1" hangingPunct="1"/>
            <a:endParaRPr lang="en-US" sz="2000" i="1" dirty="0">
              <a:solidFill>
                <a:srgbClr val="6600CC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48524" y="3318098"/>
            <a:ext cx="1603245" cy="1368681"/>
            <a:chOff x="7228749" y="1213172"/>
            <a:chExt cx="1603245" cy="1368681"/>
          </a:xfrm>
        </p:grpSpPr>
        <p:sp>
          <p:nvSpPr>
            <p:cNvPr id="8" name="Rectangle 7"/>
            <p:cNvSpPr/>
            <p:nvPr/>
          </p:nvSpPr>
          <p:spPr bwMode="auto">
            <a:xfrm>
              <a:off x="8038176" y="12677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40800" y="1213172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28749" y="2243299"/>
              <a:ext cx="865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99,999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8038176" y="13398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8038176" y="14201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8038176" y="14922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8038176" y="156653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038176" y="163854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038176" y="170888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8038176" y="178090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8038176" y="1856907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8038176" y="1928923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8038176" y="199925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8038176" y="207127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038176" y="214560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038176" y="221761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038176" y="228795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8038176" y="235997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38250" y="3781477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400,683,948</a:t>
            </a:r>
          </a:p>
        </p:txBody>
      </p:sp>
      <p:cxnSp>
        <p:nvCxnSpPr>
          <p:cNvPr id="15" name="Elbow Connector 14"/>
          <p:cNvCxnSpPr>
            <a:stCxn id="10" idx="2"/>
          </p:cNvCxnSpPr>
          <p:nvPr/>
        </p:nvCxnSpPr>
        <p:spPr bwMode="auto">
          <a:xfrm rot="16200000" flipH="1">
            <a:off x="3171387" y="4397986"/>
            <a:ext cx="1934374" cy="1378464"/>
          </a:xfrm>
          <a:prstGeom prst="bentConnector3">
            <a:avLst>
              <a:gd name="adj1" fmla="val 99868"/>
            </a:avLst>
          </a:prstGeom>
          <a:solidFill>
            <a:srgbClr val="E7F9B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ounded Rectangular Callout 47"/>
          <p:cNvSpPr/>
          <p:nvPr/>
        </p:nvSpPr>
        <p:spPr bwMode="auto">
          <a:xfrm>
            <a:off x="3959671" y="4943431"/>
            <a:ext cx="1803456" cy="808964"/>
          </a:xfrm>
          <a:prstGeom prst="wedgeRoundRectCallout">
            <a:avLst>
              <a:gd name="adj1" fmla="val 1563"/>
              <a:gd name="adj2" fmla="val 88141"/>
              <a:gd name="adj3" fmla="val 16667"/>
            </a:avLst>
          </a:prstGeom>
          <a:solidFill>
            <a:srgbClr val="EF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800" dirty="0">
                <a:solidFill>
                  <a:srgbClr val="FF0000"/>
                </a:solidFill>
                <a:cs typeface="Courier New" pitchFamily="49" charset="0"/>
              </a:rPr>
              <a:t>Points way past the end of the array!</a:t>
            </a:r>
            <a:endParaRPr lang="en-US" sz="1800" i="1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38"/>
          <p:cNvCxnSpPr>
            <a:stCxn id="761885" idx="3"/>
            <a:endCxn id="761884" idx="1"/>
          </p:cNvCxnSpPr>
          <p:nvPr/>
        </p:nvCxnSpPr>
        <p:spPr bwMode="auto">
          <a:xfrm>
            <a:off x="3534666" y="4754113"/>
            <a:ext cx="823489" cy="635013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3" name="Straight Connector 92"/>
          <p:cNvCxnSpPr>
            <a:stCxn id="87" idx="3"/>
            <a:endCxn id="761884" idx="1"/>
          </p:cNvCxnSpPr>
          <p:nvPr/>
        </p:nvCxnSpPr>
        <p:spPr bwMode="auto">
          <a:xfrm>
            <a:off x="3520240" y="5211026"/>
            <a:ext cx="837915" cy="178100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5" name="Straight Connector 94"/>
          <p:cNvCxnSpPr>
            <a:endCxn id="761884" idx="1"/>
          </p:cNvCxnSpPr>
          <p:nvPr/>
        </p:nvCxnSpPr>
        <p:spPr bwMode="auto">
          <a:xfrm flipV="1">
            <a:off x="3534666" y="5389126"/>
            <a:ext cx="823489" cy="272871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" name="Straight Connector 96"/>
          <p:cNvCxnSpPr>
            <a:stCxn id="85" idx="3"/>
            <a:endCxn id="761884" idx="1"/>
          </p:cNvCxnSpPr>
          <p:nvPr/>
        </p:nvCxnSpPr>
        <p:spPr bwMode="auto">
          <a:xfrm flipV="1">
            <a:off x="3534666" y="5389126"/>
            <a:ext cx="823489" cy="972258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1919184" y="3774047"/>
            <a:ext cx="5420433" cy="2741225"/>
            <a:chOff x="310918" y="4112315"/>
            <a:chExt cx="5420433" cy="2741225"/>
          </a:xfrm>
        </p:grpSpPr>
        <p:sp>
          <p:nvSpPr>
            <p:cNvPr id="82" name="TextBox 81"/>
            <p:cNvSpPr txBox="1"/>
            <p:nvPr/>
          </p:nvSpPr>
          <p:spPr>
            <a:xfrm>
              <a:off x="3970933" y="4112315"/>
              <a:ext cx="17604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Slot #s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sz="1600" dirty="0"/>
                <a:t>Range: </a:t>
              </a:r>
              <a:r>
                <a:rPr lang="en-US" sz="1600" dirty="0">
                  <a:solidFill>
                    <a:srgbClr val="6600CC"/>
                  </a:solidFill>
                </a:rPr>
                <a:t>0-99,999</a:t>
              </a:r>
            </a:p>
          </p:txBody>
        </p:sp>
        <p:sp>
          <p:nvSpPr>
            <p:cNvPr id="761884" name="TextBox 761883"/>
            <p:cNvSpPr txBox="1"/>
            <p:nvPr/>
          </p:nvSpPr>
          <p:spPr>
            <a:xfrm>
              <a:off x="2749889" y="5496561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6600CC"/>
                  </a:solidFill>
                </a:rPr>
                <a:t>f(</a:t>
              </a:r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dirty="0">
                  <a:solidFill>
                    <a:srgbClr val="6600CC"/>
                  </a:solidFill>
                </a:rPr>
                <a:t>)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10918" y="4112315"/>
              <a:ext cx="2316660" cy="2741225"/>
              <a:chOff x="310918" y="4112315"/>
              <a:chExt cx="2316660" cy="2741225"/>
            </a:xfrm>
          </p:grpSpPr>
          <p:sp>
            <p:nvSpPr>
              <p:cNvPr id="761883" name="TextBox 761882"/>
              <p:cNvSpPr txBox="1"/>
              <p:nvPr/>
            </p:nvSpPr>
            <p:spPr>
              <a:xfrm>
                <a:off x="310918" y="4112315"/>
                <a:ext cx="23166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ID#s</a:t>
                </a:r>
                <a:br>
                  <a:rPr lang="en-US" dirty="0"/>
                </a:br>
                <a:r>
                  <a:rPr lang="en-US" sz="1600" dirty="0"/>
                  <a:t>Range</a:t>
                </a:r>
                <a:r>
                  <a:rPr lang="en-US" sz="1600" dirty="0">
                    <a:solidFill>
                      <a:srgbClr val="6600CC"/>
                    </a:solidFill>
                  </a:rPr>
                  <a:t>: 0-999,999,999</a:t>
                </a:r>
              </a:p>
            </p:txBody>
          </p:sp>
          <p:sp>
            <p:nvSpPr>
              <p:cNvPr id="761885" name="TextBox 761884"/>
              <p:cNvSpPr txBox="1"/>
              <p:nvPr/>
            </p:nvSpPr>
            <p:spPr>
              <a:xfrm>
                <a:off x="661310" y="4938492"/>
                <a:ext cx="1265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6666"/>
                    </a:solidFill>
                  </a:rPr>
                  <a:t>000,000,000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61310" y="6545763"/>
                <a:ext cx="1265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9933"/>
                    </a:solidFill>
                  </a:rPr>
                  <a:t>999,999,999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75737" y="5985523"/>
                <a:ext cx="12362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605,172,432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5737" y="5395405"/>
                <a:ext cx="12362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024,641,083</a:t>
                </a:r>
              </a:p>
            </p:txBody>
          </p:sp>
          <p:sp>
            <p:nvSpPr>
              <p:cNvPr id="761886" name="TextBox 761885"/>
              <p:cNvSpPr txBox="1"/>
              <p:nvPr/>
            </p:nvSpPr>
            <p:spPr>
              <a:xfrm>
                <a:off x="1044662" y="49849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028902" y="555688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…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044672" y="61401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639466" y="5132136"/>
              <a:ext cx="1603245" cy="1428315"/>
              <a:chOff x="7228749" y="1153538"/>
              <a:chExt cx="1603245" cy="1428315"/>
            </a:xfrm>
          </p:grpSpPr>
          <p:sp>
            <p:nvSpPr>
              <p:cNvPr id="100" name="Rectangle 99"/>
              <p:cNvSpPr/>
              <p:nvPr/>
            </p:nvSpPr>
            <p:spPr bwMode="auto">
              <a:xfrm>
                <a:off x="8038176" y="12677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750739" y="1153538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228749" y="2243299"/>
                <a:ext cx="8659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99,999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8038176" y="13398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8038176" y="14201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8038176" y="14922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8038176" y="156653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8038176" y="163854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8038176" y="170888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8038176" y="178090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8038176" y="1856907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8038176" y="1928923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8038176" y="199925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8038176" y="207127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8038176" y="214560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8038176" y="221761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8038176" y="228795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8038176" y="235997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118" name="Straight Connector 117"/>
          <p:cNvCxnSpPr/>
          <p:nvPr/>
        </p:nvCxnSpPr>
        <p:spPr bwMode="auto">
          <a:xfrm flipV="1">
            <a:off x="5088575" y="5387218"/>
            <a:ext cx="968584" cy="38003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>
            <a:off x="5078056" y="5425221"/>
            <a:ext cx="979103" cy="541067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 flipV="1">
            <a:off x="5078056" y="5022779"/>
            <a:ext cx="991427" cy="392535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flipV="1">
            <a:off x="5105475" y="5244868"/>
            <a:ext cx="951684" cy="180708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26" name="Group 125"/>
          <p:cNvGrpSpPr/>
          <p:nvPr/>
        </p:nvGrpSpPr>
        <p:grpSpPr>
          <a:xfrm>
            <a:off x="6057159" y="5297974"/>
            <a:ext cx="793818" cy="184666"/>
            <a:chOff x="9502285" y="3093349"/>
            <a:chExt cx="793818" cy="184666"/>
          </a:xfrm>
        </p:grpSpPr>
        <p:sp>
          <p:nvSpPr>
            <p:cNvPr id="127" name="Rectangle 126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059892" y="5874400"/>
            <a:ext cx="793818" cy="184666"/>
            <a:chOff x="9502285" y="3093349"/>
            <a:chExt cx="793818" cy="184666"/>
          </a:xfrm>
        </p:grpSpPr>
        <p:sp>
          <p:nvSpPr>
            <p:cNvPr id="134" name="Rectangle 133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056087" y="4929070"/>
            <a:ext cx="793818" cy="184666"/>
            <a:chOff x="9502285" y="3093349"/>
            <a:chExt cx="793818" cy="184666"/>
          </a:xfrm>
        </p:grpSpPr>
        <p:sp>
          <p:nvSpPr>
            <p:cNvPr id="137" name="Rectangle 136"/>
            <p:cNvSpPr/>
            <p:nvPr/>
          </p:nvSpPr>
          <p:spPr bwMode="auto">
            <a:xfrm>
              <a:off x="9502285" y="3148141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057928" y="5154186"/>
            <a:ext cx="793818" cy="184666"/>
            <a:chOff x="9502285" y="3093349"/>
            <a:chExt cx="793818" cy="184666"/>
          </a:xfrm>
        </p:grpSpPr>
        <p:sp>
          <p:nvSpPr>
            <p:cNvPr id="140" name="Rectangle 139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sp>
        <p:nvSpPr>
          <p:cNvPr id="88" name="Rounded Rectangular Callout 87"/>
          <p:cNvSpPr/>
          <p:nvPr/>
        </p:nvSpPr>
        <p:spPr bwMode="auto">
          <a:xfrm>
            <a:off x="3785662" y="3360986"/>
            <a:ext cx="2128971" cy="1295269"/>
          </a:xfrm>
          <a:prstGeom prst="wedgeRoundRectCallout">
            <a:avLst>
              <a:gd name="adj1" fmla="val 1563"/>
              <a:gd name="adj2" fmla="val 88141"/>
              <a:gd name="adj3" fmla="val 16667"/>
            </a:avLst>
          </a:prstGeom>
          <a:solidFill>
            <a:srgbClr val="EF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cs typeface="Courier New" pitchFamily="49" charset="0"/>
              </a:rPr>
              <a:t>Such a function,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f(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x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)</a:t>
            </a:r>
            <a:r>
              <a:rPr lang="en-US" sz="2000" dirty="0">
                <a:cs typeface="Courier New" pitchFamily="49" charset="0"/>
              </a:rPr>
              <a:t>,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is called a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hash function</a:t>
            </a:r>
            <a:r>
              <a:rPr lang="en-US" sz="2000" dirty="0">
                <a:cs typeface="Courier New" pitchFamily="49" charset="0"/>
              </a:rPr>
              <a:t>!</a:t>
            </a:r>
            <a:endParaRPr lang="en-US" sz="2000" i="1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7" grpId="0"/>
      <p:bldP spid="10" grpId="0"/>
      <p:bldP spid="10" grpId="1"/>
      <p:bldP spid="48" grpId="0" animBg="1"/>
      <p:bldP spid="48" grpId="1" animBg="1"/>
      <p:bldP spid="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76200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The (Almost) Hash 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85968" y="1008433"/>
            <a:ext cx="4903084" cy="483978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 /* ??? */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105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B3A0C7F-84A8-419D-9870-D84E85F8E59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381469" y="950844"/>
            <a:ext cx="33529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Assuming we can come up with such a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hash function</a:t>
            </a:r>
            <a:r>
              <a:rPr lang="en-US" dirty="0"/>
              <a:t>…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5603103" y="4598157"/>
            <a:ext cx="28425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to search in one step…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3172986" y="944297"/>
            <a:ext cx="4860234" cy="1064376"/>
          </a:xfrm>
          <a:prstGeom prst="wedgeRoundRectCallout">
            <a:avLst>
              <a:gd name="adj1" fmla="val -48760"/>
              <a:gd name="adj2" fmla="val 69768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converts our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9-digit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ID#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7612" y="1226268"/>
            <a:ext cx="3449982" cy="686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into a slot # </a:t>
            </a:r>
            <a:br>
              <a:rPr lang="en-US" dirty="0"/>
            </a:br>
            <a:r>
              <a:rPr lang="en-US" dirty="0"/>
              <a:t>between </a:t>
            </a:r>
            <a:r>
              <a:rPr lang="en-US" dirty="0">
                <a:solidFill>
                  <a:srgbClr val="FF0000"/>
                </a:solidFill>
              </a:rPr>
              <a:t>0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99,999</a:t>
            </a:r>
            <a:r>
              <a:rPr lang="en-US" dirty="0"/>
              <a:t>.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239062" y="3608291"/>
            <a:ext cx="38317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to add a new item in one step, we can do this…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221" y="2966772"/>
            <a:ext cx="554037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containsItem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} </a:t>
            </a:r>
            <a:endParaRPr lang="en-US" sz="1200" dirty="0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239062" y="2261681"/>
            <a:ext cx="36118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We can use a (small) </a:t>
            </a:r>
            <a:r>
              <a:rPr lang="en-US" dirty="0">
                <a:solidFill>
                  <a:srgbClr val="FF0000"/>
                </a:solidFill>
              </a:rPr>
              <a:t>100,000 </a:t>
            </a:r>
            <a:r>
              <a:rPr lang="en-US" dirty="0"/>
              <a:t>element array to hold our data…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2426485" y="3140058"/>
            <a:ext cx="4631462" cy="1189383"/>
          </a:xfrm>
          <a:prstGeom prst="wedgeRoundRectCallout">
            <a:avLst>
              <a:gd name="adj1" fmla="val -52189"/>
              <a:gd name="adj2" fmla="val -83115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we track our ID# in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that slot by setting it to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true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722486" y="79319"/>
            <a:ext cx="4860234" cy="2604052"/>
          </a:xfrm>
          <a:prstGeom prst="wedgeRoundRectCallout">
            <a:avLst>
              <a:gd name="adj1" fmla="val -48907"/>
              <a:gd name="adj2" fmla="val 81565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By the way, the official CS lingo for a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“slot”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in the array is a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“bucket.”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that’s what we’ll call our slots from now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on!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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59259E-6 L -0.16285 0.0002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  <p:bldP spid="18436" grpId="0"/>
      <p:bldP spid="763910" grpId="0" autoUpdateAnimBg="0"/>
      <p:bldP spid="14" grpId="0" animBg="1"/>
      <p:bldP spid="14" grpId="1" animBg="1"/>
      <p:bldP spid="14" grpId="2" animBg="1"/>
      <p:bldP spid="6" grpId="0"/>
      <p:bldP spid="6" grpId="1"/>
      <p:bldP spid="17" grpId="0"/>
      <p:bldP spid="8" grpId="0"/>
      <p:bldP spid="19" grpId="0"/>
      <p:bldP spid="15" grpId="0" animBg="1"/>
      <p:bldP spid="15" grpId="1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349727" y="1794756"/>
            <a:ext cx="4929258" cy="2169900"/>
          </a:xfrm>
          <a:prstGeom prst="roundRect">
            <a:avLst/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The Hash Function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-1009798" y="1796390"/>
            <a:ext cx="862488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tx1"/>
              </a:solidFill>
            </a:endParaRPr>
          </a:p>
          <a:p>
            <a:pPr lvl="3"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solidFill>
                <a:schemeClr val="tx1"/>
              </a:solidFill>
            </a:endParaRPr>
          </a:p>
          <a:p>
            <a:pPr lvl="3" algn="l" eaLnBrk="1" hangingPunct="1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3"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3"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64108" y="665925"/>
            <a:ext cx="870108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How can we write a </a:t>
            </a:r>
            <a:r>
              <a:rPr lang="en-US" sz="2200" dirty="0" err="1">
                <a:solidFill>
                  <a:srgbClr val="6600CC"/>
                </a:solidFill>
              </a:rPr>
              <a:t>hashFunc</a:t>
            </a:r>
            <a:r>
              <a:rPr lang="en-US" sz="2200" dirty="0">
                <a:solidFill>
                  <a:srgbClr val="6600CC"/>
                </a:solidFill>
              </a:rPr>
              <a:t> </a:t>
            </a:r>
            <a:r>
              <a:rPr lang="en-US" sz="2200" dirty="0"/>
              <a:t>that converts our large </a:t>
            </a:r>
            <a:r>
              <a:rPr lang="en-US" sz="2200" dirty="0">
                <a:solidFill>
                  <a:srgbClr val="FF0000"/>
                </a:solidFill>
              </a:rPr>
              <a:t>ID#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into a </a:t>
            </a:r>
            <a:r>
              <a:rPr lang="en-US" sz="2200" dirty="0">
                <a:solidFill>
                  <a:srgbClr val="FF0000"/>
                </a:solidFill>
              </a:rPr>
              <a:t>bucket # </a:t>
            </a:r>
            <a:r>
              <a:rPr lang="en-US" sz="2200" dirty="0">
                <a:solidFill>
                  <a:schemeClr val="tx1"/>
                </a:solidFill>
              </a:rPr>
              <a:t>that falls within our 100,000 element array</a:t>
            </a:r>
            <a:r>
              <a:rPr lang="en-US" sz="2200" dirty="0"/>
              <a:t>?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44696" y="2449754"/>
            <a:ext cx="522536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err="1">
                <a:solidFill>
                  <a:schemeClr val="tx1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ARRAY_SIZE</a:t>
            </a:r>
            <a:r>
              <a:rPr lang="en-US" sz="2000" dirty="0">
                <a:solidFill>
                  <a:schemeClr val="tx1"/>
                </a:solidFill>
              </a:rPr>
              <a:t> = 100000;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bucket = </a:t>
            </a:r>
            <a:r>
              <a:rPr lang="en-US" sz="2000" dirty="0" err="1">
                <a:solidFill>
                  <a:schemeClr val="tx1"/>
                </a:solidFill>
              </a:rPr>
              <a:t>idNum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%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ARRAY_SIZE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</a:rPr>
              <a:t>return bucket; 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-486642" y="4079473"/>
            <a:ext cx="66955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RIGHT! </a:t>
            </a:r>
            <a:r>
              <a:rPr lang="en-US" dirty="0"/>
              <a:t>The C++ </a:t>
            </a:r>
            <a:r>
              <a:rPr lang="en-US" dirty="0">
                <a:solidFill>
                  <a:srgbClr val="FF0000"/>
                </a:solidFill>
              </a:rPr>
              <a:t>% operator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(aka the </a:t>
            </a:r>
            <a:r>
              <a:rPr lang="en-US" dirty="0">
                <a:solidFill>
                  <a:srgbClr val="FF0000"/>
                </a:solidFill>
              </a:rPr>
              <a:t>modulus division operator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does exactly what we want!!!  </a:t>
            </a:r>
          </a:p>
        </p:txBody>
      </p:sp>
      <p:sp>
        <p:nvSpPr>
          <p:cNvPr id="48" name="Rounded Rectangular Callout 47"/>
          <p:cNvSpPr>
            <a:spLocks noChangeArrowheads="1"/>
          </p:cNvSpPr>
          <p:nvPr/>
        </p:nvSpPr>
        <p:spPr bwMode="auto">
          <a:xfrm flipH="1">
            <a:off x="5542546" y="1422346"/>
            <a:ext cx="3422650" cy="1559216"/>
          </a:xfrm>
          <a:prstGeom prst="wedgeRoundRectCallout">
            <a:avLst>
              <a:gd name="adj1" fmla="val 94085"/>
              <a:gd name="adj2" fmla="val 48258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2000" dirty="0"/>
              <a:t>This line </a:t>
            </a:r>
            <a:r>
              <a:rPr lang="en-US" sz="2000" dirty="0">
                <a:solidFill>
                  <a:schemeClr val="tx1"/>
                </a:solidFill>
              </a:rPr>
              <a:t>takes an input value </a:t>
            </a:r>
            <a:r>
              <a:rPr lang="en-US" sz="2000" dirty="0" err="1">
                <a:solidFill>
                  <a:srgbClr val="FF0000"/>
                </a:solidFill>
              </a:rPr>
              <a:t>idNum</a:t>
            </a:r>
            <a:r>
              <a:rPr lang="en-US" sz="2000" dirty="0">
                <a:solidFill>
                  <a:schemeClr val="tx1"/>
                </a:solidFill>
              </a:rPr>
              <a:t> and returns an output value between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0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dirty="0">
                <a:solidFill>
                  <a:srgbClr val="FF0000"/>
                </a:solidFill>
              </a:rPr>
              <a:t>ARRAY_SIZE – 1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(0 to 99,999)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65019" y="5466254"/>
            <a:ext cx="5592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So now for each input </a:t>
            </a:r>
            <a:r>
              <a:rPr lang="en-US" dirty="0">
                <a:solidFill>
                  <a:srgbClr val="FF0000"/>
                </a:solidFill>
              </a:rPr>
              <a:t>ID#</a:t>
            </a:r>
            <a:r>
              <a:rPr lang="en-US" dirty="0">
                <a:solidFill>
                  <a:schemeClr val="tx1"/>
                </a:solidFill>
              </a:rPr>
              <a:t> we can compute a corresponding value between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99,999!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5804594" y="2858219"/>
            <a:ext cx="289855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And this corresponding value can be used </a:t>
            </a:r>
            <a:r>
              <a:rPr lang="en-US" dirty="0">
                <a:solidFill>
                  <a:srgbClr val="FF0000"/>
                </a:solidFill>
              </a:rPr>
              <a:t>to pick a bucket</a:t>
            </a:r>
            <a:r>
              <a:rPr lang="en-US" dirty="0">
                <a:solidFill>
                  <a:srgbClr val="6600CC"/>
                </a:solidFill>
              </a:rPr>
              <a:t> in our </a:t>
            </a:r>
            <a:r>
              <a:rPr lang="en-US" dirty="0">
                <a:solidFill>
                  <a:srgbClr val="FF0000"/>
                </a:solidFill>
              </a:rPr>
              <a:t>100,000 element </a:t>
            </a:r>
            <a:r>
              <a:rPr lang="en-US" dirty="0">
                <a:solidFill>
                  <a:srgbClr val="6600CC"/>
                </a:solidFill>
              </a:rPr>
              <a:t>array!</a:t>
            </a:r>
          </a:p>
        </p:txBody>
      </p:sp>
    </p:spTree>
    <p:extLst>
      <p:ext uri="{BB962C8B-B14F-4D97-AF65-F5344CB8AC3E}">
        <p14:creationId xmlns:p14="http://schemas.microsoft.com/office/powerpoint/2010/main" val="205418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460" grpId="0"/>
      <p:bldP spid="13" grpId="0"/>
      <p:bldP spid="14" grpId="0"/>
      <p:bldP spid="48" grpId="0" animBg="1"/>
      <p:bldP spid="51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5334461" y="656168"/>
            <a:ext cx="3607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how it works.</a:t>
            </a: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m_array</a:t>
                </a:r>
                <a:r>
                  <a:rPr lang="en-US" dirty="0"/>
                  <a:t>    </a:t>
                </a:r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770087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111,105,224</a:t>
            </a:r>
            <a:r>
              <a:rPr lang="en-US" sz="1700" dirty="0"/>
              <a:t> 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400,683,948 </a:t>
            </a:r>
            <a:r>
              <a:rPr lang="en-US" sz="1700" dirty="0"/>
              <a:t>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3" name="Line 5"/>
          <p:cNvSpPr>
            <a:spLocks noChangeShapeType="1"/>
          </p:cNvSpPr>
          <p:nvPr/>
        </p:nvSpPr>
        <p:spPr bwMode="auto">
          <a:xfrm>
            <a:off x="285750" y="554291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583022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auto">
          <a:xfrm>
            <a:off x="168159" y="24993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638544" y="5056632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Rounded Rectangular Callout 87"/>
          <p:cNvSpPr>
            <a:spLocks noChangeArrowheads="1"/>
          </p:cNvSpPr>
          <p:nvPr/>
        </p:nvSpPr>
        <p:spPr bwMode="auto">
          <a:xfrm flipH="1">
            <a:off x="4241653" y="3694177"/>
            <a:ext cx="2779746" cy="1616068"/>
          </a:xfrm>
          <a:prstGeom prst="wedgeRoundRectCallout">
            <a:avLst>
              <a:gd name="adj1" fmla="val -81095"/>
              <a:gd name="adj2" fmla="val 47964"/>
              <a:gd name="adj3" fmla="val 16667"/>
            </a:avLst>
          </a:prstGeom>
          <a:solidFill>
            <a:srgbClr val="FDFED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slot </a:t>
            </a:r>
            <a:r>
              <a:rPr lang="en-US" sz="2000" dirty="0">
                <a:solidFill>
                  <a:srgbClr val="FF0000"/>
                </a:solidFill>
              </a:rPr>
              <a:t>83,948 </a:t>
            </a:r>
            <a:r>
              <a:rPr lang="en-US" sz="2000" dirty="0">
                <a:solidFill>
                  <a:schemeClr val="tx1"/>
                </a:solidFill>
              </a:rPr>
              <a:t>indicates that the value </a:t>
            </a:r>
            <a:r>
              <a:rPr lang="en-US" sz="2000" dirty="0">
                <a:solidFill>
                  <a:srgbClr val="FF0000"/>
                </a:solidFill>
              </a:rPr>
              <a:t>400,683,948</a:t>
            </a:r>
            <a:r>
              <a:rPr lang="en-US" sz="2000" dirty="0">
                <a:solidFill>
                  <a:schemeClr val="tx1"/>
                </a:solidFill>
              </a:rPr>
              <a:t> is held in our ADT.</a:t>
            </a: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71798" y="5659750"/>
            <a:ext cx="1422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682890" y="887000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  <a:r>
              <a:rPr lang="en-US" sz="1600" dirty="0">
                <a:solidFill>
                  <a:srgbClr val="FF3300"/>
                </a:solidFill>
              </a:rPr>
              <a:t> 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83,948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0.02622 -0.6583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-3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87" grpId="0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89" grpId="0" animBg="1"/>
      <p:bldP spid="89" grpId="1" animBg="1"/>
      <p:bldP spid="7" grpId="0" animBg="1"/>
      <p:bldP spid="88" grpId="0" animBg="1"/>
      <p:bldP spid="770060" grpId="0"/>
      <p:bldP spid="770060" grpId="1"/>
      <p:bldP spid="770060" grpId="3"/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m_array</a:t>
                </a:r>
                <a:r>
                  <a:rPr lang="en-US" dirty="0"/>
                  <a:t>    </a:t>
                </a:r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770087" name="Text Box 39"/>
          <p:cNvSpPr txBox="1">
            <a:spLocks noChangeArrowheads="1"/>
          </p:cNvSpPr>
          <p:nvPr/>
        </p:nvSpPr>
        <p:spPr bwMode="auto">
          <a:xfrm>
            <a:off x="7981077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111,105,224</a:t>
            </a:r>
            <a:r>
              <a:rPr lang="en-US" sz="1700" dirty="0"/>
              <a:t> 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400,683,948 </a:t>
            </a:r>
            <a:r>
              <a:rPr lang="en-US" sz="1700" dirty="0"/>
              <a:t>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610454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auto">
          <a:xfrm>
            <a:off x="168159" y="24993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5334461" y="656168"/>
            <a:ext cx="3607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how it works.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620907" y="3394144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Rounded Rectangular Callout 87"/>
          <p:cNvSpPr>
            <a:spLocks noChangeArrowheads="1"/>
          </p:cNvSpPr>
          <p:nvPr/>
        </p:nvSpPr>
        <p:spPr bwMode="auto">
          <a:xfrm flipH="1">
            <a:off x="4211885" y="1828802"/>
            <a:ext cx="3001535" cy="1758941"/>
          </a:xfrm>
          <a:prstGeom prst="wedgeRoundRectCallout">
            <a:avLst>
              <a:gd name="adj1" fmla="val -71422"/>
              <a:gd name="adj2" fmla="val 53755"/>
              <a:gd name="adj3" fmla="val 16667"/>
            </a:avLst>
          </a:prstGeom>
          <a:solidFill>
            <a:srgbClr val="FDFED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slot </a:t>
            </a:r>
            <a:r>
              <a:rPr lang="en-US" sz="2000" dirty="0">
                <a:solidFill>
                  <a:srgbClr val="FF0000"/>
                </a:solidFill>
              </a:rPr>
              <a:t>5,224 </a:t>
            </a:r>
            <a:r>
              <a:rPr lang="en-US" sz="2000" dirty="0">
                <a:solidFill>
                  <a:schemeClr val="tx1"/>
                </a:solidFill>
              </a:rPr>
              <a:t>indicates that the value </a:t>
            </a:r>
            <a:r>
              <a:rPr lang="en-US" sz="2000" dirty="0">
                <a:solidFill>
                  <a:srgbClr val="FF0000"/>
                </a:solidFill>
              </a:rPr>
              <a:t>111,105,224 </a:t>
            </a:r>
            <a:r>
              <a:rPr lang="en-US" sz="2000" dirty="0">
                <a:solidFill>
                  <a:schemeClr val="tx1"/>
                </a:solidFill>
              </a:rPr>
              <a:t>is held in our ADT.</a:t>
            </a: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80942" y="5915782"/>
            <a:ext cx="14350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111,105,224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878385" y="887000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111,105,224 </a:t>
            </a:r>
            <a:r>
              <a:rPr lang="en-US" sz="1600" dirty="0">
                <a:solidFill>
                  <a:srgbClr val="FF3300"/>
                </a:solidFill>
              </a:rPr>
              <a:t>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5,224</a:t>
            </a:r>
          </a:p>
        </p:txBody>
      </p:sp>
    </p:spTree>
    <p:extLst>
      <p:ext uri="{BB962C8B-B14F-4D97-AF65-F5344CB8AC3E}">
        <p14:creationId xmlns:p14="http://schemas.microsoft.com/office/powerpoint/2010/main" val="339740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0046 L 0.0283 -0.7027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-3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87" grpId="0"/>
      <p:bldP spid="74" grpId="1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89" grpId="0" animBg="1"/>
      <p:bldP spid="89" grpId="1" animBg="1"/>
      <p:bldP spid="55" grpId="0" animBg="1"/>
      <p:bldP spid="88" grpId="0" animBg="1"/>
      <p:bldP spid="770060" grpId="0"/>
      <p:bldP spid="770060" grpId="1"/>
      <p:bldP spid="770060" grpId="3"/>
      <p:bldP spid="4" grpId="0" animBg="1"/>
      <p:bldP spid="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bool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53510" y="6180958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222,205,224</a:t>
            </a: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m_array</a:t>
                </a:r>
                <a:r>
                  <a:rPr lang="en-US" dirty="0"/>
                  <a:t>    </a:t>
                </a:r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111,105,224</a:t>
            </a:r>
            <a:r>
              <a:rPr lang="en-US" sz="1700" dirty="0"/>
              <a:t> 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true</a:t>
            </a:r>
            <a:r>
              <a:rPr lang="en-US" sz="1700" dirty="0"/>
              <a:t> value in this bucket indicates that the value </a:t>
            </a:r>
            <a:r>
              <a:rPr lang="en-US" sz="1700" dirty="0">
                <a:solidFill>
                  <a:srgbClr val="FF0000"/>
                </a:solidFill>
              </a:rPr>
              <a:t>400,683,948 </a:t>
            </a:r>
            <a:r>
              <a:rPr lang="en-US" sz="1700" dirty="0"/>
              <a:t>has been stored in our hash table.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637886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5440680" y="757816"/>
            <a:ext cx="32937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Ok, let’s </a:t>
            </a:r>
            <a:r>
              <a:rPr lang="en-US" dirty="0">
                <a:solidFill>
                  <a:srgbClr val="6600CC"/>
                </a:solidFill>
              </a:rPr>
              <a:t>add the last ID# </a:t>
            </a:r>
            <a:r>
              <a:rPr lang="en-US" dirty="0">
                <a:solidFill>
                  <a:schemeClr val="tx1"/>
                </a:solidFill>
              </a:rPr>
              <a:t>to our table…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744752" y="856244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222,205,224 </a:t>
            </a:r>
            <a:r>
              <a:rPr lang="en-US" sz="1600" dirty="0">
                <a:solidFill>
                  <a:srgbClr val="FF3300"/>
                </a:solidFill>
              </a:rPr>
              <a:t>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5,224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620907" y="3394144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7981077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5" name="Rounded Rectangular Callout 54"/>
          <p:cNvSpPr>
            <a:spLocks noChangeArrowheads="1"/>
          </p:cNvSpPr>
          <p:nvPr/>
        </p:nvSpPr>
        <p:spPr bwMode="auto">
          <a:xfrm flipH="1">
            <a:off x="3920779" y="2079588"/>
            <a:ext cx="4073904" cy="1230832"/>
          </a:xfrm>
          <a:prstGeom prst="wedgeRoundRectCallout">
            <a:avLst>
              <a:gd name="adj1" fmla="val -48477"/>
              <a:gd name="adj2" fmla="val 69583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But wait! We already stored a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bucket </a:t>
            </a:r>
            <a:r>
              <a:rPr lang="en-US" sz="2000" dirty="0">
                <a:solidFill>
                  <a:srgbClr val="FF0000"/>
                </a:solidFill>
              </a:rPr>
              <a:t>5,224</a:t>
            </a:r>
            <a:r>
              <a:rPr lang="en-US" sz="2000" dirty="0">
                <a:solidFill>
                  <a:schemeClr val="tx1"/>
                </a:solidFill>
              </a:rPr>
              <a:t> to represent value </a:t>
            </a:r>
            <a:r>
              <a:rPr lang="en-US" sz="2000" dirty="0">
                <a:solidFill>
                  <a:srgbClr val="FF0000"/>
                </a:solidFill>
              </a:rPr>
              <a:t>111,105,224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6" name="Rounded Rectangular Callout 55"/>
          <p:cNvSpPr>
            <a:spLocks noChangeArrowheads="1"/>
          </p:cNvSpPr>
          <p:nvPr/>
        </p:nvSpPr>
        <p:spPr bwMode="auto">
          <a:xfrm flipH="1">
            <a:off x="326299" y="160016"/>
            <a:ext cx="3014453" cy="2010187"/>
          </a:xfrm>
          <a:prstGeom prst="wedgeRoundRectCallout">
            <a:avLst>
              <a:gd name="adj1" fmla="val -397"/>
              <a:gd name="adj2" fmla="val 92638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But our hash function wants to also put a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 value in slot </a:t>
            </a:r>
            <a:r>
              <a:rPr lang="en-US" sz="2000" dirty="0">
                <a:solidFill>
                  <a:srgbClr val="FF0000"/>
                </a:solidFill>
              </a:rPr>
              <a:t>5,224</a:t>
            </a:r>
            <a:r>
              <a:rPr lang="en-US" sz="2000" dirty="0">
                <a:solidFill>
                  <a:schemeClr val="tx1"/>
                </a:solidFill>
              </a:rPr>
              <a:t> to represent </a:t>
            </a:r>
            <a:r>
              <a:rPr lang="en-US" sz="2000" dirty="0">
                <a:solidFill>
                  <a:srgbClr val="FF0000"/>
                </a:solidFill>
              </a:rPr>
              <a:t>222,205,224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7" name="Rounded Rectangular Callout 56"/>
          <p:cNvSpPr>
            <a:spLocks noChangeArrowheads="1"/>
          </p:cNvSpPr>
          <p:nvPr/>
        </p:nvSpPr>
        <p:spPr bwMode="auto">
          <a:xfrm flipH="1">
            <a:off x="4672011" y="4666387"/>
            <a:ext cx="3002126" cy="1919124"/>
          </a:xfrm>
          <a:prstGeom prst="wedgeRoundRectCallout">
            <a:avLst>
              <a:gd name="adj1" fmla="val -61558"/>
              <a:gd name="adj2" fmla="val -97766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9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But now things are ambiguous! How can I tell if my hash table holds </a:t>
            </a:r>
            <a:r>
              <a:rPr lang="en-US" sz="2000" dirty="0">
                <a:solidFill>
                  <a:srgbClr val="FF0000"/>
                </a:solidFill>
              </a:rPr>
              <a:t>222,205,224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dirty="0">
                <a:solidFill>
                  <a:srgbClr val="FF0000"/>
                </a:solidFill>
              </a:rPr>
              <a:t>111,105,224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8" name="Text Box 43"/>
          <p:cNvSpPr txBox="1">
            <a:spLocks noChangeArrowheads="1"/>
          </p:cNvSpPr>
          <p:nvPr/>
        </p:nvSpPr>
        <p:spPr bwMode="auto">
          <a:xfrm>
            <a:off x="3900350" y="4076700"/>
            <a:ext cx="2347912" cy="8350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This is called a </a:t>
            </a:r>
            <a:r>
              <a:rPr lang="en-US" dirty="0">
                <a:solidFill>
                  <a:srgbClr val="A50021"/>
                </a:solidFill>
              </a:rPr>
              <a:t>collision</a:t>
            </a:r>
            <a:r>
              <a:rPr lang="en-US" dirty="0"/>
              <a:t>!</a:t>
            </a:r>
          </a:p>
        </p:txBody>
      </p:sp>
      <p:pic>
        <p:nvPicPr>
          <p:cNvPr id="59" name="Picture 45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19400"/>
            <a:ext cx="1830388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5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3505200" y="2819400"/>
            <a:ext cx="1830629" cy="1149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474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324 L 0.02622 -0.7347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3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60" grpId="0"/>
      <p:bldP spid="770060" grpId="1"/>
      <p:bldP spid="770060" grpId="3"/>
      <p:bldP spid="74" grpId="0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50" grpId="0"/>
      <p:bldP spid="4" grpId="0" animBg="1"/>
      <p:bldP spid="4" grpId="1" animBg="1"/>
      <p:bldP spid="53" grpId="0" animBg="1"/>
      <p:bldP spid="5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044A7CB-0F9A-48F1-9B3F-D737DD10C3F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82789" y="1396533"/>
            <a:ext cx="355519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collision</a:t>
            </a:r>
            <a:r>
              <a:rPr lang="en-US" dirty="0">
                <a:cs typeface="Courier New" pitchFamily="49" charset="0"/>
              </a:rPr>
              <a:t> is a condition where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two or more values </a:t>
            </a:r>
            <a:r>
              <a:rPr lang="en-US" dirty="0">
                <a:cs typeface="Courier New" pitchFamily="49" charset="0"/>
              </a:rPr>
              <a:t>both “hash” to the same bucket in the array. </a:t>
            </a:r>
            <a:endParaRPr lang="en-US" dirty="0"/>
          </a:p>
        </p:txBody>
      </p:sp>
      <p:sp>
        <p:nvSpPr>
          <p:cNvPr id="774178" name="Text Box 34"/>
          <p:cNvSpPr txBox="1">
            <a:spLocks noChangeArrowheads="1"/>
          </p:cNvSpPr>
          <p:nvPr/>
        </p:nvSpPr>
        <p:spPr bwMode="auto">
          <a:xfrm>
            <a:off x="182787" y="3652132"/>
            <a:ext cx="35551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This causes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ambiguity</a:t>
            </a:r>
            <a:r>
              <a:rPr lang="en-US" dirty="0">
                <a:cs typeface="Courier New" pitchFamily="49" charset="0"/>
              </a:rPr>
              <a:t>,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and we can’t tell what value was actually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stored in the array!</a:t>
            </a:r>
            <a:endParaRPr lang="en-US" dirty="0"/>
          </a:p>
        </p:txBody>
      </p:sp>
      <p:grpSp>
        <p:nvGrpSpPr>
          <p:cNvPr id="36" name="Group 18"/>
          <p:cNvGrpSpPr>
            <a:grpSpLocks/>
          </p:cNvGrpSpPr>
          <p:nvPr/>
        </p:nvGrpSpPr>
        <p:grpSpPr bwMode="auto">
          <a:xfrm>
            <a:off x="6572250" y="1676400"/>
            <a:ext cx="2266950" cy="4545013"/>
            <a:chOff x="4140" y="1056"/>
            <a:chExt cx="1428" cy="2863"/>
          </a:xfrm>
        </p:grpSpPr>
        <p:grpSp>
          <p:nvGrpSpPr>
            <p:cNvPr id="37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46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52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56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68" name="Text Box 54"/>
          <p:cNvSpPr txBox="1">
            <a:spLocks noChangeArrowheads="1"/>
          </p:cNvSpPr>
          <p:nvPr/>
        </p:nvSpPr>
        <p:spPr bwMode="auto">
          <a:xfrm>
            <a:off x="7987468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75" name="Text Box 34"/>
          <p:cNvSpPr txBox="1">
            <a:spLocks noChangeArrowheads="1"/>
          </p:cNvSpPr>
          <p:nvPr/>
        </p:nvSpPr>
        <p:spPr bwMode="auto">
          <a:xfrm>
            <a:off x="20876" y="5495320"/>
            <a:ext cx="38660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Let’s see how to fix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this problem!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082888" y="2790417"/>
            <a:ext cx="3789775" cy="1902098"/>
            <a:chOff x="4082888" y="2750312"/>
            <a:chExt cx="3789775" cy="1902098"/>
          </a:xfrm>
        </p:grpSpPr>
        <p:grpSp>
          <p:nvGrpSpPr>
            <p:cNvPr id="7" name="Group 6"/>
            <p:cNvGrpSpPr/>
            <p:nvPr/>
          </p:nvGrpSpPr>
          <p:grpSpPr>
            <a:xfrm>
              <a:off x="4082888" y="2750312"/>
              <a:ext cx="3789775" cy="1902098"/>
              <a:chOff x="3458281" y="2670102"/>
              <a:chExt cx="4405902" cy="190209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480185" y="2670102"/>
                <a:ext cx="16683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dirty="0">
                    <a:solidFill>
                      <a:srgbClr val="006666"/>
                    </a:solidFill>
                  </a:rPr>
                  <a:t>111,105,224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458281" y="4202868"/>
                <a:ext cx="2000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dirty="0">
                    <a:solidFill>
                      <a:srgbClr val="0070C0"/>
                    </a:solidFill>
                  </a:rPr>
                  <a:t>222,205,224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 bwMode="auto">
              <a:xfrm>
                <a:off x="6064442" y="3505200"/>
                <a:ext cx="1779148" cy="0"/>
              </a:xfrm>
              <a:prstGeom prst="straightConnector1">
                <a:avLst/>
              </a:prstGeom>
              <a:solidFill>
                <a:srgbClr val="E7F9BF"/>
              </a:solidFill>
              <a:ln w="38100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3" name="Straight Arrow Connector 72"/>
              <p:cNvCxnSpPr/>
              <p:nvPr/>
            </p:nvCxnSpPr>
            <p:spPr bwMode="auto">
              <a:xfrm>
                <a:off x="6060124" y="3652132"/>
                <a:ext cx="1804059" cy="1458"/>
              </a:xfrm>
              <a:prstGeom prst="straightConnector1">
                <a:avLst/>
              </a:prstGeom>
              <a:solidFill>
                <a:srgbClr val="E7F9BF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18" name="Group 17"/>
            <p:cNvGrpSpPr/>
            <p:nvPr/>
          </p:nvGrpSpPr>
          <p:grpSpPr>
            <a:xfrm>
              <a:off x="4732219" y="3119644"/>
              <a:ext cx="1718959" cy="1171455"/>
              <a:chOff x="4732219" y="3119644"/>
              <a:chExt cx="1718959" cy="117145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612487" y="3394850"/>
                <a:ext cx="838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dirty="0">
                    <a:solidFill>
                      <a:srgbClr val="6600CC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3" idx="2"/>
              </p:cNvCxnSpPr>
              <p:nvPr/>
            </p:nvCxnSpPr>
            <p:spPr bwMode="auto">
              <a:xfrm>
                <a:off x="4819233" y="3119644"/>
                <a:ext cx="880267" cy="449892"/>
              </a:xfrm>
              <a:prstGeom prst="straightConnector1">
                <a:avLst/>
              </a:prstGeom>
              <a:solidFill>
                <a:srgbClr val="E7F9BF"/>
              </a:solidFill>
              <a:ln w="28575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 flipV="1">
                <a:off x="4732219" y="3653589"/>
                <a:ext cx="982781" cy="637510"/>
              </a:xfrm>
              <a:prstGeom prst="straightConnector1">
                <a:avLst/>
              </a:prstGeom>
              <a:solidFill>
                <a:srgbClr val="E7F9BF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147759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(Almost) Hash Table: </a:t>
            </a:r>
            <a:r>
              <a:rPr lang="en-US" sz="3600" dirty="0">
                <a:solidFill>
                  <a:srgbClr val="FF0000"/>
                </a:solidFill>
              </a:rPr>
              <a:t>A problem!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78" grpId="0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499428" y="893369"/>
            <a:ext cx="79536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There are many schemes for dealing with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collisions</a:t>
            </a:r>
            <a:r>
              <a:rPr lang="en-US" dirty="0">
                <a:cs typeface="Courier New" pitchFamily="49" charset="0"/>
              </a:rPr>
              <a:t>, and today we’ll learn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two</a:t>
            </a:r>
            <a:r>
              <a:rPr lang="en-US" dirty="0">
                <a:cs typeface="Courier New" pitchFamily="49" charset="0"/>
              </a:rPr>
              <a:t> of the most popular…</a:t>
            </a:r>
            <a:endParaRPr lang="en-US" dirty="0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742424" y="2158680"/>
            <a:ext cx="401904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tx1"/>
                </a:solidFill>
                <a:cs typeface="Courier New" pitchFamily="49" charset="0"/>
              </a:rPr>
              <a:t>The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 Closed Hash Table</a:t>
            </a:r>
            <a:br>
              <a:rPr lang="en-US" sz="2800" dirty="0">
                <a:solidFill>
                  <a:srgbClr val="FF0000"/>
                </a:solidFill>
                <a:cs typeface="Courier New" pitchFamily="49" charset="0"/>
              </a:rPr>
            </a:br>
            <a:r>
              <a:rPr lang="en-US" sz="2800" dirty="0">
                <a:solidFill>
                  <a:schemeClr val="tx1"/>
                </a:solidFill>
                <a:cs typeface="Courier New" pitchFamily="49" charset="0"/>
              </a:rPr>
              <a:t>with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 “Linear Probing”</a:t>
            </a:r>
          </a:p>
        </p:txBody>
      </p:sp>
      <p:pic>
        <p:nvPicPr>
          <p:cNvPr id="776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88" y="3374605"/>
            <a:ext cx="3977382" cy="26358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6199" name="Text Box 7"/>
          <p:cNvSpPr txBox="1">
            <a:spLocks noChangeArrowheads="1"/>
          </p:cNvSpPr>
          <p:nvPr/>
        </p:nvSpPr>
        <p:spPr bwMode="auto">
          <a:xfrm>
            <a:off x="1804609" y="3492178"/>
            <a:ext cx="154472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5000" dirty="0">
                <a:solidFill>
                  <a:srgbClr val="FF3300"/>
                </a:solidFill>
                <a:latin typeface="Courier New" pitchFamily="49" charset="0"/>
              </a:rPr>
              <a:t>X</a:t>
            </a:r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REAL</a:t>
            </a:r>
            <a:r>
              <a:rPr lang="en-US" sz="2800" dirty="0">
                <a:solidFill>
                  <a:schemeClr val="tx1"/>
                </a:solidFill>
              </a:rPr>
              <a:t> Hash Tables</a:t>
            </a: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5033700" y="2158680"/>
            <a:ext cx="33233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tx1"/>
                </a:solidFill>
                <a:cs typeface="Courier New" pitchFamily="49" charset="0"/>
              </a:rPr>
              <a:t>The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/>
            </a:r>
            <a:br>
              <a:rPr lang="en-US" sz="2800" dirty="0">
                <a:solidFill>
                  <a:srgbClr val="FF0000"/>
                </a:solidFill>
                <a:cs typeface="Courier New" pitchFamily="49" charset="0"/>
              </a:rPr>
            </a:b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“Open Hash Table”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76" y="3197081"/>
            <a:ext cx="41148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76199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60985" y="1820711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cs typeface="Courier New" pitchFamily="49" charset="0"/>
              </a:rPr>
              <a:t>As before, we use our hash function to locate the right bucket in our array.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01389" y="2896295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If the target bucket is empty</a:t>
            </a:r>
            <a:r>
              <a:rPr lang="en-US" sz="1800" dirty="0">
                <a:solidFill>
                  <a:schemeClr val="tx1"/>
                </a:solidFill>
              </a:rPr>
              <a:t>, we can store our value there.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04262" y="5317934"/>
            <a:ext cx="431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If the bucket is occupied</a:t>
            </a:r>
            <a:r>
              <a:rPr lang="en-US" sz="1800" dirty="0">
                <a:solidFill>
                  <a:schemeClr val="tx1"/>
                </a:solidFill>
              </a:rPr>
              <a:t>, scan down from that bucket until we hit the first open bucket. Put the new value there.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84663"/>
            <a:chOff x="4140" y="1056"/>
            <a:chExt cx="1428" cy="2699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70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3" y="3481366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609222" y="3695702"/>
            <a:ext cx="3126509" cy="611394"/>
            <a:chOff x="4496700" y="729233"/>
            <a:chExt cx="3126509" cy="611394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222,205,224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 flipV="1">
              <a:off x="6802628" y="729233"/>
              <a:ext cx="820581" cy="426728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719678" y="3182820"/>
            <a:ext cx="2974361" cy="512880"/>
            <a:chOff x="4479824" y="971295"/>
            <a:chExt cx="2974361" cy="512880"/>
          </a:xfrm>
        </p:grpSpPr>
        <p:sp>
          <p:nvSpPr>
            <p:cNvPr id="29" name="TextBox 28"/>
            <p:cNvSpPr txBox="1"/>
            <p:nvPr/>
          </p:nvSpPr>
          <p:spPr>
            <a:xfrm>
              <a:off x="4479824" y="97129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111,105,224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46" name="Rounded Rectangular Callout 145"/>
          <p:cNvSpPr>
            <a:spLocks noChangeArrowheads="1"/>
          </p:cNvSpPr>
          <p:nvPr/>
        </p:nvSpPr>
        <p:spPr bwMode="auto">
          <a:xfrm flipH="1">
            <a:off x="3884039" y="2143877"/>
            <a:ext cx="3810000" cy="1107056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bucket was already </a:t>
            </a:r>
            <a:r>
              <a:rPr lang="en-US" sz="1800" dirty="0">
                <a:solidFill>
                  <a:srgbClr val="FF0000"/>
                </a:solidFill>
              </a:rPr>
              <a:t>filled</a:t>
            </a:r>
            <a:r>
              <a:rPr lang="en-US" sz="1800" dirty="0">
                <a:solidFill>
                  <a:schemeClr val="tx1"/>
                </a:solidFill>
              </a:rPr>
              <a:t>, so we can’t put our value here!</a:t>
            </a:r>
          </a:p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Let’s scan down for an open spot.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404262" y="3964194"/>
            <a:ext cx="4203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However, instead of storing </a:t>
            </a:r>
            <a:r>
              <a:rPr lang="en-US" sz="1800" dirty="0">
                <a:solidFill>
                  <a:srgbClr val="FF0000"/>
                </a:solidFill>
              </a:rPr>
              <a:t>true</a:t>
            </a:r>
            <a:r>
              <a:rPr lang="en-US" sz="1800" dirty="0">
                <a:solidFill>
                  <a:schemeClr val="tx1"/>
                </a:solidFill>
              </a:rPr>
              <a:t> in the bucket,  we store our </a:t>
            </a:r>
            <a:r>
              <a:rPr lang="en-US" sz="1800" dirty="0">
                <a:solidFill>
                  <a:srgbClr val="FF0000"/>
                </a:solidFill>
              </a:rPr>
              <a:t>full original value </a:t>
            </a:r>
            <a:r>
              <a:rPr lang="en-US" sz="1800" dirty="0">
                <a:solidFill>
                  <a:schemeClr val="tx1"/>
                </a:solidFill>
              </a:rPr>
              <a:t>– this prevents ambiguity!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158" name="Rounded Rectangular Callout 157"/>
          <p:cNvSpPr>
            <a:spLocks noChangeArrowheads="1"/>
          </p:cNvSpPr>
          <p:nvPr/>
        </p:nvSpPr>
        <p:spPr bwMode="auto">
          <a:xfrm flipH="1">
            <a:off x="3953861" y="4893867"/>
            <a:ext cx="3810000" cy="733569"/>
          </a:xfrm>
          <a:prstGeom prst="wedgeRoundRectCallout">
            <a:avLst>
              <a:gd name="adj1" fmla="val -52759"/>
              <a:gd name="adj2" fmla="val -161422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next bucket is </a:t>
            </a:r>
            <a:r>
              <a:rPr lang="en-US" sz="1800" dirty="0">
                <a:solidFill>
                  <a:srgbClr val="FF0000"/>
                </a:solidFill>
              </a:rPr>
              <a:t>empty</a:t>
            </a:r>
            <a:r>
              <a:rPr lang="en-US" sz="1800" dirty="0">
                <a:solidFill>
                  <a:schemeClr val="tx1"/>
                </a:solidFill>
              </a:rPr>
              <a:t>, so we can put our new value here!</a:t>
            </a:r>
          </a:p>
        </p:txBody>
      </p:sp>
      <p:sp>
        <p:nvSpPr>
          <p:cNvPr id="51" name="Rounded Rectangular Callout 50"/>
          <p:cNvSpPr>
            <a:spLocks noChangeArrowheads="1"/>
          </p:cNvSpPr>
          <p:nvPr/>
        </p:nvSpPr>
        <p:spPr bwMode="auto">
          <a:xfrm flipH="1">
            <a:off x="5024761" y="4498554"/>
            <a:ext cx="2784218" cy="1254546"/>
          </a:xfrm>
          <a:prstGeom prst="wedgeRoundRectCallout">
            <a:avLst>
              <a:gd name="adj1" fmla="val -52121"/>
              <a:gd name="adj2" fmla="val -114718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bucket is currently </a:t>
            </a:r>
            <a:r>
              <a:rPr lang="en-US" sz="1800" dirty="0">
                <a:solidFill>
                  <a:srgbClr val="FF0000"/>
                </a:solidFill>
              </a:rPr>
              <a:t>empty</a:t>
            </a:r>
            <a:r>
              <a:rPr lang="en-US" sz="1800" dirty="0">
                <a:solidFill>
                  <a:schemeClr val="tx1"/>
                </a:solidFill>
              </a:rPr>
              <a:t>, so we can put our new value here.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716708" y="3198168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111,105,224 </a:t>
            </a:r>
            <a:endParaRPr lang="en-US" sz="1800" dirty="0"/>
          </a:p>
        </p:txBody>
      </p:sp>
      <p:sp>
        <p:nvSpPr>
          <p:cNvPr id="198" name="Rectangle 197"/>
          <p:cNvSpPr/>
          <p:nvPr/>
        </p:nvSpPr>
        <p:spPr>
          <a:xfrm>
            <a:off x="4610172" y="3945483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222,205,224 </a:t>
            </a:r>
            <a:endParaRPr lang="en-US" sz="1800" dirty="0"/>
          </a:p>
        </p:txBody>
      </p:sp>
      <p:sp>
        <p:nvSpPr>
          <p:cNvPr id="200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" y="-76200"/>
            <a:ext cx="8883015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Closed Hash Table with </a:t>
            </a:r>
            <a:r>
              <a:rPr lang="en-US" sz="2800" dirty="0">
                <a:solidFill>
                  <a:srgbClr val="6600CC"/>
                </a:solidFill>
              </a:rPr>
              <a:t>Linear Probing: </a:t>
            </a:r>
            <a:r>
              <a:rPr lang="en-US" sz="2800" dirty="0">
                <a:solidFill>
                  <a:srgbClr val="FF0000"/>
                </a:solidFill>
              </a:rPr>
              <a:t>Insertion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3652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Linear Probing Insertion: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4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37 L 0.31198 0.0458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247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69 L -2.5E-6 0.0555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3191 -0.00902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5" y="-46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2000" fill="hold"/>
                                        <p:tgtEl>
                                          <p:spTgt spid="19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5" grpId="1" build="allAtOnce"/>
      <p:bldP spid="47" grpId="0"/>
      <p:bldP spid="47" grpId="1"/>
      <p:bldP spid="61" grpId="0"/>
      <p:bldP spid="61" grpId="1"/>
      <p:bldP spid="9" grpId="0" animBg="1"/>
      <p:bldP spid="9" grpId="1" animBg="1"/>
      <p:bldP spid="9" grpId="2" animBg="1"/>
      <p:bldP spid="9" grpId="3" animBg="1"/>
      <p:bldP spid="9" grpId="4" animBg="1"/>
      <p:bldP spid="196" grpId="0"/>
      <p:bldP spid="196" grpId="1"/>
      <p:bldP spid="50" grpId="0"/>
      <p:bldP spid="50" grpId="1"/>
      <p:bldP spid="50" grpId="2"/>
      <p:bldP spid="50" grpId="3"/>
      <p:bldP spid="198" grpId="0"/>
      <p:bldP spid="198" grpId="1"/>
      <p:bldP spid="198" grpId="2"/>
      <p:bldP spid="198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0FB7283-1369-4CB7-8750-BA9183654A1D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Big-OH Craziness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93725" y="1189038"/>
            <a:ext cx="8169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Consider a </a:t>
            </a:r>
            <a:r>
              <a:rPr lang="en-US" i="1" dirty="0"/>
              <a:t>binary search tree</a:t>
            </a:r>
            <a:r>
              <a:rPr lang="en-US" dirty="0"/>
              <a:t> that holds </a:t>
            </a:r>
            <a:r>
              <a:rPr lang="en-US" dirty="0">
                <a:solidFill>
                  <a:srgbClr val="A50021"/>
                </a:solidFill>
              </a:rPr>
              <a:t>N</a:t>
            </a:r>
            <a:r>
              <a:rPr lang="en-US" dirty="0"/>
              <a:t> student records, all indexed by their </a:t>
            </a:r>
            <a:r>
              <a:rPr lang="en-US" dirty="0">
                <a:solidFill>
                  <a:srgbClr val="006666"/>
                </a:solidFill>
              </a:rPr>
              <a:t>name</a:t>
            </a:r>
            <a:r>
              <a:rPr lang="en-US" dirty="0"/>
              <a:t>.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93725" y="2301875"/>
            <a:ext cx="8169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Each student record contains a linked-list of the </a:t>
            </a:r>
            <a:r>
              <a:rPr lang="en-US" dirty="0">
                <a:solidFill>
                  <a:srgbClr val="A50021"/>
                </a:solidFill>
              </a:rPr>
              <a:t>L </a:t>
            </a:r>
            <a:r>
              <a:rPr lang="en-US" dirty="0">
                <a:solidFill>
                  <a:srgbClr val="006666"/>
                </a:solidFill>
              </a:rPr>
              <a:t>classes</a:t>
            </a:r>
            <a:r>
              <a:rPr lang="en-US" dirty="0"/>
              <a:t> that they have taken while at UCLA.</a:t>
            </a: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4572000" y="3429000"/>
            <a:ext cx="44196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What is the big-oh to determine if a student has taken a class?</a:t>
            </a:r>
          </a:p>
          <a:p>
            <a:pPr algn="l" eaLnBrk="1" hangingPunct="1"/>
            <a:endParaRPr lang="en-US"/>
          </a:p>
          <a:p>
            <a:pPr algn="l" eaLnBrk="1" hangingPunct="1"/>
            <a:r>
              <a:rPr lang="en-US"/>
              <a:t> bool HasTakenClass(</a:t>
            </a:r>
          </a:p>
          <a:p>
            <a:pPr algn="l" eaLnBrk="1" hangingPunct="1"/>
            <a:r>
              <a:rPr lang="en-US"/>
              <a:t>	BTree &amp;</a:t>
            </a:r>
            <a:r>
              <a:rPr lang="en-US">
                <a:solidFill>
                  <a:srgbClr val="006666"/>
                </a:solidFill>
              </a:rPr>
              <a:t>b</a:t>
            </a:r>
            <a:r>
              <a:rPr lang="en-US"/>
              <a:t>, </a:t>
            </a:r>
          </a:p>
          <a:p>
            <a:pPr algn="l" eaLnBrk="1" hangingPunct="1"/>
            <a:r>
              <a:rPr lang="en-US"/>
              <a:t>	string &amp;</a:t>
            </a:r>
            <a:r>
              <a:rPr lang="en-US">
                <a:solidFill>
                  <a:srgbClr val="6600CC"/>
                </a:solidFill>
              </a:rPr>
              <a:t>name</a:t>
            </a:r>
            <a:r>
              <a:rPr lang="en-US"/>
              <a:t>, </a:t>
            </a:r>
          </a:p>
          <a:p>
            <a:pPr algn="l" eaLnBrk="1" hangingPunct="1"/>
            <a:r>
              <a:rPr lang="en-US"/>
              <a:t>	string &amp;</a:t>
            </a:r>
            <a:r>
              <a:rPr lang="en-US">
                <a:solidFill>
                  <a:srgbClr val="A50021"/>
                </a:solidFill>
              </a:rPr>
              <a:t>class</a:t>
            </a:r>
          </a:p>
          <a:p>
            <a:pPr algn="l" eaLnBrk="1" hangingPunct="1"/>
            <a:r>
              <a:rPr lang="en-US">
                <a:solidFill>
                  <a:srgbClr val="A50021"/>
                </a:solidFill>
              </a:rPr>
              <a:t>	</a:t>
            </a:r>
            <a:r>
              <a:rPr lang="en-US"/>
              <a:t>)</a:t>
            </a: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349250" y="3505200"/>
            <a:ext cx="4149726" cy="3379788"/>
            <a:chOff x="220" y="2208"/>
            <a:chExt cx="2614" cy="2129"/>
          </a:xfrm>
        </p:grpSpPr>
        <p:sp>
          <p:nvSpPr>
            <p:cNvPr id="3080" name="Rectangle 36"/>
            <p:cNvSpPr>
              <a:spLocks noChangeArrowheads="1"/>
            </p:cNvSpPr>
            <p:nvPr/>
          </p:nvSpPr>
          <p:spPr bwMode="auto">
            <a:xfrm>
              <a:off x="720" y="2208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Text Box 38"/>
            <p:cNvSpPr txBox="1">
              <a:spLocks noChangeArrowheads="1"/>
            </p:cNvSpPr>
            <p:nvPr/>
          </p:nvSpPr>
          <p:spPr bwMode="auto">
            <a:xfrm>
              <a:off x="720" y="2208"/>
              <a:ext cx="64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Name: Rick</a:t>
              </a:r>
            </a:p>
            <a:p>
              <a:pPr algn="l" eaLnBrk="1" hangingPunct="1"/>
              <a:r>
                <a:rPr lang="en-US" sz="1200" b="1"/>
                <a:t>Classes:</a:t>
              </a:r>
            </a:p>
            <a:p>
              <a:pPr algn="l" eaLnBrk="1" hangingPunct="1"/>
              <a:r>
                <a:rPr lang="en-US" sz="1200" b="1"/>
                <a:t>Left  Right</a:t>
              </a:r>
            </a:p>
            <a:p>
              <a:pPr algn="l" eaLnBrk="1" hangingPunct="1"/>
              <a:endParaRPr lang="en-US" sz="1200" b="1"/>
            </a:p>
          </p:txBody>
        </p:sp>
        <p:sp>
          <p:nvSpPr>
            <p:cNvPr id="3082" name="Rectangle 39"/>
            <p:cNvSpPr>
              <a:spLocks noChangeArrowheads="1"/>
            </p:cNvSpPr>
            <p:nvPr/>
          </p:nvSpPr>
          <p:spPr bwMode="auto">
            <a:xfrm>
              <a:off x="1179" y="2373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Line 40"/>
            <p:cNvSpPr>
              <a:spLocks noChangeShapeType="1"/>
            </p:cNvSpPr>
            <p:nvPr/>
          </p:nvSpPr>
          <p:spPr bwMode="auto">
            <a:xfrm>
              <a:off x="1269" y="2434"/>
              <a:ext cx="281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" name="Rectangle 41"/>
            <p:cNvSpPr>
              <a:spLocks noChangeArrowheads="1"/>
            </p:cNvSpPr>
            <p:nvPr/>
          </p:nvSpPr>
          <p:spPr bwMode="auto">
            <a:xfrm>
              <a:off x="1545" y="2417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Rectangle 42"/>
            <p:cNvSpPr>
              <a:spLocks noChangeArrowheads="1"/>
            </p:cNvSpPr>
            <p:nvPr/>
          </p:nvSpPr>
          <p:spPr bwMode="auto">
            <a:xfrm>
              <a:off x="1861" y="2568"/>
              <a:ext cx="27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Text Box 43"/>
            <p:cNvSpPr txBox="1">
              <a:spLocks noChangeArrowheads="1"/>
            </p:cNvSpPr>
            <p:nvPr/>
          </p:nvSpPr>
          <p:spPr bwMode="auto">
            <a:xfrm>
              <a:off x="1488" y="2410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CS31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087" name="Rectangle 49"/>
            <p:cNvSpPr>
              <a:spLocks noChangeArrowheads="1"/>
            </p:cNvSpPr>
            <p:nvPr/>
          </p:nvSpPr>
          <p:spPr bwMode="auto">
            <a:xfrm>
              <a:off x="809" y="2578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Rectangle 50"/>
            <p:cNvSpPr>
              <a:spLocks noChangeArrowheads="1"/>
            </p:cNvSpPr>
            <p:nvPr/>
          </p:nvSpPr>
          <p:spPr bwMode="auto">
            <a:xfrm>
              <a:off x="1097" y="2585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Rectangle 51"/>
            <p:cNvSpPr>
              <a:spLocks noChangeArrowheads="1"/>
            </p:cNvSpPr>
            <p:nvPr/>
          </p:nvSpPr>
          <p:spPr bwMode="auto">
            <a:xfrm>
              <a:off x="240" y="2928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Text Box 52"/>
            <p:cNvSpPr txBox="1">
              <a:spLocks noChangeArrowheads="1"/>
            </p:cNvSpPr>
            <p:nvPr/>
          </p:nvSpPr>
          <p:spPr bwMode="auto">
            <a:xfrm>
              <a:off x="240" y="2928"/>
              <a:ext cx="7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Name: Linda</a:t>
              </a:r>
            </a:p>
            <a:p>
              <a:pPr algn="l" eaLnBrk="1" hangingPunct="1"/>
              <a:r>
                <a:rPr lang="en-US" sz="1200" b="1"/>
                <a:t>Classes:</a:t>
              </a:r>
            </a:p>
            <a:p>
              <a:pPr algn="l" eaLnBrk="1" hangingPunct="1"/>
              <a:r>
                <a:rPr lang="en-US" sz="1200" b="1"/>
                <a:t>Left  Right</a:t>
              </a:r>
            </a:p>
            <a:p>
              <a:pPr algn="l" eaLnBrk="1" hangingPunct="1"/>
              <a:endParaRPr lang="en-US" sz="1200" b="1"/>
            </a:p>
          </p:txBody>
        </p:sp>
        <p:sp>
          <p:nvSpPr>
            <p:cNvPr id="3091" name="Rectangle 53"/>
            <p:cNvSpPr>
              <a:spLocks noChangeArrowheads="1"/>
            </p:cNvSpPr>
            <p:nvPr/>
          </p:nvSpPr>
          <p:spPr bwMode="auto">
            <a:xfrm>
              <a:off x="699" y="3093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Rectangle 54"/>
            <p:cNvSpPr>
              <a:spLocks noChangeArrowheads="1"/>
            </p:cNvSpPr>
            <p:nvPr/>
          </p:nvSpPr>
          <p:spPr bwMode="auto">
            <a:xfrm>
              <a:off x="257" y="3304"/>
              <a:ext cx="27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Rectangle 55"/>
            <p:cNvSpPr>
              <a:spLocks noChangeArrowheads="1"/>
            </p:cNvSpPr>
            <p:nvPr/>
          </p:nvSpPr>
          <p:spPr bwMode="auto">
            <a:xfrm>
              <a:off x="552" y="3305"/>
              <a:ext cx="28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56"/>
            <p:cNvSpPr>
              <a:spLocks noChangeShapeType="1"/>
            </p:cNvSpPr>
            <p:nvPr/>
          </p:nvSpPr>
          <p:spPr bwMode="auto">
            <a:xfrm>
              <a:off x="789" y="3147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5" name="Rectangle 57"/>
            <p:cNvSpPr>
              <a:spLocks noChangeArrowheads="1"/>
            </p:cNvSpPr>
            <p:nvPr/>
          </p:nvSpPr>
          <p:spPr bwMode="auto">
            <a:xfrm>
              <a:off x="1042" y="3346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Rectangle 58"/>
            <p:cNvSpPr>
              <a:spLocks noChangeArrowheads="1"/>
            </p:cNvSpPr>
            <p:nvPr/>
          </p:nvSpPr>
          <p:spPr bwMode="auto">
            <a:xfrm>
              <a:off x="1358" y="3497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Text Box 59"/>
            <p:cNvSpPr txBox="1">
              <a:spLocks noChangeArrowheads="1"/>
            </p:cNvSpPr>
            <p:nvPr/>
          </p:nvSpPr>
          <p:spPr bwMode="auto">
            <a:xfrm>
              <a:off x="1007" y="3329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CS31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098" name="Line 60"/>
            <p:cNvSpPr>
              <a:spLocks noChangeShapeType="1"/>
            </p:cNvSpPr>
            <p:nvPr/>
          </p:nvSpPr>
          <p:spPr bwMode="auto">
            <a:xfrm flipH="1">
              <a:off x="1480" y="3552"/>
              <a:ext cx="1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9" name="Rectangle 61"/>
            <p:cNvSpPr>
              <a:spLocks noChangeArrowheads="1"/>
            </p:cNvSpPr>
            <p:nvPr/>
          </p:nvSpPr>
          <p:spPr bwMode="auto">
            <a:xfrm>
              <a:off x="1065" y="3726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Rectangle 62"/>
            <p:cNvSpPr>
              <a:spLocks noChangeArrowheads="1"/>
            </p:cNvSpPr>
            <p:nvPr/>
          </p:nvSpPr>
          <p:spPr bwMode="auto">
            <a:xfrm>
              <a:off x="1381" y="3877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Text Box 63"/>
            <p:cNvSpPr txBox="1">
              <a:spLocks noChangeArrowheads="1"/>
            </p:cNvSpPr>
            <p:nvPr/>
          </p:nvSpPr>
          <p:spPr bwMode="auto">
            <a:xfrm>
              <a:off x="1028" y="3711"/>
              <a:ext cx="6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EE10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02" name="Line 64"/>
            <p:cNvSpPr>
              <a:spLocks noChangeShapeType="1"/>
            </p:cNvSpPr>
            <p:nvPr/>
          </p:nvSpPr>
          <p:spPr bwMode="auto">
            <a:xfrm flipH="1">
              <a:off x="500" y="2639"/>
              <a:ext cx="385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3" name="Rectangle 65"/>
            <p:cNvSpPr>
              <a:spLocks noChangeArrowheads="1"/>
            </p:cNvSpPr>
            <p:nvPr/>
          </p:nvSpPr>
          <p:spPr bwMode="auto">
            <a:xfrm>
              <a:off x="1296" y="2784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Text Box 66"/>
            <p:cNvSpPr txBox="1">
              <a:spLocks noChangeArrowheads="1"/>
            </p:cNvSpPr>
            <p:nvPr/>
          </p:nvSpPr>
          <p:spPr bwMode="auto">
            <a:xfrm>
              <a:off x="1296" y="2784"/>
              <a:ext cx="7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Name: Sal</a:t>
              </a:r>
            </a:p>
            <a:p>
              <a:pPr algn="l" eaLnBrk="1" hangingPunct="1"/>
              <a:r>
                <a:rPr lang="en-US" sz="1200" b="1" dirty="0"/>
                <a:t>Classes:</a:t>
              </a:r>
            </a:p>
            <a:p>
              <a:pPr algn="l" eaLnBrk="1" hangingPunct="1"/>
              <a:r>
                <a:rPr lang="en-US" sz="1200" b="1" dirty="0"/>
                <a:t>Left  Right</a:t>
              </a:r>
            </a:p>
            <a:p>
              <a:pPr algn="l" eaLnBrk="1" hangingPunct="1"/>
              <a:endParaRPr lang="en-US" sz="1200" b="1" dirty="0"/>
            </a:p>
          </p:txBody>
        </p:sp>
        <p:sp>
          <p:nvSpPr>
            <p:cNvPr id="3105" name="Rectangle 67"/>
            <p:cNvSpPr>
              <a:spLocks noChangeArrowheads="1"/>
            </p:cNvSpPr>
            <p:nvPr/>
          </p:nvSpPr>
          <p:spPr bwMode="auto">
            <a:xfrm>
              <a:off x="1755" y="2949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Rectangle 68"/>
            <p:cNvSpPr>
              <a:spLocks noChangeArrowheads="1"/>
            </p:cNvSpPr>
            <p:nvPr/>
          </p:nvSpPr>
          <p:spPr bwMode="auto">
            <a:xfrm>
              <a:off x="1323" y="3162"/>
              <a:ext cx="27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Rectangle 69"/>
            <p:cNvSpPr>
              <a:spLocks noChangeArrowheads="1"/>
            </p:cNvSpPr>
            <p:nvPr/>
          </p:nvSpPr>
          <p:spPr bwMode="auto">
            <a:xfrm>
              <a:off x="1608" y="3161"/>
              <a:ext cx="28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0"/>
            <p:cNvSpPr>
              <a:spLocks noChangeShapeType="1"/>
            </p:cNvSpPr>
            <p:nvPr/>
          </p:nvSpPr>
          <p:spPr bwMode="auto">
            <a:xfrm>
              <a:off x="1845" y="3003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9" name="Rectangle 71"/>
            <p:cNvSpPr>
              <a:spLocks noChangeArrowheads="1"/>
            </p:cNvSpPr>
            <p:nvPr/>
          </p:nvSpPr>
          <p:spPr bwMode="auto">
            <a:xfrm>
              <a:off x="2098" y="3202"/>
              <a:ext cx="684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Rectangle 72"/>
            <p:cNvSpPr>
              <a:spLocks noChangeArrowheads="1"/>
            </p:cNvSpPr>
            <p:nvPr/>
          </p:nvSpPr>
          <p:spPr bwMode="auto">
            <a:xfrm>
              <a:off x="2414" y="3353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Text Box 73"/>
            <p:cNvSpPr txBox="1">
              <a:spLocks noChangeArrowheads="1"/>
            </p:cNvSpPr>
            <p:nvPr/>
          </p:nvSpPr>
          <p:spPr bwMode="auto">
            <a:xfrm>
              <a:off x="2041" y="3185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Math31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12" name="Line 74"/>
            <p:cNvSpPr>
              <a:spLocks noChangeShapeType="1"/>
            </p:cNvSpPr>
            <p:nvPr/>
          </p:nvSpPr>
          <p:spPr bwMode="auto">
            <a:xfrm flipH="1">
              <a:off x="2536" y="3408"/>
              <a:ext cx="1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3" name="Rectangle 75"/>
            <p:cNvSpPr>
              <a:spLocks noChangeArrowheads="1"/>
            </p:cNvSpPr>
            <p:nvPr/>
          </p:nvSpPr>
          <p:spPr bwMode="auto">
            <a:xfrm>
              <a:off x="2073" y="3617"/>
              <a:ext cx="709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Rectangle 76"/>
            <p:cNvSpPr>
              <a:spLocks noChangeArrowheads="1"/>
            </p:cNvSpPr>
            <p:nvPr/>
          </p:nvSpPr>
          <p:spPr bwMode="auto">
            <a:xfrm>
              <a:off x="2389" y="3768"/>
              <a:ext cx="28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Text Box 77"/>
            <p:cNvSpPr txBox="1">
              <a:spLocks noChangeArrowheads="1"/>
            </p:cNvSpPr>
            <p:nvPr/>
          </p:nvSpPr>
          <p:spPr bwMode="auto">
            <a:xfrm>
              <a:off x="2046" y="3614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Math31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16" name="Line 78"/>
            <p:cNvSpPr>
              <a:spLocks noChangeShapeType="1"/>
            </p:cNvSpPr>
            <p:nvPr/>
          </p:nvSpPr>
          <p:spPr bwMode="auto">
            <a:xfrm>
              <a:off x="1173" y="2639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7" name="Text Box 79"/>
            <p:cNvSpPr txBox="1">
              <a:spLocks noChangeArrowheads="1"/>
            </p:cNvSpPr>
            <p:nvPr/>
          </p:nvSpPr>
          <p:spPr bwMode="auto">
            <a:xfrm>
              <a:off x="2357" y="3733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3118" name="Line 81"/>
            <p:cNvSpPr>
              <a:spLocks noChangeShapeType="1"/>
            </p:cNvSpPr>
            <p:nvPr/>
          </p:nvSpPr>
          <p:spPr bwMode="auto">
            <a:xfrm flipH="1">
              <a:off x="1473" y="3908"/>
              <a:ext cx="1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9" name="Rectangle 82"/>
            <p:cNvSpPr>
              <a:spLocks noChangeArrowheads="1"/>
            </p:cNvSpPr>
            <p:nvPr/>
          </p:nvSpPr>
          <p:spPr bwMode="auto">
            <a:xfrm>
              <a:off x="1076" y="4049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0" name="Rectangle 83"/>
            <p:cNvSpPr>
              <a:spLocks noChangeArrowheads="1"/>
            </p:cNvSpPr>
            <p:nvPr/>
          </p:nvSpPr>
          <p:spPr bwMode="auto">
            <a:xfrm>
              <a:off x="1392" y="4200"/>
              <a:ext cx="269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Text Box 84"/>
            <p:cNvSpPr txBox="1">
              <a:spLocks noChangeArrowheads="1"/>
            </p:cNvSpPr>
            <p:nvPr/>
          </p:nvSpPr>
          <p:spPr bwMode="auto">
            <a:xfrm>
              <a:off x="1030" y="4042"/>
              <a:ext cx="7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EE100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22" name="Text Box 85"/>
            <p:cNvSpPr txBox="1">
              <a:spLocks noChangeArrowheads="1"/>
            </p:cNvSpPr>
            <p:nvPr/>
          </p:nvSpPr>
          <p:spPr bwMode="auto">
            <a:xfrm>
              <a:off x="1348" y="416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000" b="1" dirty="0"/>
            </a:p>
          </p:txBody>
        </p:sp>
        <p:sp>
          <p:nvSpPr>
            <p:cNvPr id="3123" name="Text Box 86"/>
            <p:cNvSpPr txBox="1">
              <a:spLocks noChangeArrowheads="1"/>
            </p:cNvSpPr>
            <p:nvPr/>
          </p:nvSpPr>
          <p:spPr bwMode="auto">
            <a:xfrm>
              <a:off x="220" y="3269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4" name="Text Box 87"/>
            <p:cNvSpPr txBox="1">
              <a:spLocks noChangeArrowheads="1"/>
            </p:cNvSpPr>
            <p:nvPr/>
          </p:nvSpPr>
          <p:spPr bwMode="auto">
            <a:xfrm>
              <a:off x="509" y="327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5" name="Text Box 88"/>
            <p:cNvSpPr txBox="1">
              <a:spLocks noChangeArrowheads="1"/>
            </p:cNvSpPr>
            <p:nvPr/>
          </p:nvSpPr>
          <p:spPr bwMode="auto">
            <a:xfrm>
              <a:off x="1281" y="312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6" name="Text Box 89"/>
            <p:cNvSpPr txBox="1">
              <a:spLocks noChangeArrowheads="1"/>
            </p:cNvSpPr>
            <p:nvPr/>
          </p:nvSpPr>
          <p:spPr bwMode="auto">
            <a:xfrm>
              <a:off x="1571" y="312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7" name="Text Box 90"/>
            <p:cNvSpPr txBox="1">
              <a:spLocks noChangeArrowheads="1"/>
            </p:cNvSpPr>
            <p:nvPr/>
          </p:nvSpPr>
          <p:spPr bwMode="auto">
            <a:xfrm>
              <a:off x="1797" y="2523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292968" y="4374251"/>
            <a:ext cx="4427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You simply wrap back around the top!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60985" y="1820711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cs typeface="Courier New" pitchFamily="49" charset="0"/>
              </a:rPr>
              <a:t>Sometimes, you’ll need to insert an item near the end of the table…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1826" y="2607994"/>
            <a:ext cx="41181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For instance, let’s say we want to insert a new value of </a:t>
            </a:r>
            <a:r>
              <a:rPr lang="en-US" sz="1800" dirty="0">
                <a:solidFill>
                  <a:srgbClr val="FF0000"/>
                </a:solidFill>
              </a:rPr>
              <a:t>640,099,998</a:t>
            </a:r>
            <a:r>
              <a:rPr lang="en-US" sz="1800" dirty="0">
                <a:solidFill>
                  <a:schemeClr val="tx1"/>
                </a:solidFill>
              </a:rPr>
              <a:t> into our hash table.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2" y="5150329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484760" y="4895485"/>
            <a:ext cx="3246609" cy="406606"/>
            <a:chOff x="4496700" y="971295"/>
            <a:chExt cx="3246609" cy="406606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640,099,998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>
              <a:endCxn id="48" idx="1"/>
            </p:cNvCxnSpPr>
            <p:nvPr/>
          </p:nvCxnSpPr>
          <p:spPr bwMode="auto">
            <a:xfrm>
              <a:off x="6802628" y="1155961"/>
              <a:ext cx="940681" cy="221940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0" name="Rectangle 49"/>
          <p:cNvSpPr/>
          <p:nvPr/>
        </p:nvSpPr>
        <p:spPr>
          <a:xfrm>
            <a:off x="7728644" y="5610706"/>
            <a:ext cx="116089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100,399,999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459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Linear Probing Insertion: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31369" y="5196089"/>
            <a:ext cx="118654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475,699,998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99932" y="3593145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If you run into a collision on the last bucket, and go past the end…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53" name="Rounded Rectangular Callout 52"/>
          <p:cNvSpPr>
            <a:spLocks noChangeArrowheads="1"/>
          </p:cNvSpPr>
          <p:nvPr/>
        </p:nvSpPr>
        <p:spPr bwMode="auto">
          <a:xfrm flipH="1">
            <a:off x="3801269" y="3778213"/>
            <a:ext cx="3810000" cy="1107056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bucket is already </a:t>
            </a:r>
            <a:r>
              <a:rPr lang="en-US" sz="1800" dirty="0">
                <a:solidFill>
                  <a:srgbClr val="FF0000"/>
                </a:solidFill>
              </a:rPr>
              <a:t>filled</a:t>
            </a:r>
            <a:r>
              <a:rPr lang="en-US" sz="1800" dirty="0">
                <a:solidFill>
                  <a:schemeClr val="tx1"/>
                </a:solidFill>
              </a:rPr>
              <a:t>, so we can’t put our value here!</a:t>
            </a:r>
          </a:p>
          <a:p>
            <a:pPr eaLnBrk="1" hangingPunct="1"/>
            <a:r>
              <a:rPr lang="en-US" sz="1800" dirty="0">
                <a:solidFill>
                  <a:srgbClr val="6600CC"/>
                </a:solidFill>
              </a:rPr>
              <a:t>Let’s scan down for an open spot.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494001" y="4893765"/>
            <a:ext cx="1576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640,099,998</a:t>
            </a:r>
          </a:p>
        </p:txBody>
      </p:sp>
      <p:sp>
        <p:nvSpPr>
          <p:cNvPr id="56" name="Rounded Rectangular Callout 55"/>
          <p:cNvSpPr>
            <a:spLocks noChangeArrowheads="1"/>
          </p:cNvSpPr>
          <p:nvPr/>
        </p:nvSpPr>
        <p:spPr bwMode="auto">
          <a:xfrm flipH="1">
            <a:off x="3885864" y="4452028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slot is already used too!</a:t>
            </a:r>
          </a:p>
        </p:txBody>
      </p:sp>
      <p:sp>
        <p:nvSpPr>
          <p:cNvPr id="57" name="Rounded Rectangular Callout 56"/>
          <p:cNvSpPr>
            <a:spLocks noChangeArrowheads="1"/>
          </p:cNvSpPr>
          <p:nvPr/>
        </p:nvSpPr>
        <p:spPr bwMode="auto">
          <a:xfrm flipH="1">
            <a:off x="3970460" y="5028441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Whoops! I’ve gone past the end of the table!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725352" y="1888187"/>
            <a:ext cx="11608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100,400,000</a:t>
            </a:r>
          </a:p>
        </p:txBody>
      </p:sp>
      <p:sp>
        <p:nvSpPr>
          <p:cNvPr id="59" name="Rounded Rectangular Callout 58"/>
          <p:cNvSpPr>
            <a:spLocks noChangeArrowheads="1"/>
          </p:cNvSpPr>
          <p:nvPr/>
        </p:nvSpPr>
        <p:spPr bwMode="auto">
          <a:xfrm flipH="1">
            <a:off x="4063898" y="756328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This slot is already used too!</a:t>
            </a:r>
          </a:p>
        </p:txBody>
      </p:sp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" y="-76200"/>
            <a:ext cx="8883015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Closed Hash Table with </a:t>
            </a:r>
            <a:r>
              <a:rPr lang="en-US" sz="2800" dirty="0">
                <a:solidFill>
                  <a:srgbClr val="6600CC"/>
                </a:solidFill>
              </a:rPr>
              <a:t>Linear Probing: </a:t>
            </a:r>
            <a:r>
              <a:rPr lang="en-US" sz="2800" dirty="0">
                <a:solidFill>
                  <a:srgbClr val="FF0000"/>
                </a:solidFill>
              </a:rPr>
              <a:t>Insertion</a:t>
            </a:r>
          </a:p>
        </p:txBody>
      </p:sp>
      <p:sp>
        <p:nvSpPr>
          <p:cNvPr id="63" name="Rounded Rectangular Callout 62"/>
          <p:cNvSpPr>
            <a:spLocks noChangeArrowheads="1"/>
          </p:cNvSpPr>
          <p:nvPr/>
        </p:nvSpPr>
        <p:spPr bwMode="auto">
          <a:xfrm flipH="1">
            <a:off x="3970460" y="1099228"/>
            <a:ext cx="3640809" cy="920072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rgbClr val="FF0000"/>
                </a:solidFill>
              </a:rPr>
              <a:t>Woot! </a:t>
            </a:r>
            <a:r>
              <a:rPr lang="en-US" sz="1800" dirty="0">
                <a:solidFill>
                  <a:schemeClr val="tx1"/>
                </a:solidFill>
              </a:rPr>
              <a:t>Finally a free spot!</a:t>
            </a:r>
          </a:p>
        </p:txBody>
      </p:sp>
    </p:spTree>
    <p:extLst>
      <p:ext uri="{BB962C8B-B14F-4D97-AF65-F5344CB8AC3E}">
        <p14:creationId xmlns:p14="http://schemas.microsoft.com/office/powerpoint/2010/main" val="164281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05277E-6 L 0.00018 0.057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5695 L 0.00035 0.1157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11566 L -0.00087 -0.4860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300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48601 L -0.00069 -0.43188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47 L 0.33004 -0.39302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6" y="-19639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45" grpId="0" build="p"/>
      <p:bldP spid="47" grpId="0"/>
      <p:bldP spid="9" grpId="0" animBg="1"/>
      <p:bldP spid="9" grpId="1" animBg="1"/>
      <p:bldP spid="9" grpId="2" animBg="1"/>
      <p:bldP spid="9" grpId="3" animBg="1"/>
      <p:bldP spid="9" grpId="4" animBg="1"/>
      <p:bldP spid="52" grpId="0"/>
      <p:bldP spid="55" grpId="0"/>
      <p:bldP spid="55" grpId="1"/>
      <p:bldP spid="55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7771454" y="4267200"/>
            <a:ext cx="1066800" cy="381000"/>
          </a:xfrm>
          <a:prstGeom prst="rect">
            <a:avLst/>
          </a:prstGeom>
          <a:solidFill>
            <a:srgbClr val="EBEB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49178" y="2050259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cs typeface="Courier New" pitchFamily="49" charset="0"/>
              </a:rPr>
              <a:t>To search our hash table, we use a similar approach.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15835" y="2926778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We </a:t>
            </a:r>
            <a:r>
              <a:rPr lang="en-US" sz="1800" dirty="0">
                <a:solidFill>
                  <a:srgbClr val="6600CC"/>
                </a:solidFill>
              </a:rPr>
              <a:t>compute a target bucket number </a:t>
            </a:r>
            <a:r>
              <a:rPr lang="en-US" sz="1800" dirty="0">
                <a:solidFill>
                  <a:schemeClr val="tx1"/>
                </a:solidFill>
              </a:rPr>
              <a:t>with our hash function.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96776" y="4729673"/>
            <a:ext cx="431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If we don’t find our value, we </a:t>
            </a:r>
            <a:r>
              <a:rPr lang="en-US" sz="1800" dirty="0">
                <a:solidFill>
                  <a:srgbClr val="6600CC"/>
                </a:solidFill>
              </a:rPr>
              <a:t>probe linearly</a:t>
            </a:r>
            <a:r>
              <a:rPr lang="en-US" sz="1800" dirty="0">
                <a:solidFill>
                  <a:schemeClr val="tx1"/>
                </a:solidFill>
              </a:rPr>
              <a:t> down the array until we either find our value or hit an empty bucket.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98" y="2622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3" y="3481366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539453" y="3026160"/>
            <a:ext cx="3174972" cy="543917"/>
            <a:chOff x="4496700" y="971295"/>
            <a:chExt cx="3174972" cy="543917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222,205,224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6802628" y="1155961"/>
              <a:ext cx="869044" cy="359251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677070" y="3047764"/>
            <a:ext cx="2974361" cy="512880"/>
            <a:chOff x="4479824" y="971295"/>
            <a:chExt cx="2974361" cy="512880"/>
          </a:xfrm>
        </p:grpSpPr>
        <p:sp>
          <p:nvSpPr>
            <p:cNvPr id="29" name="TextBox 28"/>
            <p:cNvSpPr txBox="1"/>
            <p:nvPr/>
          </p:nvSpPr>
          <p:spPr>
            <a:xfrm>
              <a:off x="4479824" y="97129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111,105,224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96" name="Rectangle 195"/>
          <p:cNvSpPr/>
          <p:nvPr/>
        </p:nvSpPr>
        <p:spPr>
          <a:xfrm>
            <a:off x="326659" y="3850208"/>
            <a:ext cx="4203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We then look in that bucket for our value. </a:t>
            </a:r>
            <a:r>
              <a:rPr lang="en-US" sz="1800" dirty="0">
                <a:solidFill>
                  <a:srgbClr val="6600CC"/>
                </a:solidFill>
              </a:rPr>
              <a:t>If we find it, great!</a:t>
            </a:r>
            <a:endParaRPr lang="en-US" sz="1800" dirty="0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3841" y="5913184"/>
            <a:ext cx="526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If while probing, you run into an </a:t>
            </a:r>
            <a:r>
              <a:rPr lang="en-US" sz="1800" dirty="0">
                <a:solidFill>
                  <a:srgbClr val="6600CC"/>
                </a:solidFill>
              </a:rPr>
              <a:t>empty bucket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it means: </a:t>
            </a:r>
            <a:r>
              <a:rPr lang="en-US" sz="1800" dirty="0">
                <a:solidFill>
                  <a:srgbClr val="FF0000"/>
                </a:solidFill>
              </a:rPr>
              <a:t>your value isn’t in the array.</a:t>
            </a:r>
            <a:endParaRPr lang="en-US" sz="1800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52" name="Rounded Rectangular Callout 51"/>
          <p:cNvSpPr>
            <a:spLocks noChangeArrowheads="1"/>
          </p:cNvSpPr>
          <p:nvPr/>
        </p:nvSpPr>
        <p:spPr bwMode="auto">
          <a:xfrm flipH="1">
            <a:off x="3884039" y="1656272"/>
            <a:ext cx="3810000" cy="1107056"/>
          </a:xfrm>
          <a:prstGeom prst="wedgeRoundRectCallout">
            <a:avLst>
              <a:gd name="adj1" fmla="val -56436"/>
              <a:gd name="adj2" fmla="val 123547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Cool! I found my value right in its proper bucket!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4" name="Rounded Rectangular Callout 53"/>
          <p:cNvSpPr>
            <a:spLocks noChangeArrowheads="1"/>
          </p:cNvSpPr>
          <p:nvPr/>
        </p:nvSpPr>
        <p:spPr bwMode="auto">
          <a:xfrm flipH="1">
            <a:off x="3765985" y="4247072"/>
            <a:ext cx="3810000" cy="1107056"/>
          </a:xfrm>
          <a:prstGeom prst="wedgeRoundRectCallout">
            <a:avLst>
              <a:gd name="adj1" fmla="val -59984"/>
              <a:gd name="adj2" fmla="val -68941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Ah! There’s my value! </a:t>
            </a:r>
            <a:endParaRPr lang="en-US" sz="1800" dirty="0">
              <a:solidFill>
                <a:srgbClr val="6600CC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615347" y="3042358"/>
            <a:ext cx="3048099" cy="512880"/>
            <a:chOff x="4406086" y="971295"/>
            <a:chExt cx="3048099" cy="512880"/>
          </a:xfrm>
        </p:grpSpPr>
        <p:sp>
          <p:nvSpPr>
            <p:cNvPr id="56" name="TextBox 55"/>
            <p:cNvSpPr txBox="1"/>
            <p:nvPr/>
          </p:nvSpPr>
          <p:spPr>
            <a:xfrm>
              <a:off x="4406086" y="971295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600CC"/>
                  </a:solidFill>
                </a:rPr>
                <a:t>333,305,224 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9" name="Rounded Rectangle 58"/>
          <p:cNvSpPr/>
          <p:nvPr/>
        </p:nvSpPr>
        <p:spPr bwMode="auto">
          <a:xfrm>
            <a:off x="7770359" y="3492224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ounded Rectangular Callout 52"/>
          <p:cNvSpPr>
            <a:spLocks noChangeArrowheads="1"/>
          </p:cNvSpPr>
          <p:nvPr/>
        </p:nvSpPr>
        <p:spPr bwMode="auto">
          <a:xfrm flipH="1">
            <a:off x="3765985" y="1806291"/>
            <a:ext cx="3810000" cy="1107056"/>
          </a:xfrm>
          <a:prstGeom prst="wedgeRoundRectCallout">
            <a:avLst>
              <a:gd name="adj1" fmla="val -56436"/>
              <a:gd name="adj2" fmla="val 112055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Hmm, this bucket doesn’t have my value… I’ll keep looking for it until I hit an empty bucket!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8" name="Rounded Rectangular Callout 57"/>
          <p:cNvSpPr>
            <a:spLocks noChangeArrowheads="1"/>
          </p:cNvSpPr>
          <p:nvPr/>
        </p:nvSpPr>
        <p:spPr bwMode="auto">
          <a:xfrm flipH="1">
            <a:off x="3657600" y="4267200"/>
            <a:ext cx="3934287" cy="1219200"/>
          </a:xfrm>
          <a:prstGeom prst="wedgeRoundRectCallout">
            <a:avLst>
              <a:gd name="adj1" fmla="val -60369"/>
              <a:gd name="adj2" fmla="val -40202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Hmmm. I didn’t find my value and I ran into an empty bucket.  My value must not be in the array!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4630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Linear Probing Searching: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" y="-76200"/>
            <a:ext cx="8883015" cy="11430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Closed Hash Table with </a:t>
            </a:r>
            <a:r>
              <a:rPr lang="en-US" sz="2800" dirty="0">
                <a:solidFill>
                  <a:srgbClr val="6600CC"/>
                </a:solidFill>
              </a:rPr>
              <a:t>Linear Probing: </a:t>
            </a:r>
            <a:r>
              <a:rPr lang="en-US" sz="2800" dirty="0">
                <a:solidFill>
                  <a:srgbClr val="FF0000"/>
                </a:solidFill>
              </a:rPr>
              <a:t>Searching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7782717" y="5954713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Rounded Rectangular Callout 62"/>
          <p:cNvSpPr>
            <a:spLocks noChangeArrowheads="1"/>
          </p:cNvSpPr>
          <p:nvPr/>
        </p:nvSpPr>
        <p:spPr bwMode="auto">
          <a:xfrm flipH="1">
            <a:off x="3416300" y="5572919"/>
            <a:ext cx="3810000" cy="1107056"/>
          </a:xfrm>
          <a:prstGeom prst="wedgeRoundRectCallout">
            <a:avLst>
              <a:gd name="adj1" fmla="val -73698"/>
              <a:gd name="adj2" fmla="val -3589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>
                <a:solidFill>
                  <a:schemeClr val="tx1"/>
                </a:solidFill>
              </a:rPr>
              <a:t>And as before, if you end up searching past the end, just wrap back up to the top!</a:t>
            </a:r>
            <a:endParaRPr lang="en-US" sz="1800" dirty="0">
              <a:solidFill>
                <a:srgbClr val="66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69 L -2.5E-6 0.0555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5244E-6 L 3.05556E-6 0.10965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21 -0.60467 " pathEditMode="relative" ptsTypes="AA">
                                      <p:cBhvr>
                                        <p:cTn id="12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7" grpId="0"/>
      <p:bldP spid="61" grpId="0"/>
      <p:bldP spid="9" grpId="0" animBg="1"/>
      <p:bldP spid="9" grpId="1" animBg="1"/>
      <p:bldP spid="9" grpId="2" animBg="1"/>
      <p:bldP spid="9" grpId="3" animBg="1"/>
      <p:bldP spid="9" grpId="4" animBg="1"/>
      <p:bldP spid="196" grpId="0"/>
      <p:bldP spid="49" grpId="0"/>
      <p:bldP spid="59" grpId="0" animBg="1"/>
      <p:bldP spid="59" grpId="5" animBg="1"/>
      <p:bldP spid="59" grpId="6" animBg="1"/>
      <p:bldP spid="53" grpId="0" animBg="1"/>
      <p:bldP spid="53" grpId="1" animBg="1"/>
      <p:bldP spid="64" grpId="0" animBg="1"/>
      <p:bldP spid="6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sp>
        <p:nvSpPr>
          <p:cNvPr id="193" name="Text Box 5"/>
          <p:cNvSpPr txBox="1">
            <a:spLocks noChangeArrowheads="1"/>
          </p:cNvSpPr>
          <p:nvPr/>
        </p:nvSpPr>
        <p:spPr bwMode="auto">
          <a:xfrm>
            <a:off x="679732" y="1923738"/>
            <a:ext cx="43154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This approach addresses collisions by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putting each value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as close as possible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to its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intended bucket</a:t>
            </a:r>
            <a:r>
              <a:rPr lang="en-US" dirty="0">
                <a:cs typeface="Courier New" pitchFamily="49" charset="0"/>
              </a:rPr>
              <a:t>.</a:t>
            </a:r>
          </a:p>
        </p:txBody>
      </p:sp>
      <p:sp>
        <p:nvSpPr>
          <p:cNvPr id="194" name="Text Box 5"/>
          <p:cNvSpPr txBox="1">
            <a:spLocks noChangeArrowheads="1"/>
          </p:cNvSpPr>
          <p:nvPr/>
        </p:nvSpPr>
        <p:spPr bwMode="auto">
          <a:xfrm>
            <a:off x="736937" y="3908302"/>
            <a:ext cx="43154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Since we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store every original value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(e.g.,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111,105,224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) </a:t>
            </a:r>
            <a:r>
              <a:rPr lang="en-US" dirty="0">
                <a:cs typeface="Courier New" pitchFamily="49" charset="0"/>
              </a:rPr>
              <a:t>in the array, there is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no chance of ambiguity</a:t>
            </a:r>
            <a:r>
              <a:rPr lang="en-US" dirty="0">
                <a:cs typeface="Courier New" pitchFamily="49" charset="0"/>
              </a:rPr>
              <a:t>.</a:t>
            </a: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Closed Hash Table with </a:t>
            </a:r>
            <a:r>
              <a:rPr lang="en-US" sz="3200" dirty="0">
                <a:solidFill>
                  <a:srgbClr val="6600CC"/>
                </a:solidFill>
              </a:rPr>
              <a:t>Linear Probing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3" grpId="1" build="allAtOnce"/>
      <p:bldP spid="194" grpId="0" build="p"/>
      <p:bldP spid="194" grpI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278313"/>
            <a:chOff x="4140" y="1056"/>
            <a:chExt cx="1428" cy="2695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[99998]</a:t>
              </a:r>
            </a:p>
            <a:p>
              <a:pPr algn="l" eaLnBrk="1" hangingPunct="1"/>
              <a:endParaRPr lang="en-US" sz="800" dirty="0"/>
            </a:p>
            <a:p>
              <a:pPr algn="l" eaLnBrk="1" hangingPunct="1"/>
              <a:r>
                <a:rPr lang="en-US" sz="1800" dirty="0"/>
                <a:t>[99999]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111,105,224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</a:rPr>
                <a:t>222,205,224</a:t>
              </a:r>
            </a:p>
          </p:txBody>
        </p:sp>
      </p:grpSp>
      <p:sp>
        <p:nvSpPr>
          <p:cNvPr id="193" name="Text Box 5"/>
          <p:cNvSpPr txBox="1">
            <a:spLocks noChangeArrowheads="1"/>
          </p:cNvSpPr>
          <p:nvPr/>
        </p:nvSpPr>
        <p:spPr bwMode="auto">
          <a:xfrm>
            <a:off x="803638" y="988285"/>
            <a:ext cx="47227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So why do we call this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“Closed” hash table</a:t>
            </a:r>
            <a:r>
              <a:rPr lang="en-US" dirty="0">
                <a:cs typeface="Courier New" pitchFamily="49" charset="0"/>
              </a:rPr>
              <a:t>???</a:t>
            </a:r>
          </a:p>
        </p:txBody>
      </p:sp>
      <p:sp>
        <p:nvSpPr>
          <p:cNvPr id="194" name="Text Box 5"/>
          <p:cNvSpPr txBox="1">
            <a:spLocks noChangeArrowheads="1"/>
          </p:cNvSpPr>
          <p:nvPr/>
        </p:nvSpPr>
        <p:spPr bwMode="auto">
          <a:xfrm>
            <a:off x="525369" y="2027367"/>
            <a:ext cx="527929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Since our data is stored in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fixed-size array</a:t>
            </a:r>
            <a:r>
              <a:rPr lang="en-US" dirty="0">
                <a:cs typeface="Courier New" pitchFamily="49" charset="0"/>
              </a:rPr>
              <a:t>, there are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fixed (closed) number of buckets </a:t>
            </a:r>
            <a:r>
              <a:rPr lang="en-US" dirty="0">
                <a:cs typeface="Courier New" pitchFamily="49" charset="0"/>
              </a:rPr>
              <a:t>for us to put values.</a:t>
            </a:r>
          </a:p>
        </p:txBody>
      </p:sp>
      <p:sp>
        <p:nvSpPr>
          <p:cNvPr id="195" name="Text Box 5"/>
          <p:cNvSpPr txBox="1">
            <a:spLocks noChangeArrowheads="1"/>
          </p:cNvSpPr>
          <p:nvPr/>
        </p:nvSpPr>
        <p:spPr bwMode="auto">
          <a:xfrm>
            <a:off x="120515" y="3794552"/>
            <a:ext cx="60890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Once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we run out </a:t>
            </a:r>
            <a:r>
              <a:rPr lang="en-US" dirty="0">
                <a:cs typeface="Courier New" pitchFamily="49" charset="0"/>
              </a:rPr>
              <a:t>of empty buckets,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we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can’t add new values</a:t>
            </a:r>
            <a:r>
              <a:rPr lang="en-US" dirty="0">
                <a:cs typeface="Courier New" pitchFamily="49" charset="0"/>
              </a:rPr>
              <a:t>…</a:t>
            </a: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70190" y="5942816"/>
            <a:ext cx="57896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Ok, let’s see the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C++ code </a:t>
            </a:r>
            <a:r>
              <a:rPr lang="en-US" dirty="0">
                <a:cs typeface="Courier New" pitchFamily="49" charset="0"/>
              </a:rPr>
              <a:t>now!</a:t>
            </a:r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Closed Hash Table with </a:t>
            </a:r>
            <a:r>
              <a:rPr lang="en-US" sz="3200" dirty="0">
                <a:solidFill>
                  <a:srgbClr val="6600CC"/>
                </a:solidFill>
              </a:rPr>
              <a:t>Linear Probing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120515" y="4816705"/>
            <a:ext cx="60890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Linked lists </a:t>
            </a:r>
            <a:r>
              <a:rPr lang="en-US" dirty="0">
                <a:cs typeface="Courier New" pitchFamily="49" charset="0"/>
              </a:rPr>
              <a:t>and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binary search trees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don’t have this problem</a:t>
            </a:r>
            <a:r>
              <a:rPr lang="en-US" dirty="0">
                <a:cs typeface="Courier New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932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4" grpId="0" build="p"/>
      <p:bldP spid="195" grpId="0" build="p"/>
      <p:bldP spid="40" grpId="0" build="p"/>
      <p:bldP spid="3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4A9760DE-BC8A-4FE7-862D-656595005F89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-219075"/>
            <a:ext cx="8259763" cy="1143000"/>
          </a:xfrm>
        </p:spPr>
        <p:txBody>
          <a:bodyPr/>
          <a:lstStyle/>
          <a:p>
            <a:pPr eaLnBrk="1" hangingPunct="1"/>
            <a:r>
              <a:rPr lang="en-US" sz="3200" dirty="0"/>
              <a:t>Linear Probing Hash Table: The Details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0063" y="915988"/>
            <a:ext cx="8296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In a Linear Probing Hash Table, each </a:t>
            </a:r>
            <a:r>
              <a:rPr lang="en-US">
                <a:solidFill>
                  <a:srgbClr val="6600CC"/>
                </a:solidFill>
              </a:rPr>
              <a:t>bucket</a:t>
            </a:r>
            <a:r>
              <a:rPr lang="en-US">
                <a:solidFill>
                  <a:schemeClr val="tx1"/>
                </a:solidFill>
              </a:rPr>
              <a:t> in the array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is just a </a:t>
            </a:r>
            <a:r>
              <a:rPr lang="en-US">
                <a:solidFill>
                  <a:srgbClr val="6600CC"/>
                </a:solidFill>
              </a:rPr>
              <a:t>C++ struct.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28138" y="4278418"/>
            <a:ext cx="5035550" cy="1785104"/>
          </a:xfrm>
          <a:prstGeom prst="rect">
            <a:avLst/>
          </a:prstGeom>
          <a:solidFill>
            <a:srgbClr val="EFFFF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BUCKET</a:t>
            </a:r>
          </a:p>
          <a:p>
            <a:pPr algn="l" eaLnBrk="1" hangingPunct="1"/>
            <a:r>
              <a:rPr lang="en-US" sz="1300" b="1" dirty="0"/>
              <a:t>{</a:t>
            </a:r>
          </a:p>
          <a:p>
            <a:pPr algn="l" eaLnBrk="1" hangingPunct="1"/>
            <a:r>
              <a:rPr lang="en-US" sz="1800" dirty="0"/>
              <a:t> </a:t>
            </a:r>
          </a:p>
          <a:p>
            <a:pPr algn="l" eaLnBrk="1" hangingPunct="1"/>
            <a:endParaRPr lang="en-US" sz="1200" dirty="0"/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  </a:t>
            </a:r>
          </a:p>
          <a:p>
            <a:pPr algn="l" eaLnBrk="1" hangingPunct="1"/>
            <a:r>
              <a:rPr lang="en-US" sz="1300" b="1" dirty="0"/>
              <a:t>};  </a:t>
            </a:r>
          </a:p>
        </p:txBody>
      </p: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2513875" y="4779523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 </a:t>
            </a:r>
            <a:r>
              <a:rPr lang="en-US" sz="1800" dirty="0">
                <a:solidFill>
                  <a:srgbClr val="006666"/>
                </a:solidFill>
              </a:rPr>
              <a:t>// a bucket stores a value (e.g. an ID#)</a:t>
            </a:r>
          </a:p>
          <a:p>
            <a:pPr algn="l"/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 err="1">
                <a:solidFill>
                  <a:srgbClr val="6600CC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 err="1">
                <a:solidFill>
                  <a:srgbClr val="006666"/>
                </a:solidFill>
              </a:rPr>
              <a:t>idNum</a:t>
            </a:r>
            <a:r>
              <a:rPr lang="en-US" sz="1800" dirty="0">
                <a:solidFill>
                  <a:srgbClr val="006666"/>
                </a:solidFill>
              </a:rPr>
              <a:t>;</a:t>
            </a:r>
          </a:p>
        </p:txBody>
      </p:sp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96900" y="1900238"/>
            <a:ext cx="829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Each </a:t>
            </a:r>
            <a:r>
              <a:rPr lang="en-US">
                <a:solidFill>
                  <a:srgbClr val="6600CC"/>
                </a:solidFill>
              </a:rPr>
              <a:t>bucket</a:t>
            </a:r>
            <a:r>
              <a:rPr lang="en-US">
                <a:solidFill>
                  <a:schemeClr val="tx1"/>
                </a:solidFill>
              </a:rPr>
              <a:t> holds two items:</a:t>
            </a: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612775" y="2438400"/>
            <a:ext cx="829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1. A variable to hold your value (e.g., an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for an </a:t>
            </a:r>
            <a:r>
              <a:rPr lang="en-US" dirty="0">
                <a:solidFill>
                  <a:srgbClr val="FF0000"/>
                </a:solidFill>
              </a:rPr>
              <a:t>ID#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81645" y="2925763"/>
            <a:ext cx="8296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2. A </a:t>
            </a:r>
            <a:r>
              <a:rPr lang="en-US" dirty="0">
                <a:solidFill>
                  <a:srgbClr val="6600CC"/>
                </a:solidFill>
              </a:rPr>
              <a:t>“used”</a:t>
            </a:r>
            <a:r>
              <a:rPr lang="en-US" dirty="0">
                <a:solidFill>
                  <a:schemeClr val="tx1"/>
                </a:solidFill>
              </a:rPr>
              <a:t> field that indicates if this bucket in the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hash table has been filled or not.</a:t>
            </a:r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2597955" y="5473423"/>
            <a:ext cx="4640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</a:rPr>
              <a:t>bool 	           used;  // is bucket in-use?</a:t>
            </a:r>
          </a:p>
        </p:txBody>
      </p:sp>
      <p:sp>
        <p:nvSpPr>
          <p:cNvPr id="134153" name="AutoShape 9"/>
          <p:cNvSpPr>
            <a:spLocks noChangeArrowheads="1"/>
          </p:cNvSpPr>
          <p:nvPr/>
        </p:nvSpPr>
        <p:spPr bwMode="auto">
          <a:xfrm>
            <a:off x="3176481" y="1943205"/>
            <a:ext cx="4740603" cy="2625725"/>
          </a:xfrm>
          <a:prstGeom prst="wedgeRoundRectCallout">
            <a:avLst>
              <a:gd name="adj1" fmla="val -19074"/>
              <a:gd name="adj2" fmla="val 87727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this field is </a:t>
            </a:r>
            <a:r>
              <a:rPr lang="en-US" sz="2000" dirty="0">
                <a:solidFill>
                  <a:srgbClr val="6600CC"/>
                </a:solidFill>
              </a:rPr>
              <a:t>false</a:t>
            </a:r>
            <a:r>
              <a:rPr lang="en-US" sz="2000" dirty="0">
                <a:solidFill>
                  <a:schemeClr val="tx1"/>
                </a:solidFill>
              </a:rPr>
              <a:t>, it means that this </a:t>
            </a:r>
            <a:r>
              <a:rPr lang="en-US" sz="2000" dirty="0">
                <a:solidFill>
                  <a:srgbClr val="6600CC"/>
                </a:solidFill>
              </a:rPr>
              <a:t>Bucket </a:t>
            </a:r>
            <a:r>
              <a:rPr lang="en-US" sz="2000" dirty="0">
                <a:solidFill>
                  <a:schemeClr val="tx1"/>
                </a:solidFill>
              </a:rPr>
              <a:t>in the array is</a:t>
            </a:r>
            <a:r>
              <a:rPr lang="en-US" sz="2000" dirty="0">
                <a:solidFill>
                  <a:srgbClr val="6600CC"/>
                </a:solidFill>
              </a:rPr>
              <a:t> empty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If the field is </a:t>
            </a:r>
            <a:r>
              <a:rPr lang="en-US" sz="2000" dirty="0">
                <a:solidFill>
                  <a:srgbClr val="6600CC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, then it means this </a:t>
            </a:r>
            <a:r>
              <a:rPr lang="en-US" sz="2000" dirty="0">
                <a:solidFill>
                  <a:srgbClr val="6600CC"/>
                </a:solidFill>
              </a:rPr>
              <a:t>Bucket </a:t>
            </a:r>
            <a:r>
              <a:rPr lang="en-US" sz="2000" dirty="0">
                <a:solidFill>
                  <a:schemeClr val="tx1"/>
                </a:solidFill>
              </a:rPr>
              <a:t>is already </a:t>
            </a:r>
            <a:r>
              <a:rPr lang="en-US" sz="2000" dirty="0">
                <a:solidFill>
                  <a:srgbClr val="6600CC"/>
                </a:solidFill>
              </a:rPr>
              <a:t>filled </a:t>
            </a:r>
            <a:r>
              <a:rPr lang="en-US" sz="2000" dirty="0">
                <a:solidFill>
                  <a:schemeClr val="tx1"/>
                </a:solidFill>
              </a:rPr>
              <a:t>with valid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4155" grpId="0"/>
      <p:bldP spid="2" grpId="0"/>
      <p:bldP spid="3" grpId="0"/>
      <p:bldP spid="7" grpId="0"/>
      <p:bldP spid="134162" grpId="0"/>
      <p:bldP spid="134153" grpId="0" animBg="1"/>
      <p:bldP spid="13415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381000" y="61913"/>
            <a:ext cx="6019800" cy="65293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void insert(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bucket =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 </a:t>
            </a:r>
            <a:r>
              <a:rPr lang="en-US" sz="1700" b="1" dirty="0" err="1">
                <a:latin typeface="Courier New" pitchFamily="49" charset="0"/>
              </a:rPr>
              <a:t>const</a:t>
            </a:r>
            <a:endParaRPr lang="en-US" sz="17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    {  return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11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BUCKET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};</a:t>
            </a:r>
          </a:p>
        </p:txBody>
      </p:sp>
      <p:sp>
        <p:nvSpPr>
          <p:cNvPr id="116743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208CA1A7-D615-43F4-85FD-E477E5D95D0A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457200" y="6024563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5334000" y="4267200"/>
            <a:ext cx="3581400" cy="1371600"/>
          </a:xfrm>
          <a:prstGeom prst="wedgeRoundRectCallout">
            <a:avLst>
              <a:gd name="adj1" fmla="val -57579"/>
              <a:gd name="adj2" fmla="val 8958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hash table has 10 slots, aka “buckets.”</a:t>
            </a:r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466725" y="5338763"/>
            <a:ext cx="5867400" cy="519112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5343525" y="2209800"/>
            <a:ext cx="3571875" cy="2771775"/>
          </a:xfrm>
          <a:prstGeom prst="wedgeRoundRectCallout">
            <a:avLst>
              <a:gd name="adj1" fmla="val -57602"/>
              <a:gd name="adj2" fmla="val 69588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6600FF"/>
                </a:solidFill>
              </a:rPr>
              <a:t>Here’s our </a:t>
            </a:r>
            <a:r>
              <a:rPr lang="en-US" sz="2000" dirty="0">
                <a:solidFill>
                  <a:srgbClr val="006666"/>
                </a:solidFill>
              </a:rPr>
              <a:t>hash </a:t>
            </a:r>
            <a:r>
              <a:rPr lang="en-US" sz="2000" dirty="0">
                <a:solidFill>
                  <a:srgbClr val="6600FF"/>
                </a:solidFill>
              </a:rPr>
              <a:t>function.</a:t>
            </a:r>
            <a:br>
              <a:rPr lang="en-US" sz="2000" dirty="0">
                <a:solidFill>
                  <a:srgbClr val="6600FF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 before, we compute our bucket number by </a:t>
            </a:r>
            <a:r>
              <a:rPr lang="en-US" sz="2000" dirty="0">
                <a:solidFill>
                  <a:srgbClr val="FF0000"/>
                </a:solidFill>
              </a:rPr>
              <a:t>dividing</a:t>
            </a:r>
            <a:r>
              <a:rPr lang="en-US" sz="2000" dirty="0">
                <a:solidFill>
                  <a:schemeClr val="tx1"/>
                </a:solidFill>
              </a:rPr>
              <a:t> the </a:t>
            </a:r>
            <a:r>
              <a:rPr lang="en-US" sz="2000" dirty="0">
                <a:solidFill>
                  <a:srgbClr val="FF0000"/>
                </a:solidFill>
              </a:rPr>
              <a:t>ID number </a:t>
            </a:r>
            <a:r>
              <a:rPr lang="en-US" sz="2000" dirty="0">
                <a:solidFill>
                  <a:schemeClr val="tx1"/>
                </a:solidFill>
              </a:rPr>
              <a:t>by the total </a:t>
            </a:r>
            <a:r>
              <a:rPr lang="en-US" sz="2000" dirty="0">
                <a:solidFill>
                  <a:srgbClr val="FF0000"/>
                </a:solidFill>
              </a:rPr>
              <a:t># of buckets </a:t>
            </a:r>
            <a:r>
              <a:rPr lang="en-US" sz="2000" dirty="0">
                <a:solidFill>
                  <a:schemeClr val="tx1"/>
                </a:solidFill>
              </a:rPr>
              <a:t>and then </a:t>
            </a:r>
            <a:r>
              <a:rPr lang="en-US" sz="2000" dirty="0">
                <a:solidFill>
                  <a:srgbClr val="FF0000"/>
                </a:solidFill>
              </a:rPr>
              <a:t>taking the remainder </a:t>
            </a:r>
            <a:r>
              <a:rPr lang="en-US" sz="2000" dirty="0">
                <a:solidFill>
                  <a:schemeClr val="tx1"/>
                </a:solidFill>
              </a:rPr>
              <a:t>(%).</a:t>
            </a:r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457200" y="167640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5334000" y="228600"/>
            <a:ext cx="3571875" cy="1090613"/>
          </a:xfrm>
          <a:prstGeom prst="wedgeRoundRectCallout">
            <a:avLst>
              <a:gd name="adj1" fmla="val -57602"/>
              <a:gd name="adj2" fmla="val 9192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First we </a:t>
            </a:r>
            <a:r>
              <a:rPr lang="en-US" sz="2000" dirty="0">
                <a:solidFill>
                  <a:srgbClr val="FF0000"/>
                </a:solidFill>
              </a:rPr>
              <a:t>compute the starting bucket </a:t>
            </a:r>
            <a:r>
              <a:rPr lang="en-US" sz="2000" dirty="0">
                <a:solidFill>
                  <a:schemeClr val="tx1"/>
                </a:solidFill>
              </a:rPr>
              <a:t>number. </a:t>
            </a:r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466725" y="2082800"/>
            <a:ext cx="5867400" cy="431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5343525" y="257175"/>
            <a:ext cx="3571875" cy="1890713"/>
          </a:xfrm>
          <a:prstGeom prst="wedgeRoundRectCallout">
            <a:avLst>
              <a:gd name="adj1" fmla="val -70579"/>
              <a:gd name="adj2" fmla="val 49162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Since our array has 10 slots, we will </a:t>
            </a:r>
            <a:r>
              <a:rPr lang="en-US" sz="2000" dirty="0">
                <a:solidFill>
                  <a:srgbClr val="FF0000"/>
                </a:solidFill>
              </a:rPr>
              <a:t>loop up to 10 times looking for an empty space</a:t>
            </a:r>
            <a:r>
              <a:rPr lang="en-US" sz="2000" dirty="0">
                <a:solidFill>
                  <a:schemeClr val="tx1"/>
                </a:solidFill>
              </a:rPr>
              <a:t>. If we don’t find an empty space after 10 tries, our table is full!</a:t>
            </a:r>
          </a:p>
        </p:txBody>
      </p:sp>
      <p:sp>
        <p:nvSpPr>
          <p:cNvPr id="116752" name="Rectangle 16"/>
          <p:cNvSpPr>
            <a:spLocks noChangeArrowheads="1"/>
          </p:cNvSpPr>
          <p:nvPr/>
        </p:nvSpPr>
        <p:spPr bwMode="auto">
          <a:xfrm>
            <a:off x="457200" y="2628900"/>
            <a:ext cx="5867400" cy="1414463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3" name="AutoShape 17"/>
          <p:cNvSpPr>
            <a:spLocks noChangeArrowheads="1"/>
          </p:cNvSpPr>
          <p:nvPr/>
        </p:nvSpPr>
        <p:spPr bwMode="auto">
          <a:xfrm>
            <a:off x="5334000" y="914400"/>
            <a:ext cx="3571875" cy="1706563"/>
          </a:xfrm>
          <a:prstGeom prst="wedgeRoundRectCallout">
            <a:avLst>
              <a:gd name="adj1" fmla="val -72000"/>
              <a:gd name="adj2" fmla="val 54370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We’ll </a:t>
            </a:r>
            <a:r>
              <a:rPr lang="en-US" sz="2000" dirty="0">
                <a:solidFill>
                  <a:srgbClr val="FF0000"/>
                </a:solidFill>
              </a:rPr>
              <a:t>store our new item </a:t>
            </a:r>
            <a:r>
              <a:rPr lang="en-US" sz="2000" dirty="0">
                <a:solidFill>
                  <a:schemeClr val="tx1"/>
                </a:solidFill>
              </a:rPr>
              <a:t>in the </a:t>
            </a:r>
            <a:r>
              <a:rPr lang="en-US" sz="2000" dirty="0">
                <a:solidFill>
                  <a:srgbClr val="FF0000"/>
                </a:solidFill>
              </a:rPr>
              <a:t>first unused bucket </a:t>
            </a:r>
            <a:r>
              <a:rPr lang="en-US" sz="2000" dirty="0">
                <a:solidFill>
                  <a:schemeClr val="tx1"/>
                </a:solidFill>
              </a:rPr>
              <a:t>that we find, starting with the bucket selected by our hash function.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457200" y="403860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5" name="AutoShape 19"/>
          <p:cNvSpPr>
            <a:spLocks noChangeArrowheads="1"/>
          </p:cNvSpPr>
          <p:nvPr/>
        </p:nvSpPr>
        <p:spPr bwMode="auto">
          <a:xfrm>
            <a:off x="5572125" y="228600"/>
            <a:ext cx="3571875" cy="2214563"/>
          </a:xfrm>
          <a:prstGeom prst="wedgeRoundRectCallout">
            <a:avLst>
              <a:gd name="adj1" fmla="val -58977"/>
              <a:gd name="adj2" fmla="val 12426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the </a:t>
            </a:r>
            <a:r>
              <a:rPr lang="en-US" sz="2000" dirty="0">
                <a:solidFill>
                  <a:srgbClr val="FF0000"/>
                </a:solidFill>
              </a:rPr>
              <a:t>current bucket </a:t>
            </a:r>
            <a:r>
              <a:rPr lang="en-US" sz="2000" dirty="0">
                <a:solidFill>
                  <a:schemeClr val="tx1"/>
                </a:solidFill>
              </a:rPr>
              <a:t>is </a:t>
            </a:r>
            <a:r>
              <a:rPr lang="en-US" sz="2000" dirty="0">
                <a:solidFill>
                  <a:srgbClr val="FF0000"/>
                </a:solidFill>
              </a:rPr>
              <a:t>already occupied </a:t>
            </a:r>
            <a:r>
              <a:rPr lang="en-US" sz="2000" dirty="0">
                <a:solidFill>
                  <a:schemeClr val="tx1"/>
                </a:solidFill>
              </a:rPr>
              <a:t>by an item, </a:t>
            </a:r>
            <a:r>
              <a:rPr lang="en-US" sz="2000" dirty="0">
                <a:solidFill>
                  <a:srgbClr val="FF0000"/>
                </a:solidFill>
              </a:rPr>
              <a:t>advance to the next bucket </a:t>
            </a:r>
            <a:r>
              <a:rPr lang="en-US" sz="2000" dirty="0">
                <a:solidFill>
                  <a:schemeClr val="tx1"/>
                </a:solidFill>
              </a:rPr>
              <a:t>(wrapping around from slot 9 back to slot 0 when we hit the end).</a:t>
            </a:r>
          </a:p>
        </p:txBody>
      </p:sp>
      <p:cxnSp>
        <p:nvCxnSpPr>
          <p:cNvPr id="116759" name="AutoShape 23"/>
          <p:cNvCxnSpPr>
            <a:cxnSpLocks noChangeShapeType="1"/>
            <a:stCxn id="116760" idx="2"/>
            <a:endCxn id="116761" idx="3"/>
          </p:cNvCxnSpPr>
          <p:nvPr/>
        </p:nvCxnSpPr>
        <p:spPr bwMode="auto">
          <a:xfrm rot="5400000">
            <a:off x="5761832" y="1985168"/>
            <a:ext cx="2495550" cy="2741613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8197850" y="165100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</a:t>
            </a:r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5364163" y="43751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4" grpId="0" animBg="1"/>
      <p:bldP spid="116744" grpId="1" animBg="1"/>
      <p:bldP spid="116745" grpId="0" animBg="1"/>
      <p:bldP spid="116745" grpId="1" animBg="1"/>
      <p:bldP spid="116746" grpId="0" animBg="1"/>
      <p:bldP spid="116746" grpId="1" animBg="1"/>
      <p:bldP spid="116747" grpId="0" animBg="1"/>
      <p:bldP spid="116747" grpId="1" animBg="1"/>
      <p:bldP spid="116748" grpId="0" animBg="1"/>
      <p:bldP spid="116748" grpId="1" animBg="1"/>
      <p:bldP spid="116749" grpId="0" animBg="1"/>
      <p:bldP spid="116749" grpId="1" animBg="1"/>
      <p:bldP spid="116750" grpId="0" animBg="1"/>
      <p:bldP spid="116750" grpId="1" animBg="1"/>
      <p:bldP spid="116751" grpId="0" animBg="1"/>
      <p:bldP spid="116751" grpId="1" animBg="1"/>
      <p:bldP spid="116752" grpId="0" animBg="1"/>
      <p:bldP spid="116752" grpId="1" animBg="1"/>
      <p:bldP spid="116753" grpId="0" animBg="1"/>
      <p:bldP spid="116753" grpId="1" animBg="1"/>
      <p:bldP spid="116754" grpId="0" animBg="1"/>
      <p:bldP spid="116754" grpId="1" animBg="1"/>
      <p:bldP spid="116755" grpId="0" animBg="1"/>
      <p:bldP spid="11675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18788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67E2100D-B497-461E-9A07-F876E63690A1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18896" name="Group 112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18894" name="Group 110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18848" name="Group 64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188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3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46" name="Rectangle 6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47" name="Rectangle 6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49" name="Group 65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1885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5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52" name="Rectangle 6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53" name="Rectangle 6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54" name="Group 70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1885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5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57" name="Rectangle 7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58" name="Rectangle 7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59" name="Group 75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1886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6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62" name="Rectangle 7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63" name="Rectangle 7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64" name="Group 80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1886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6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67" name="Rectangle 8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68" name="Rectangle 8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69" name="Group 85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1887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7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72" name="Rectangle 8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73" name="Rectangle 8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74" name="Group 90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1887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7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77" name="Rectangle 9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78" name="Rectangle 9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79" name="Group 95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188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8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82" name="Rectangle 9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83" name="Rectangle 9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84" name="Group 100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1888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8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8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8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89" name="Group 105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1889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9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92" name="Rectangle 10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93" name="Rectangle 10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8895" name="Text Box 111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6497638" y="4876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50" name="Text Box 166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1" name="Text Box 167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2" name="Text Box 168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3" name="Text Box 169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4" name="Text Box 170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5" name="Text Box 171"/>
          <p:cNvSpPr txBox="1">
            <a:spLocks noChangeArrowheads="1"/>
          </p:cNvSpPr>
          <p:nvPr/>
        </p:nvSpPr>
        <p:spPr bwMode="auto">
          <a:xfrm>
            <a:off x="8713788" y="25114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6" name="Text Box 172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7" name="Text Box 173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8" name="Text Box 174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9" name="Text Box 175"/>
          <p:cNvSpPr txBox="1">
            <a:spLocks noChangeArrowheads="1"/>
          </p:cNvSpPr>
          <p:nvPr/>
        </p:nvSpPr>
        <p:spPr bwMode="auto">
          <a:xfrm>
            <a:off x="8737600" y="3506788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478588" y="54149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64" name="Text Box 180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29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441700" y="0"/>
            <a:ext cx="3432175" cy="1163638"/>
          </a:xfrm>
          <a:prstGeom prst="wedgeRoundRectCallout">
            <a:avLst>
              <a:gd name="adj1" fmla="val -44079"/>
              <a:gd name="adj2" fmla="val 97338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609975" y="101600"/>
            <a:ext cx="2986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630613" y="671513"/>
            <a:ext cx="1304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616325" y="377825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29 % 10</a:t>
            </a:r>
          </a:p>
        </p:txBody>
      </p:sp>
      <p:grpSp>
        <p:nvGrpSpPr>
          <p:cNvPr id="118975" name="Group 191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18973" name="Text Box 18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18974" name="Rectangle 19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979" name="Text Box 195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3" name="Oval 199"/>
          <p:cNvSpPr>
            <a:spLocks noChangeArrowheads="1"/>
          </p:cNvSpPr>
          <p:nvPr/>
        </p:nvSpPr>
        <p:spPr bwMode="auto">
          <a:xfrm>
            <a:off x="8729663" y="3508375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1377950" y="3281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5" name="Rectangle 201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1387475" y="3548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7" name="Text Box 203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368425" y="38004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6477000" y="5686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90" name="AutoShape 206"/>
          <p:cNvSpPr>
            <a:spLocks noChangeArrowheads="1"/>
          </p:cNvSpPr>
          <p:nvPr/>
        </p:nvSpPr>
        <p:spPr bwMode="auto">
          <a:xfrm>
            <a:off x="2432050" y="2057400"/>
            <a:ext cx="3571875" cy="2214563"/>
          </a:xfrm>
          <a:prstGeom prst="wedgeRoundRectCallout">
            <a:avLst>
              <a:gd name="adj1" fmla="val 118713"/>
              <a:gd name="adj2" fmla="val 7186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When we </a:t>
            </a:r>
            <a:r>
              <a:rPr lang="en-US" sz="2000" dirty="0">
                <a:solidFill>
                  <a:srgbClr val="FF0000"/>
                </a:solidFill>
              </a:rPr>
              <a:t>construct</a:t>
            </a:r>
            <a:r>
              <a:rPr lang="en-US" sz="2000" dirty="0">
                <a:solidFill>
                  <a:schemeClr val="tx1"/>
                </a:solidFill>
              </a:rPr>
              <a:t> our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hash table, all of our buckets have their </a:t>
            </a:r>
            <a:r>
              <a:rPr lang="en-US" sz="2000" dirty="0">
                <a:solidFill>
                  <a:srgbClr val="FF0000"/>
                </a:solidFill>
              </a:rPr>
              <a:t>“used” field initialized to false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This indicates that they’re all empty.</a:t>
            </a:r>
          </a:p>
        </p:txBody>
      </p:sp>
      <p:sp>
        <p:nvSpPr>
          <p:cNvPr id="118991" name="AutoShape 207"/>
          <p:cNvSpPr>
            <a:spLocks noChangeArrowheads="1"/>
          </p:cNvSpPr>
          <p:nvPr/>
        </p:nvSpPr>
        <p:spPr bwMode="auto">
          <a:xfrm>
            <a:off x="3935413" y="885825"/>
            <a:ext cx="2481262" cy="1914525"/>
          </a:xfrm>
          <a:prstGeom prst="wedgeRoundRectCallout">
            <a:avLst>
              <a:gd name="adj1" fmla="val 148912"/>
              <a:gd name="adj2" fmla="val 909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bucket is currently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, so there’s room here for our new item!</a:t>
            </a:r>
          </a:p>
        </p:txBody>
      </p:sp>
      <p:sp>
        <p:nvSpPr>
          <p:cNvPr id="118992" name="Rectangle 208"/>
          <p:cNvSpPr>
            <a:spLocks noChangeArrowheads="1"/>
          </p:cNvSpPr>
          <p:nvPr/>
        </p:nvSpPr>
        <p:spPr bwMode="auto">
          <a:xfrm>
            <a:off x="6537325" y="34671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1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118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1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0" grpId="0" animBg="1"/>
      <p:bldP spid="220" grpId="1" animBg="1"/>
      <p:bldP spid="118950" grpId="0"/>
      <p:bldP spid="118951" grpId="0"/>
      <p:bldP spid="118952" grpId="0"/>
      <p:bldP spid="118953" grpId="0"/>
      <p:bldP spid="118954" grpId="0"/>
      <p:bldP spid="118955" grpId="0"/>
      <p:bldP spid="118956" grpId="0"/>
      <p:bldP spid="118957" grpId="0"/>
      <p:bldP spid="118958" grpId="0"/>
      <p:bldP spid="118959" grpId="0"/>
      <p:bldP spid="118959" grpId="1"/>
      <p:bldP spid="2" grpId="0" animBg="1"/>
      <p:bldP spid="2" grpId="1" animBg="1"/>
      <p:bldP spid="3" grpId="0" animBg="1"/>
      <p:bldP spid="3" grpId="1" animBg="1"/>
      <p:bldP spid="118964" grpId="0"/>
      <p:bldP spid="4" grpId="0" animBg="1"/>
      <p:bldP spid="4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18979" grpId="2"/>
      <p:bldP spid="5" grpId="0" animBg="1"/>
      <p:bldP spid="5" grpId="1" animBg="1"/>
      <p:bldP spid="6" grpId="0" animBg="1"/>
      <p:bldP spid="6" grpId="1" animBg="1"/>
      <p:bldP spid="118983" grpId="0" animBg="1"/>
      <p:bldP spid="118983" grpId="1" animBg="1"/>
      <p:bldP spid="7" grpId="0" animBg="1"/>
      <p:bldP spid="7" grpId="1" animBg="1"/>
      <p:bldP spid="118985" grpId="0"/>
      <p:bldP spid="8" grpId="0" animBg="1"/>
      <p:bldP spid="8" grpId="1" animBg="1"/>
      <p:bldP spid="118987" grpId="0"/>
      <p:bldP spid="9" grpId="0" animBg="1"/>
      <p:bldP spid="9" grpId="1" animBg="1"/>
      <p:bldP spid="10" grpId="0" animBg="1"/>
      <p:bldP spid="118990" grpId="0" animBg="1"/>
      <p:bldP spid="118990" grpId="1" animBg="1"/>
      <p:bldP spid="118991" grpId="0" animBg="1"/>
      <p:bldP spid="118991" grpId="1" animBg="1"/>
      <p:bldP spid="11899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20836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898C7274-8124-49CA-A119-6BBB163B09B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20838" name="Group 6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20839" name="Group 7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20840" name="Group 8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2084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4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43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44" name="Rectangle 1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45" name="Group 13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2084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4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48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49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50" name="Group 18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2085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5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53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54" name="Rectangle 2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55" name="Group 23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2085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5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58" name="Rectangle 2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59" name="Rectangle 2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60" name="Group 28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2086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6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63" name="Rectangle 3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64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65" name="Group 33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2086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6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68" name="Rectangle 3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69" name="Rectangle 3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70" name="Group 38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2087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7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73" name="Rectangle 4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74" name="Rectangle 4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75" name="Group 43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2087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7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78" name="Rectangle 4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79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80" name="Group 48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2088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8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83" name="Rectangle 5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84" name="Rectangle 5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85" name="Group 53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2088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8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88" name="Rectangle 5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89" name="Rectangle 5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0890" name="Text Box 58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120892" name="Text Box 60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3" name="Text Box 61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4" name="Text Box 62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5" name="Text Box 63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6" name="Text Box 64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7" name="Text Box 65"/>
          <p:cNvSpPr txBox="1">
            <a:spLocks noChangeArrowheads="1"/>
          </p:cNvSpPr>
          <p:nvPr/>
        </p:nvSpPr>
        <p:spPr bwMode="auto">
          <a:xfrm>
            <a:off x="8713788" y="25114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8" name="Text Box 66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9" name="Text Box 67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900" name="Text Box 68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grpSp>
        <p:nvGrpSpPr>
          <p:cNvPr id="120913" name="Group 81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0914" name="Text Box 82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0915" name="Rectangle 83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922" name="Rectangle 90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0924" name="Text Box 92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0927" name="Rectangle 95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31" name="Text Box 99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65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443288" y="0"/>
            <a:ext cx="3417887" cy="1176338"/>
          </a:xfrm>
          <a:prstGeom prst="wedgeRoundRectCallout">
            <a:avLst>
              <a:gd name="adj1" fmla="val -38806"/>
              <a:gd name="adj2" fmla="val 93319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625850" y="142875"/>
            <a:ext cx="305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65 %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646488" y="712788"/>
            <a:ext cx="1304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5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632200" y="419100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65 % 10</a:t>
            </a:r>
          </a:p>
        </p:txBody>
      </p:sp>
      <p:grpSp>
        <p:nvGrpSpPr>
          <p:cNvPr id="120940" name="Group 108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0941" name="Text Box 10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0942" name="Rectangle 11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943" name="Text Box 111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1377950" y="3281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387475" y="3548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1368425" y="38004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6477000" y="5686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52" name="Oval 120"/>
          <p:cNvSpPr>
            <a:spLocks noChangeArrowheads="1"/>
          </p:cNvSpPr>
          <p:nvPr/>
        </p:nvSpPr>
        <p:spPr bwMode="auto">
          <a:xfrm>
            <a:off x="8705850" y="251460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953" name="Text Box 121"/>
          <p:cNvSpPr txBox="1">
            <a:spLocks noChangeArrowheads="1"/>
          </p:cNvSpPr>
          <p:nvPr/>
        </p:nvSpPr>
        <p:spPr bwMode="auto">
          <a:xfrm>
            <a:off x="8686800" y="252888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0954" name="Rectangle 122"/>
          <p:cNvSpPr>
            <a:spLocks noChangeArrowheads="1"/>
          </p:cNvSpPr>
          <p:nvPr/>
        </p:nvSpPr>
        <p:spPr bwMode="auto">
          <a:xfrm>
            <a:off x="7612063" y="253841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6478588" y="5948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56" name="AutoShape 124"/>
          <p:cNvSpPr>
            <a:spLocks noChangeArrowheads="1"/>
          </p:cNvSpPr>
          <p:nvPr/>
        </p:nvSpPr>
        <p:spPr bwMode="auto">
          <a:xfrm>
            <a:off x="4057650" y="146050"/>
            <a:ext cx="2481263" cy="1914525"/>
          </a:xfrm>
          <a:prstGeom prst="wedgeRoundRectCallout">
            <a:avLst>
              <a:gd name="adj1" fmla="val 143986"/>
              <a:gd name="adj2" fmla="val 7736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bucket is currently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, so there’s room here for our new item!</a:t>
            </a:r>
          </a:p>
        </p:txBody>
      </p:sp>
      <p:sp>
        <p:nvSpPr>
          <p:cNvPr id="120959" name="Rectangle 127"/>
          <p:cNvSpPr>
            <a:spLocks noChangeArrowheads="1"/>
          </p:cNvSpPr>
          <p:nvPr/>
        </p:nvSpPr>
        <p:spPr bwMode="auto">
          <a:xfrm>
            <a:off x="6537325" y="2466975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120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2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97" grpId="0"/>
      <p:bldP spid="220" grpId="0" animBg="1"/>
      <p:bldP spid="220" grpId="1" animBg="1"/>
      <p:bldP spid="120931" grpId="0"/>
      <p:bldP spid="2" grpId="0" animBg="1"/>
      <p:bldP spid="2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0943" grpId="2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120952" grpId="0" animBg="1"/>
      <p:bldP spid="120952" grpId="1" animBg="1"/>
      <p:bldP spid="120953" grpId="0"/>
      <p:bldP spid="120954" grpId="0"/>
      <p:bldP spid="9" grpId="0" animBg="1"/>
      <p:bldP spid="120956" grpId="0" animBg="1"/>
      <p:bldP spid="120956" grpId="1" animBg="1"/>
      <p:bldP spid="12095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NUM_BUCKETS;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NUM_BUCKETS;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m_buckets[NUM_BUCKETS];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22884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55A7D91F-55E5-4474-8D35-FF01915D3614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22886" name="Group 6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22887" name="Group 7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22888" name="Group 8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2288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89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891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92" name="Rectangle 1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893" name="Group 13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2289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89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896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97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898" name="Group 18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2289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0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0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02" name="Rectangle 2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03" name="Group 23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2290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0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06" name="Rectangle 2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0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08" name="Group 28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2290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1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11" name="Rectangle 3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12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13" name="Group 33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2291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1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16" name="Rectangle 3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17" name="Rectangle 3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18" name="Group 38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2291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2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21" name="Rectangle 4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22" name="Rectangle 4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23" name="Group 43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2292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2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26" name="Rectangle 4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27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28" name="Group 48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229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3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31" name="Rectangle 5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32" name="Rectangle 5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33" name="Group 53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2293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3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36" name="Rectangle 5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37" name="Rectangle 5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2938" name="Text Box 58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122939" name="Text Box 59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0" name="Text Box 60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1" name="Text Box 61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2" name="Text Box 62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3" name="Text Box 63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5" name="Text Box 65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6" name="Text Box 66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7" name="Text Box 67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grpSp>
        <p:nvGrpSpPr>
          <p:cNvPr id="122948" name="Group 68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2949" name="Text Box 6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2950" name="Rectangle 7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51" name="Rectangle 71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2952" name="Text Box 72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53" name="Rectangle 7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55" name="Text Box 75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79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376613" y="42863"/>
            <a:ext cx="3417887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559175" y="1095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79 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579813" y="6794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565525" y="3857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79  % 10</a:t>
            </a:r>
          </a:p>
        </p:txBody>
      </p:sp>
      <p:grpSp>
        <p:nvGrpSpPr>
          <p:cNvPr id="122964" name="Group 84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2965" name="Text Box 85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2966" name="Rectangle 86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67" name="Text Box 87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77" name="Rectangle 97"/>
          <p:cNvSpPr>
            <a:spLocks noChangeArrowheads="1"/>
          </p:cNvSpPr>
          <p:nvPr/>
        </p:nvSpPr>
        <p:spPr bwMode="auto">
          <a:xfrm>
            <a:off x="7612063" y="253841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6478588" y="5948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0" name="Oval 100"/>
          <p:cNvSpPr>
            <a:spLocks noChangeArrowheads="1"/>
          </p:cNvSpPr>
          <p:nvPr/>
        </p:nvSpPr>
        <p:spPr bwMode="auto">
          <a:xfrm>
            <a:off x="8729663" y="3524250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020763" y="42386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3" name="Text Box 103"/>
          <p:cNvSpPr txBox="1">
            <a:spLocks noChangeArrowheads="1"/>
          </p:cNvSpPr>
          <p:nvPr/>
        </p:nvSpPr>
        <p:spPr bwMode="auto">
          <a:xfrm>
            <a:off x="5661025" y="10715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612775" y="23415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1022350" y="28225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417638" y="32750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7" name="Text Box 107"/>
          <p:cNvSpPr txBox="1">
            <a:spLocks noChangeArrowheads="1"/>
          </p:cNvSpPr>
          <p:nvPr/>
        </p:nvSpPr>
        <p:spPr bwMode="auto">
          <a:xfrm>
            <a:off x="8710613" y="1281113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88" name="Rectangle 108"/>
          <p:cNvSpPr>
            <a:spLocks noChangeArrowheads="1"/>
          </p:cNvSpPr>
          <p:nvPr/>
        </p:nvSpPr>
        <p:spPr bwMode="auto">
          <a:xfrm>
            <a:off x="7635875" y="1290638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1412875" y="3556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1408113" y="37655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9"/>
          <p:cNvSpPr>
            <a:spLocks noChangeShapeType="1"/>
          </p:cNvSpPr>
          <p:nvPr/>
        </p:nvSpPr>
        <p:spPr bwMode="auto">
          <a:xfrm>
            <a:off x="6242050" y="64976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92" name="AutoShape 112"/>
          <p:cNvSpPr>
            <a:spLocks noChangeArrowheads="1"/>
          </p:cNvSpPr>
          <p:nvPr/>
        </p:nvSpPr>
        <p:spPr bwMode="auto">
          <a:xfrm>
            <a:off x="4371975" y="584200"/>
            <a:ext cx="2549525" cy="2063750"/>
          </a:xfrm>
          <a:prstGeom prst="wedgeRoundRectCallout">
            <a:avLst>
              <a:gd name="adj1" fmla="val 125903"/>
              <a:gd name="adj2" fmla="val 9730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 err="1">
                <a:solidFill>
                  <a:schemeClr val="tx1"/>
                </a:solidFill>
              </a:rPr>
              <a:t>Ack</a:t>
            </a:r>
            <a:r>
              <a:rPr lang="en-US" sz="2000" dirty="0">
                <a:solidFill>
                  <a:schemeClr val="tx1"/>
                </a:solidFill>
              </a:rPr>
              <a:t>! Bucket #9 </a:t>
            </a:r>
            <a:r>
              <a:rPr lang="en-US" sz="2000" dirty="0">
                <a:solidFill>
                  <a:srgbClr val="FF0000"/>
                </a:solidFill>
              </a:rPr>
              <a:t>already has an item </a:t>
            </a:r>
            <a:r>
              <a:rPr lang="en-US" sz="2000" dirty="0">
                <a:solidFill>
                  <a:schemeClr val="tx1"/>
                </a:solidFill>
              </a:rPr>
              <a:t>stored in it! 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We need </a:t>
            </a:r>
            <a:r>
              <a:rPr lang="en-US" sz="2000" dirty="0">
                <a:solidFill>
                  <a:srgbClr val="FF0000"/>
                </a:solidFill>
              </a:rPr>
              <a:t>to keep looking</a:t>
            </a:r>
            <a:r>
              <a:rPr lang="en-US" sz="2000" dirty="0">
                <a:solidFill>
                  <a:schemeClr val="tx1"/>
                </a:solidFill>
              </a:rPr>
              <a:t> for an empty slot.</a:t>
            </a:r>
          </a:p>
        </p:txBody>
      </p:sp>
      <p:sp>
        <p:nvSpPr>
          <p:cNvPr id="122993" name="AutoShape 113"/>
          <p:cNvSpPr>
            <a:spLocks noChangeArrowheads="1"/>
          </p:cNvSpPr>
          <p:nvPr/>
        </p:nvSpPr>
        <p:spPr bwMode="auto">
          <a:xfrm>
            <a:off x="1003300" y="1077913"/>
            <a:ext cx="2549525" cy="2063750"/>
          </a:xfrm>
          <a:prstGeom prst="wedgeRoundRectCallout">
            <a:avLst>
              <a:gd name="adj1" fmla="val 54671"/>
              <a:gd name="adj2" fmla="val 9730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2000">
              <a:solidFill>
                <a:srgbClr val="6600FF"/>
              </a:solidFill>
            </a:endParaRPr>
          </a:p>
        </p:txBody>
      </p:sp>
      <p:sp>
        <p:nvSpPr>
          <p:cNvPr id="122994" name="AutoShape 114"/>
          <p:cNvSpPr>
            <a:spLocks noChangeArrowheads="1"/>
          </p:cNvSpPr>
          <p:nvPr/>
        </p:nvSpPr>
        <p:spPr bwMode="auto">
          <a:xfrm>
            <a:off x="1012825" y="950913"/>
            <a:ext cx="2754313" cy="2200275"/>
          </a:xfrm>
          <a:prstGeom prst="wedgeRoundRectCallout">
            <a:avLst>
              <a:gd name="adj1" fmla="val 112708"/>
              <a:gd name="adj2" fmla="val -3095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FF0000"/>
                </a:solidFill>
              </a:rPr>
              <a:t>Advance</a:t>
            </a:r>
            <a:r>
              <a:rPr lang="en-US" sz="2000" dirty="0">
                <a:solidFill>
                  <a:schemeClr val="tx1"/>
                </a:solidFill>
              </a:rPr>
              <a:t> our bucket number (wrapping around the end).</a:t>
            </a:r>
          </a:p>
          <a:p>
            <a:r>
              <a:rPr lang="en-US" sz="1000" dirty="0">
                <a:solidFill>
                  <a:srgbClr val="6600FF"/>
                </a:solidFill>
              </a:rPr>
              <a:t/>
            </a:r>
            <a:br>
              <a:rPr lang="en-US" sz="1000" dirty="0">
                <a:solidFill>
                  <a:srgbClr val="6600FF"/>
                </a:solidFill>
              </a:rPr>
            </a:br>
            <a:r>
              <a:rPr lang="en-US" sz="1900" dirty="0">
                <a:solidFill>
                  <a:srgbClr val="6600FF"/>
                </a:solidFill>
              </a:rPr>
              <a:t>This is the same as:</a:t>
            </a:r>
            <a:br>
              <a:rPr lang="en-US" sz="1900" dirty="0">
                <a:solidFill>
                  <a:srgbClr val="6600FF"/>
                </a:solidFill>
              </a:rPr>
            </a:br>
            <a:endParaRPr lang="en-US" sz="800" dirty="0">
              <a:solidFill>
                <a:srgbClr val="6600FF"/>
              </a:solidFill>
            </a:endParaRP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bucket = bucket + 1;</a:t>
            </a: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if (bucket == NUM_BUCK)</a:t>
            </a: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     bucket = 0;</a:t>
            </a:r>
          </a:p>
        </p:txBody>
      </p:sp>
      <p:sp>
        <p:nvSpPr>
          <p:cNvPr id="122996" name="Text Box 116"/>
          <p:cNvSpPr txBox="1">
            <a:spLocks noChangeArrowheads="1"/>
          </p:cNvSpPr>
          <p:nvPr/>
        </p:nvSpPr>
        <p:spPr bwMode="auto">
          <a:xfrm>
            <a:off x="8686800" y="252888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97" name="Rectangle 117"/>
          <p:cNvSpPr>
            <a:spLocks noChangeArrowheads="1"/>
          </p:cNvSpPr>
          <p:nvPr/>
        </p:nvSpPr>
        <p:spPr bwMode="auto">
          <a:xfrm>
            <a:off x="6537325" y="34671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8" name="Oval 118"/>
          <p:cNvSpPr>
            <a:spLocks noChangeArrowheads="1"/>
          </p:cNvSpPr>
          <p:nvPr/>
        </p:nvSpPr>
        <p:spPr bwMode="auto">
          <a:xfrm>
            <a:off x="8705850" y="126365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5" name="AutoShape 115"/>
          <p:cNvSpPr>
            <a:spLocks noChangeArrowheads="1"/>
          </p:cNvSpPr>
          <p:nvPr/>
        </p:nvSpPr>
        <p:spPr bwMode="auto">
          <a:xfrm>
            <a:off x="2911475" y="146050"/>
            <a:ext cx="3627438" cy="1203325"/>
          </a:xfrm>
          <a:prstGeom prst="wedgeRoundRectCallout">
            <a:avLst>
              <a:gd name="adj1" fmla="val 109736"/>
              <a:gd name="adj2" fmla="val 59630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new bucket is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There’s room here for our new item!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2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50786E-6 L 0.00156 -0.324 " pathEditMode="relative" ptsTypes="AA">
                                      <p:cBhvr>
                                        <p:cTn id="117" dur="2000" fill="hold"/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2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122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9" grpId="0"/>
      <p:bldP spid="220" grpId="0" animBg="1"/>
      <p:bldP spid="220" grpId="1" animBg="1"/>
      <p:bldP spid="122955" grpId="0"/>
      <p:bldP spid="2" grpId="0" animBg="1"/>
      <p:bldP spid="2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2967" grpId="2" build="allAtOnce"/>
      <p:bldP spid="3" grpId="0" animBg="1"/>
      <p:bldP spid="3" grpId="1" animBg="1"/>
      <p:bldP spid="4" grpId="0" animBg="1"/>
      <p:bldP spid="4" grpId="1" animBg="1"/>
      <p:bldP spid="5" grpId="0" animBg="1"/>
      <p:bldP spid="122980" grpId="0" animBg="1"/>
      <p:bldP spid="122980" grpId="1" animBg="1"/>
      <p:bldP spid="6" grpId="0" animBg="1"/>
      <p:bldP spid="6" grpId="1" animBg="1"/>
      <p:bldP spid="122983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22987" grpId="0"/>
      <p:bldP spid="122988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22992" grpId="0" animBg="1"/>
      <p:bldP spid="122992" grpId="1" animBg="1"/>
      <p:bldP spid="122993" grpId="0" animBg="1"/>
      <p:bldP spid="122993" grpId="1" animBg="1"/>
      <p:bldP spid="122994" grpId="0" animBg="1"/>
      <p:bldP spid="122994" grpId="1" animBg="1"/>
      <p:bldP spid="122997" grpId="0" animBg="1"/>
      <p:bldP spid="122997" grpId="1" animBg="1"/>
      <p:bldP spid="122997" grpId="2" animBg="1"/>
      <p:bldP spid="122998" grpId="0" animBg="1"/>
      <p:bldP spid="122998" grpId="1" animBg="1"/>
      <p:bldP spid="122995" grpId="0" animBg="1"/>
      <p:bldP spid="12299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974952" y="-64472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dirty="0"/>
              <a:t>Linear Probing:</a:t>
            </a:r>
          </a:p>
          <a:p>
            <a:r>
              <a:rPr lang="en-US" dirty="0">
                <a:solidFill>
                  <a:srgbClr val="C00000"/>
                </a:solidFill>
              </a:rPr>
              <a:t>Searching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381000" y="61913"/>
            <a:ext cx="6526213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sp>
        <p:nvSpPr>
          <p:cNvPr id="124932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A31E8D32-18E6-4B8A-8B32-4DE9295B04B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666750" y="4310063"/>
            <a:ext cx="5867400" cy="3556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642938" y="173355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52463" y="2082800"/>
            <a:ext cx="5867400" cy="431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1" name="Rectangle 13"/>
          <p:cNvSpPr>
            <a:spLocks noChangeArrowheads="1"/>
          </p:cNvSpPr>
          <p:nvPr/>
        </p:nvSpPr>
        <p:spPr bwMode="auto">
          <a:xfrm>
            <a:off x="657225" y="2628900"/>
            <a:ext cx="5867400" cy="11684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3" name="Rectangle 15"/>
          <p:cNvSpPr>
            <a:spLocks noChangeArrowheads="1"/>
          </p:cNvSpPr>
          <p:nvPr/>
        </p:nvSpPr>
        <p:spPr bwMode="auto">
          <a:xfrm>
            <a:off x="657225" y="386715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8" name="AutoShape 20"/>
          <p:cNvSpPr>
            <a:spLocks noChangeArrowheads="1"/>
          </p:cNvSpPr>
          <p:nvPr/>
        </p:nvSpPr>
        <p:spPr bwMode="auto">
          <a:xfrm>
            <a:off x="6619875" y="228600"/>
            <a:ext cx="2481263" cy="1914525"/>
          </a:xfrm>
          <a:prstGeom prst="wedgeRoundRectCallout">
            <a:avLst>
              <a:gd name="adj1" fmla="val -115069"/>
              <a:gd name="adj2" fmla="val 38722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FF0000"/>
                </a:solidFill>
              </a:rPr>
              <a:t>Compute the starting bucket </a:t>
            </a:r>
            <a:r>
              <a:rPr lang="en-US" sz="2000" dirty="0">
                <a:solidFill>
                  <a:schemeClr val="tx1"/>
                </a:solidFill>
              </a:rPr>
              <a:t>where we expect to find our item.</a:t>
            </a:r>
          </a:p>
        </p:txBody>
      </p:sp>
      <p:sp>
        <p:nvSpPr>
          <p:cNvPr id="124949" name="AutoShape 21"/>
          <p:cNvSpPr>
            <a:spLocks noChangeArrowheads="1"/>
          </p:cNvSpPr>
          <p:nvPr/>
        </p:nvSpPr>
        <p:spPr bwMode="auto">
          <a:xfrm>
            <a:off x="6600825" y="2170113"/>
            <a:ext cx="2481263" cy="1914525"/>
          </a:xfrm>
          <a:prstGeom prst="wedgeRoundRectCallout">
            <a:avLst>
              <a:gd name="adj1" fmla="val -118907"/>
              <a:gd name="adj2" fmla="val -35407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Since we may have collisions, </a:t>
            </a:r>
            <a:r>
              <a:rPr lang="en-US" sz="2000" dirty="0">
                <a:solidFill>
                  <a:srgbClr val="FF0000"/>
                </a:solidFill>
              </a:rPr>
              <a:t>in the worst case</a:t>
            </a:r>
            <a:r>
              <a:rPr lang="en-US" sz="2000" dirty="0">
                <a:solidFill>
                  <a:schemeClr val="tx1"/>
                </a:solidFill>
              </a:rPr>
              <a:t>, we may need to </a:t>
            </a:r>
            <a:r>
              <a:rPr lang="en-US" sz="2000" dirty="0">
                <a:solidFill>
                  <a:srgbClr val="FF0000"/>
                </a:solidFill>
              </a:rPr>
              <a:t>check the entire table</a:t>
            </a:r>
            <a:r>
              <a:rPr lang="en-US" sz="2000" dirty="0">
                <a:solidFill>
                  <a:schemeClr val="tx1"/>
                </a:solidFill>
              </a:rPr>
              <a:t>! (10 slots)</a:t>
            </a:r>
          </a:p>
        </p:txBody>
      </p:sp>
      <p:sp>
        <p:nvSpPr>
          <p:cNvPr id="124950" name="AutoShape 22"/>
          <p:cNvSpPr>
            <a:spLocks noChangeArrowheads="1"/>
          </p:cNvSpPr>
          <p:nvPr/>
        </p:nvSpPr>
        <p:spPr bwMode="auto">
          <a:xfrm>
            <a:off x="6662738" y="4300538"/>
            <a:ext cx="2481262" cy="2201862"/>
          </a:xfrm>
          <a:prstGeom prst="wedgeRoundRectCallout">
            <a:avLst>
              <a:gd name="adj1" fmla="val -75463"/>
              <a:gd name="adj2" fmla="val -844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Otherwise, the </a:t>
            </a:r>
            <a:r>
              <a:rPr lang="en-US" sz="2000" dirty="0">
                <a:solidFill>
                  <a:srgbClr val="FF0000"/>
                </a:solidFill>
              </a:rPr>
              <a:t>bucket is in-use</a:t>
            </a:r>
            <a:r>
              <a:rPr lang="en-US" sz="2000" dirty="0">
                <a:solidFill>
                  <a:schemeClr val="tx1"/>
                </a:solidFill>
              </a:rPr>
              <a:t>. If it also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holds our ID# </a:t>
            </a:r>
            <a:r>
              <a:rPr lang="en-US" sz="2000" dirty="0">
                <a:solidFill>
                  <a:schemeClr val="tx1"/>
                </a:solidFill>
              </a:rPr>
              <a:t>then we’ve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found our item </a:t>
            </a:r>
            <a:r>
              <a:rPr lang="en-US" sz="2000" dirty="0">
                <a:solidFill>
                  <a:schemeClr val="tx1"/>
                </a:solidFill>
              </a:rPr>
              <a:t>and we’re done.</a:t>
            </a:r>
          </a:p>
        </p:txBody>
      </p:sp>
      <p:sp>
        <p:nvSpPr>
          <p:cNvPr id="124951" name="AutoShape 23"/>
          <p:cNvSpPr>
            <a:spLocks noChangeArrowheads="1"/>
          </p:cNvSpPr>
          <p:nvPr/>
        </p:nvSpPr>
        <p:spPr bwMode="auto">
          <a:xfrm>
            <a:off x="6629400" y="3567113"/>
            <a:ext cx="2481263" cy="2201862"/>
          </a:xfrm>
          <a:prstGeom prst="wedgeRoundRectCallout">
            <a:avLst>
              <a:gd name="adj1" fmla="val -75463"/>
              <a:gd name="adj2" fmla="val -844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reach an empty bucket </a:t>
            </a:r>
            <a:r>
              <a:rPr lang="en-US" sz="2000" dirty="0">
                <a:solidFill>
                  <a:schemeClr val="tx1"/>
                </a:solidFill>
              </a:rPr>
              <a:t>(and haven’t yet found our item) then we know </a:t>
            </a:r>
            <a:r>
              <a:rPr lang="en-US" sz="2000" dirty="0">
                <a:solidFill>
                  <a:srgbClr val="FF0000"/>
                </a:solidFill>
              </a:rPr>
              <a:t>our item is not in the table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24952" name="AutoShape 24"/>
          <p:cNvSpPr>
            <a:spLocks noChangeArrowheads="1"/>
          </p:cNvSpPr>
          <p:nvPr/>
        </p:nvSpPr>
        <p:spPr bwMode="auto">
          <a:xfrm>
            <a:off x="5748338" y="866775"/>
            <a:ext cx="2917825" cy="2201863"/>
          </a:xfrm>
          <a:prstGeom prst="wedgeRoundRectCallout">
            <a:avLst>
              <a:gd name="adj1" fmla="val -51088"/>
              <a:gd name="adj2" fmla="val 8605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didn’t find our item, advance to the next bucket </a:t>
            </a:r>
            <a:r>
              <a:rPr lang="en-US" sz="2000" dirty="0">
                <a:solidFill>
                  <a:schemeClr val="tx1"/>
                </a:solidFill>
              </a:rPr>
              <a:t>in search of it.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Wrap around </a:t>
            </a:r>
            <a:r>
              <a:rPr lang="en-US" sz="2000" dirty="0">
                <a:solidFill>
                  <a:schemeClr val="tx1"/>
                </a:solidFill>
              </a:rPr>
              <a:t>when we </a:t>
            </a:r>
            <a:r>
              <a:rPr lang="en-US" sz="2000" dirty="0">
                <a:solidFill>
                  <a:srgbClr val="FF0000"/>
                </a:solidFill>
              </a:rPr>
              <a:t>reach the end </a:t>
            </a:r>
            <a:r>
              <a:rPr lang="en-US" sz="2000" dirty="0">
                <a:solidFill>
                  <a:schemeClr val="tx1"/>
                </a:solidFill>
              </a:rPr>
              <a:t>of the array.</a:t>
            </a:r>
          </a:p>
        </p:txBody>
      </p:sp>
      <p:sp>
        <p:nvSpPr>
          <p:cNvPr id="124953" name="AutoShape 25"/>
          <p:cNvSpPr>
            <a:spLocks noChangeArrowheads="1"/>
          </p:cNvSpPr>
          <p:nvPr/>
        </p:nvSpPr>
        <p:spPr bwMode="auto">
          <a:xfrm>
            <a:off x="4714875" y="1384300"/>
            <a:ext cx="2917825" cy="2201863"/>
          </a:xfrm>
          <a:prstGeom prst="wedgeRoundRectCallout">
            <a:avLst>
              <a:gd name="adj1" fmla="val -51088"/>
              <a:gd name="adj2" fmla="val 8605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went through every bucket </a:t>
            </a:r>
            <a:r>
              <a:rPr lang="en-US" sz="2000" dirty="0">
                <a:solidFill>
                  <a:schemeClr val="tx1"/>
                </a:solidFill>
              </a:rPr>
              <a:t>and didn’t find our item, then </a:t>
            </a:r>
            <a:r>
              <a:rPr lang="en-US" sz="2000" dirty="0">
                <a:solidFill>
                  <a:srgbClr val="FF0000"/>
                </a:solidFill>
              </a:rPr>
              <a:t>it’s not in the hash table</a:t>
            </a:r>
            <a:r>
              <a:rPr lang="en-US" sz="2000" dirty="0">
                <a:solidFill>
                  <a:schemeClr val="tx1"/>
                </a:solidFill>
              </a:rPr>
              <a:t>! Tell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 animBg="1"/>
      <p:bldP spid="124935" grpId="1" animBg="1"/>
      <p:bldP spid="124937" grpId="0" animBg="1"/>
      <p:bldP spid="124937" grpId="1" animBg="1"/>
      <p:bldP spid="124939" grpId="0" animBg="1"/>
      <p:bldP spid="124939" grpId="1" animBg="1"/>
      <p:bldP spid="124941" grpId="0" animBg="1"/>
      <p:bldP spid="124941" grpId="1" animBg="1"/>
      <p:bldP spid="124943" grpId="0" animBg="1"/>
      <p:bldP spid="124943" grpId="1" animBg="1"/>
      <p:bldP spid="124948" grpId="0" animBg="1"/>
      <p:bldP spid="124948" grpId="1" animBg="1"/>
      <p:bldP spid="124949" grpId="0" animBg="1"/>
      <p:bldP spid="124949" grpId="1" animBg="1"/>
      <p:bldP spid="124950" grpId="0" animBg="1"/>
      <p:bldP spid="124950" grpId="1" animBg="1"/>
      <p:bldP spid="124951" grpId="0" animBg="1"/>
      <p:bldP spid="124951" grpId="1" animBg="1"/>
      <p:bldP spid="124952" grpId="0" animBg="1"/>
      <p:bldP spid="124952" grpId="1" animBg="1"/>
      <p:bldP spid="124953" grpId="0" animBg="1"/>
      <p:bldP spid="12495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534" y="1143000"/>
            <a:ext cx="5119407" cy="51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900667BF-D6F1-43EA-947E-9C949C5029C9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8185" name="Rectangle 185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grpSp>
        <p:nvGrpSpPr>
          <p:cNvPr id="128158" name="Group 158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28092" name="Group 92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28093" name="Group 93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28094" name="Group 94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9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9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9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9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99" name="Group 99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0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0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02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03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04" name="Group 104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0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0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07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08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09" name="Group 109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1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1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12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13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14" name="Group 114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1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1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17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18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19" name="Group 119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2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2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22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2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24" name="Group 124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2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2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27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28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29" name="Group 129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3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32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33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34" name="Group 134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3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3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37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38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39" name="Group 139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4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4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42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43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8144" name="Text Box 144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28145" name="Text Box 145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6" name="Text Box 146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7" name="Text Box 147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8" name="Text Box 148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9" name="Text Box 149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0" name="Text Box 150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1" name="Text Box 151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2" name="Text Box 152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3" name="Text Box 153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4" name="Text Box 154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28089" name="Group 89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28015" name="Group 15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28016" name="Group 16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28017" name="Group 17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1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1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2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2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22" name="Group 22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2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2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2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2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27" name="Group 27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2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2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3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3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32" name="Group 32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3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3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35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3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37" name="Group 37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3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3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4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4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42" name="Group 42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4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4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45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46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47" name="Group 47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4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4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50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5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52" name="Group 52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5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5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5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56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57" name="Group 57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5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5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60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6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62" name="Group 62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6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6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65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66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8067" name="Text Box 67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28069" name="Text Box 69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0" name="Text Box 70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1" name="Text Box 71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2" name="Text Box 72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5" name="Text Box 75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6" name="Rectangle 76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28077" name="Text Box 77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78" name="Rectangle 78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28080" name="Text Box 8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1" name="Rectangle 8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28082" name="Text Box 8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4" name="Rectangle 84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28085" name="Text Box 85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6" name="Rectangle 86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28087" name="Text Box 87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8675" y="48704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5903913" y="51657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5899150" y="5432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5908675" y="56991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-100013" y="1457325"/>
            <a:ext cx="4572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62" name="Text Box 162"/>
          <p:cNvSpPr txBox="1">
            <a:spLocks noChangeArrowheads="1"/>
          </p:cNvSpPr>
          <p:nvPr/>
        </p:nvSpPr>
        <p:spPr bwMode="auto">
          <a:xfrm>
            <a:off x="2646363" y="9350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29</a:t>
            </a:r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23812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29013" y="195263"/>
            <a:ext cx="3417887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 % 10</a:t>
            </a:r>
          </a:p>
        </p:txBody>
      </p:sp>
      <p:grpSp>
        <p:nvGrpSpPr>
          <p:cNvPr id="128172" name="Group 172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28173" name="Text Box 173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8174" name="Rectangle 174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175" name="Text Box 175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261938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514350" y="28003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79" name="Oval 179"/>
          <p:cNvSpPr>
            <a:spLocks noChangeArrowheads="1"/>
          </p:cNvSpPr>
          <p:nvPr/>
        </p:nvSpPr>
        <p:spPr bwMode="auto">
          <a:xfrm>
            <a:off x="8743950" y="2487613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180" name="AutoShape 180"/>
          <p:cNvSpPr>
            <a:spLocks noChangeArrowheads="1"/>
          </p:cNvSpPr>
          <p:nvPr/>
        </p:nvSpPr>
        <p:spPr bwMode="auto">
          <a:xfrm>
            <a:off x="3622675" y="390525"/>
            <a:ext cx="2917825" cy="1504950"/>
          </a:xfrm>
          <a:prstGeom prst="wedgeRoundRectCallout">
            <a:avLst>
              <a:gd name="adj1" fmla="val -51088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is </a:t>
            </a:r>
            <a:r>
              <a:rPr lang="en-US" sz="2000" dirty="0">
                <a:solidFill>
                  <a:srgbClr val="FF0000"/>
                </a:solidFill>
              </a:rPr>
              <a:t>in use </a:t>
            </a:r>
            <a:r>
              <a:rPr lang="en-US" sz="2000" dirty="0">
                <a:solidFill>
                  <a:schemeClr val="tx1"/>
                </a:solidFill>
              </a:rPr>
              <a:t>and holds a value, so let’s check its value!</a:t>
            </a:r>
          </a:p>
        </p:txBody>
      </p:sp>
      <p:sp>
        <p:nvSpPr>
          <p:cNvPr id="128181" name="AutoShape 181"/>
          <p:cNvSpPr>
            <a:spLocks noChangeArrowheads="1"/>
          </p:cNvSpPr>
          <p:nvPr/>
        </p:nvSpPr>
        <p:spPr bwMode="auto">
          <a:xfrm>
            <a:off x="3911600" y="936625"/>
            <a:ext cx="2917825" cy="1504950"/>
          </a:xfrm>
          <a:prstGeom prst="wedgeRoundRectCallout">
            <a:avLst>
              <a:gd name="adj1" fmla="val -51088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holds a value of </a:t>
            </a:r>
            <a:r>
              <a:rPr lang="en-US" sz="2000" dirty="0">
                <a:solidFill>
                  <a:srgbClr val="FF0000"/>
                </a:solidFill>
              </a:rPr>
              <a:t>29</a:t>
            </a:r>
            <a:r>
              <a:rPr lang="en-US" sz="2000" dirty="0">
                <a:solidFill>
                  <a:schemeClr val="tx1"/>
                </a:solidFill>
              </a:rPr>
              <a:t>, which matches the value we’re searching for.</a:t>
            </a:r>
          </a:p>
        </p:txBody>
      </p:sp>
      <p:sp>
        <p:nvSpPr>
          <p:cNvPr id="128182" name="Oval 182"/>
          <p:cNvSpPr>
            <a:spLocks noChangeArrowheads="1"/>
          </p:cNvSpPr>
          <p:nvPr/>
        </p:nvSpPr>
        <p:spPr bwMode="auto">
          <a:xfrm>
            <a:off x="7666038" y="2476500"/>
            <a:ext cx="368300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523875" y="3352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5903913" y="59658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790575" y="36052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87" name="Rectangle 187"/>
          <p:cNvSpPr>
            <a:spLocks noChangeArrowheads="1"/>
          </p:cNvSpPr>
          <p:nvPr/>
        </p:nvSpPr>
        <p:spPr bwMode="auto">
          <a:xfrm>
            <a:off x="6537325" y="2430463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28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2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2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0" grpId="0" animBg="1"/>
      <p:bldP spid="220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128162" grpId="0"/>
      <p:bldP spid="6" grpId="0" animBg="1"/>
      <p:bldP spid="6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8175" grpId="0" build="allAtOnce"/>
      <p:bldP spid="7" grpId="0" animBg="1"/>
      <p:bldP spid="7" grpId="1" animBg="1"/>
      <p:bldP spid="8" grpId="0" animBg="1"/>
      <p:bldP spid="8" grpId="1" animBg="1"/>
      <p:bldP spid="128179" grpId="0" animBg="1"/>
      <p:bldP spid="128179" grpId="1" animBg="1"/>
      <p:bldP spid="128180" grpId="0" animBg="1"/>
      <p:bldP spid="128180" grpId="1" animBg="1"/>
      <p:bldP spid="128181" grpId="0" animBg="1"/>
      <p:bldP spid="128181" grpId="1" animBg="1"/>
      <p:bldP spid="128182" grpId="0" animBg="1"/>
      <p:bldP spid="128182" grpId="1" animBg="1"/>
      <p:bldP spid="9" grpId="0" animBg="1"/>
      <p:bldP spid="9" grpId="1" animBg="1"/>
      <p:bldP spid="10" grpId="0" animBg="1"/>
      <p:bldP spid="11" grpId="0" animBg="1"/>
      <p:bldP spid="11" grpId="1" animBg="1"/>
      <p:bldP spid="12818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14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E5D74818-7133-4572-BC12-D49349C397F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0253" name="Rectangle 205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grpSp>
        <p:nvGrpSpPr>
          <p:cNvPr id="130050" name="Group 2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30051" name="Group 3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30052" name="Group 4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0053" name="Group 5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5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5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5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5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58" name="Group 10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5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6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6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6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63" name="Group 15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6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6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6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6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68" name="Group 20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6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7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7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7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73" name="Group 25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7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7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7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7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78" name="Group 30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7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8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8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8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83" name="Group 35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8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8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86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8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88" name="Group 40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8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9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91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9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93" name="Group 45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9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9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96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97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98" name="Group 50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9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0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01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02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0103" name="Text Box 55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0104" name="Text Box 56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5" name="Text Box 57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6" name="Text Box 58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7" name="Text Box 59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8" name="Text Box 60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9" name="Text Box 61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0" name="Text Box 62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1" name="Text Box 63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2" name="Text Box 64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3" name="Text Box 65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30116" name="Group 68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30117" name="Group 69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30118" name="Group 70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0119" name="Group 71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2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2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22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23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24" name="Group 76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2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2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27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28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29" name="Group 81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3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32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3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34" name="Group 86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3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3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37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38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39" name="Group 91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4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4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42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43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44" name="Group 96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4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4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4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48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49" name="Group 101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5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5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52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53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54" name="Group 106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5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5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57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5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59" name="Group 111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6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6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62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63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64" name="Group 116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6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6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67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68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0169" name="Text Box 121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0170" name="Text Box 122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1" name="Text Box 123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2" name="Text Box 124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3" name="Text Box 125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4" name="Text Box 126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5" name="Rectangle 127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30176" name="Text Box 128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77" name="Rectangle 129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30178" name="Text Box 13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79" name="Rectangle 13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30180" name="Text Box 13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81" name="Rectangle 133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30182" name="Text Box 134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83" name="Rectangle 135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30184" name="Text Box 136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130255" name="Rectangle 207"/>
          <p:cNvSpPr>
            <a:spLocks noChangeArrowheads="1"/>
          </p:cNvSpPr>
          <p:nvPr/>
        </p:nvSpPr>
        <p:spPr bwMode="auto">
          <a:xfrm>
            <a:off x="6537325" y="1439863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216" name="Group 168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30217" name="Text Box 16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30218" name="Rectangle 17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219" name="Text Box 171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3913" y="59658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-142875" y="145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10" name="Text Box 162"/>
          <p:cNvSpPr txBox="1">
            <a:spLocks noChangeArrowheads="1"/>
          </p:cNvSpPr>
          <p:nvPr/>
        </p:nvSpPr>
        <p:spPr bwMode="auto">
          <a:xfrm>
            <a:off x="2579688" y="93503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175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18097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14725" y="195263"/>
            <a:ext cx="3417888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22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175  % NUM_BUCK</a:t>
            </a:r>
          </a:p>
        </p:txBody>
      </p:sp>
      <p:sp>
        <p:nvSpPr>
          <p:cNvPr id="130230" name="Text Box 182"/>
          <p:cNvSpPr txBox="1">
            <a:spLocks noChangeArrowheads="1"/>
          </p:cNvSpPr>
          <p:nvPr/>
        </p:nvSpPr>
        <p:spPr bwMode="auto">
          <a:xfrm>
            <a:off x="5810250" y="13303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5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182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175  % 10</a:t>
            </a:r>
          </a:p>
        </p:txBody>
      </p:sp>
      <p:sp>
        <p:nvSpPr>
          <p:cNvPr id="130223" name="AutoShape 175"/>
          <p:cNvSpPr>
            <a:spLocks noChangeArrowheads="1"/>
          </p:cNvSpPr>
          <p:nvPr/>
        </p:nvSpPr>
        <p:spPr bwMode="auto">
          <a:xfrm>
            <a:off x="3911600" y="436563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value we’re looking for.</a:t>
            </a:r>
          </a:p>
        </p:txBody>
      </p:sp>
      <p:sp>
        <p:nvSpPr>
          <p:cNvPr id="130224" name="AutoShape 176"/>
          <p:cNvSpPr>
            <a:spLocks noChangeArrowheads="1"/>
          </p:cNvSpPr>
          <p:nvPr/>
        </p:nvSpPr>
        <p:spPr bwMode="auto">
          <a:xfrm>
            <a:off x="4064000" y="874713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holds a value of </a:t>
            </a:r>
            <a:r>
              <a:rPr lang="en-US" sz="2000" dirty="0">
                <a:solidFill>
                  <a:srgbClr val="FF0000"/>
                </a:solidFill>
              </a:rPr>
              <a:t>65</a:t>
            </a:r>
            <a:r>
              <a:rPr lang="en-US" sz="2000" dirty="0">
                <a:solidFill>
                  <a:schemeClr val="tx1"/>
                </a:solidFill>
              </a:rPr>
              <a:t>, but we’re looking for 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, so we don’t have a match.</a:t>
            </a:r>
          </a:p>
        </p:txBody>
      </p:sp>
      <p:sp>
        <p:nvSpPr>
          <p:cNvPr id="130228" name="AutoShape 180"/>
          <p:cNvSpPr>
            <a:spLocks noChangeArrowheads="1"/>
          </p:cNvSpPr>
          <p:nvPr/>
        </p:nvSpPr>
        <p:spPr bwMode="auto">
          <a:xfrm>
            <a:off x="3070225" y="1866900"/>
            <a:ext cx="3762375" cy="1573213"/>
          </a:xfrm>
          <a:prstGeom prst="wedgeRoundRectCallout">
            <a:avLst>
              <a:gd name="adj1" fmla="val -50463"/>
              <a:gd name="adj2" fmla="val 7875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90500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485775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22" name="Oval 174"/>
          <p:cNvSpPr>
            <a:spLocks noChangeArrowheads="1"/>
          </p:cNvSpPr>
          <p:nvPr/>
        </p:nvSpPr>
        <p:spPr bwMode="auto">
          <a:xfrm>
            <a:off x="8707438" y="1492250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25" name="Oval 177"/>
          <p:cNvSpPr>
            <a:spLocks noChangeArrowheads="1"/>
          </p:cNvSpPr>
          <p:nvPr/>
        </p:nvSpPr>
        <p:spPr bwMode="auto">
          <a:xfrm>
            <a:off x="7643813" y="1479550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473075" y="33496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482600" y="4002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255588" y="4252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200025" y="22971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495300" y="27924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34" name="Oval 186"/>
          <p:cNvSpPr>
            <a:spLocks noChangeArrowheads="1"/>
          </p:cNvSpPr>
          <p:nvPr/>
        </p:nvSpPr>
        <p:spPr bwMode="auto">
          <a:xfrm>
            <a:off x="8702675" y="170180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35" name="AutoShape 187"/>
          <p:cNvSpPr>
            <a:spLocks noChangeArrowheads="1"/>
          </p:cNvSpPr>
          <p:nvPr/>
        </p:nvSpPr>
        <p:spPr bwMode="auto">
          <a:xfrm>
            <a:off x="3921125" y="44608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0236" name="AutoShape 188"/>
          <p:cNvSpPr>
            <a:spLocks noChangeArrowheads="1"/>
          </p:cNvSpPr>
          <p:nvPr/>
        </p:nvSpPr>
        <p:spPr bwMode="auto">
          <a:xfrm>
            <a:off x="3944938" y="71278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holds a value of </a:t>
            </a:r>
            <a:r>
              <a:rPr lang="en-US" sz="2000" dirty="0">
                <a:solidFill>
                  <a:srgbClr val="FF0000"/>
                </a:solidFill>
              </a:rPr>
              <a:t>15</a:t>
            </a:r>
            <a:r>
              <a:rPr lang="en-US" sz="2000" dirty="0">
                <a:solidFill>
                  <a:schemeClr val="tx1"/>
                </a:solidFill>
              </a:rPr>
              <a:t>, but we’re looking for 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, so we don’t have a match.</a:t>
            </a:r>
          </a:p>
        </p:txBody>
      </p:sp>
      <p:sp>
        <p:nvSpPr>
          <p:cNvPr id="130237" name="Oval 189"/>
          <p:cNvSpPr>
            <a:spLocks noChangeArrowheads="1"/>
          </p:cNvSpPr>
          <p:nvPr/>
        </p:nvSpPr>
        <p:spPr bwMode="auto">
          <a:xfrm>
            <a:off x="7653338" y="1731963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468313" y="33432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9"/>
          <p:cNvSpPr>
            <a:spLocks noChangeShapeType="1"/>
          </p:cNvSpPr>
          <p:nvPr/>
        </p:nvSpPr>
        <p:spPr bwMode="auto">
          <a:xfrm>
            <a:off x="258763" y="42640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119"/>
          <p:cNvSpPr>
            <a:spLocks noChangeShapeType="1"/>
          </p:cNvSpPr>
          <p:nvPr/>
        </p:nvSpPr>
        <p:spPr bwMode="auto">
          <a:xfrm>
            <a:off x="207963" y="22971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Line 119"/>
          <p:cNvSpPr>
            <a:spLocks noChangeShapeType="1"/>
          </p:cNvSpPr>
          <p:nvPr/>
        </p:nvSpPr>
        <p:spPr bwMode="auto">
          <a:xfrm>
            <a:off x="503238" y="27924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43" name="Oval 195"/>
          <p:cNvSpPr>
            <a:spLocks noChangeArrowheads="1"/>
          </p:cNvSpPr>
          <p:nvPr/>
        </p:nvSpPr>
        <p:spPr bwMode="auto">
          <a:xfrm>
            <a:off x="8712200" y="1954213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51" name="Text Box 203"/>
          <p:cNvSpPr txBox="1">
            <a:spLocks noChangeArrowheads="1"/>
          </p:cNvSpPr>
          <p:nvPr/>
        </p:nvSpPr>
        <p:spPr bwMode="auto">
          <a:xfrm>
            <a:off x="5842000" y="13493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7</a:t>
            </a:r>
          </a:p>
        </p:txBody>
      </p:sp>
      <p:sp>
        <p:nvSpPr>
          <p:cNvPr id="130239" name="AutoShape 191"/>
          <p:cNvSpPr>
            <a:spLocks noChangeArrowheads="1"/>
          </p:cNvSpPr>
          <p:nvPr/>
        </p:nvSpPr>
        <p:spPr bwMode="auto">
          <a:xfrm>
            <a:off x="3222625" y="1876425"/>
            <a:ext cx="3902075" cy="1573213"/>
          </a:xfrm>
          <a:prstGeom prst="wedgeRoundRectCallout">
            <a:avLst>
              <a:gd name="adj1" fmla="val -50843"/>
              <a:gd name="adj2" fmla="val 7875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there’s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130244" name="AutoShape 196"/>
          <p:cNvSpPr>
            <a:spLocks noChangeArrowheads="1"/>
          </p:cNvSpPr>
          <p:nvPr/>
        </p:nvSpPr>
        <p:spPr bwMode="auto">
          <a:xfrm>
            <a:off x="3887788" y="441325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0246" name="Oval 198"/>
          <p:cNvSpPr>
            <a:spLocks noChangeArrowheads="1"/>
          </p:cNvSpPr>
          <p:nvPr/>
        </p:nvSpPr>
        <p:spPr bwMode="auto">
          <a:xfrm>
            <a:off x="7662863" y="1970088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47" name="AutoShape 199"/>
          <p:cNvSpPr>
            <a:spLocks noChangeArrowheads="1"/>
          </p:cNvSpPr>
          <p:nvPr/>
        </p:nvSpPr>
        <p:spPr bwMode="auto">
          <a:xfrm>
            <a:off x="3997325" y="1073150"/>
            <a:ext cx="3203575" cy="1354138"/>
          </a:xfrm>
          <a:prstGeom prst="wedgeRoundRectCallout">
            <a:avLst>
              <a:gd name="adj1" fmla="val -50991"/>
              <a:gd name="adj2" fmla="val 10861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holds the value (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) we were looking for!</a:t>
            </a:r>
          </a:p>
        </p:txBody>
      </p:sp>
      <p:sp>
        <p:nvSpPr>
          <p:cNvPr id="15" name="Line 119"/>
          <p:cNvSpPr>
            <a:spLocks noChangeShapeType="1"/>
          </p:cNvSpPr>
          <p:nvPr/>
        </p:nvSpPr>
        <p:spPr bwMode="auto">
          <a:xfrm>
            <a:off x="469900" y="33448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19"/>
          <p:cNvSpPr>
            <a:spLocks noChangeShapeType="1"/>
          </p:cNvSpPr>
          <p:nvPr/>
        </p:nvSpPr>
        <p:spPr bwMode="auto">
          <a:xfrm>
            <a:off x="482600" y="399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119"/>
          <p:cNvSpPr>
            <a:spLocks noChangeShapeType="1"/>
          </p:cNvSpPr>
          <p:nvPr/>
        </p:nvSpPr>
        <p:spPr bwMode="auto">
          <a:xfrm>
            <a:off x="5899150" y="62468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19"/>
          <p:cNvSpPr>
            <a:spLocks noChangeShapeType="1"/>
          </p:cNvSpPr>
          <p:nvPr/>
        </p:nvSpPr>
        <p:spPr bwMode="auto">
          <a:xfrm>
            <a:off x="779463" y="36258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3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5.20814E-6 L -4.72222E-6 0.03562 " pathEditMode="relative" ptsTypes="AA">
                                      <p:cBhvr>
                                        <p:cTn id="139" dur="2000" fill="hold"/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3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3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3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2000"/>
                                        <p:tgtEl>
                                          <p:spTgt spid="130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3492 L 4.72222E-6 0.07262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13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13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255" grpId="0" animBg="1"/>
      <p:bldP spid="130255" grpId="1" animBg="1"/>
      <p:bldP spid="130255" grpId="2" animBg="1"/>
      <p:bldP spid="130219" grpId="0" build="allAtOnce"/>
      <p:bldP spid="130219" grpId="1" build="allAtOnce"/>
      <p:bldP spid="220" grpId="0" animBg="1"/>
      <p:bldP spid="2" grpId="0" animBg="1"/>
      <p:bldP spid="2" grpId="1" animBg="1"/>
      <p:bldP spid="130210" grpId="0"/>
      <p:bldP spid="3" grpId="0" animBg="1"/>
      <p:bldP spid="3" grpId="1" animBg="1"/>
      <p:bldP spid="175" grpId="0" animBg="1"/>
      <p:bldP spid="175" grpId="1" animBg="1"/>
      <p:bldP spid="176" grpId="0"/>
      <p:bldP spid="176" grpId="1"/>
      <p:bldP spid="130230" grpId="0"/>
      <p:bldP spid="130230" grpId="1"/>
      <p:bldP spid="177" grpId="0"/>
      <p:bldP spid="177" grpId="1"/>
      <p:bldP spid="178" grpId="0"/>
      <p:bldP spid="178" grpId="1"/>
      <p:bldP spid="130223" grpId="0" animBg="1"/>
      <p:bldP spid="130223" grpId="1" animBg="1"/>
      <p:bldP spid="130224" grpId="0" animBg="1"/>
      <p:bldP spid="130224" grpId="1" animBg="1"/>
      <p:bldP spid="130228" grpId="0" animBg="1"/>
      <p:bldP spid="130228" grpId="1" animBg="1"/>
      <p:bldP spid="4" grpId="0" animBg="1"/>
      <p:bldP spid="4" grpId="1" animBg="1"/>
      <p:bldP spid="5" grpId="0" animBg="1"/>
      <p:bldP spid="5" grpId="1" animBg="1"/>
      <p:bldP spid="130222" grpId="0" animBg="1"/>
      <p:bldP spid="130222" grpId="1" animBg="1"/>
      <p:bldP spid="130225" grpId="0" animBg="1"/>
      <p:bldP spid="13022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30234" grpId="0" animBg="1"/>
      <p:bldP spid="130234" grpId="1" animBg="1"/>
      <p:bldP spid="130235" grpId="0" animBg="1"/>
      <p:bldP spid="130235" grpId="1" animBg="1"/>
      <p:bldP spid="130236" grpId="0" animBg="1"/>
      <p:bldP spid="130236" grpId="1" animBg="1"/>
      <p:bldP spid="130237" grpId="0" animBg="1"/>
      <p:bldP spid="13023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30243" grpId="0" animBg="1"/>
      <p:bldP spid="130243" grpId="1" animBg="1"/>
      <p:bldP spid="130251" grpId="0" build="allAtOnce"/>
      <p:bldP spid="130239" grpId="0" animBg="1"/>
      <p:bldP spid="130239" grpId="1" animBg="1"/>
      <p:bldP spid="130244" grpId="0" animBg="1"/>
      <p:bldP spid="130244" grpId="1" animBg="1"/>
      <p:bldP spid="130246" grpId="0" animBg="1"/>
      <p:bldP spid="130246" grpId="1" animBg="1"/>
      <p:bldP spid="130247" grpId="0" animBg="1"/>
      <p:bldP spid="130247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62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742C4ABB-065E-4B3F-94DE-FB51CB7142F3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2280" name="Rectangle 184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search(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bucket =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for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 {  return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BUCKET 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};</a:t>
            </a:r>
          </a:p>
        </p:txBody>
      </p:sp>
      <p:grpSp>
        <p:nvGrpSpPr>
          <p:cNvPr id="132098" name="Group 2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32099" name="Group 3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32100" name="Group 4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2101" name="Group 5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0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0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0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0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06" name="Group 10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0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0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0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1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11" name="Group 15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1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1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1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1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16" name="Group 20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1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1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1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2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21" name="Group 25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2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2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2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25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26" name="Group 30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2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2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2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3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31" name="Group 35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3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3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34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35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36" name="Group 40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3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3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39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40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41" name="Group 45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4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4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44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45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46" name="Group 50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4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4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4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5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2151" name="Text Box 55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2152" name="Text Box 56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3" name="Text Box 57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4" name="Text Box 58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5" name="Text Box 59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6" name="Text Box 60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7" name="Text Box 61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8" name="Text Box 62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9" name="Text Box 63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60" name="Text Box 64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61" name="Text Box 65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32164" name="Group 68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32165" name="Group 69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32166" name="Group 70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2167" name="Group 71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6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6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70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71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72" name="Group 76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7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7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75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76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77" name="Group 81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7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7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8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81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82" name="Group 86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8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8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85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8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87" name="Group 91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8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8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90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91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92" name="Group 96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9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9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95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96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97" name="Group 101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9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9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00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01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02" name="Group 106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0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0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05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06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07" name="Group 111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0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0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10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11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12" name="Group 116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1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1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1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1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2217" name="Text Box 121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2218" name="Text Box 122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19" name="Text Box 123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0" name="Text Box 124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1" name="Text Box 125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2" name="Text Box 126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3" name="Rectangle 127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32224" name="Text Box 128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5" name="Rectangle 129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32226" name="Text Box 13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7" name="Rectangle 13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32228" name="Text Box 13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9" name="Rectangle 133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32230" name="Text Box 134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31" name="Rectangle 135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32232" name="Text Box 136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132285" name="Rectangle 189"/>
          <p:cNvSpPr>
            <a:spLocks noChangeArrowheads="1"/>
          </p:cNvSpPr>
          <p:nvPr/>
        </p:nvSpPr>
        <p:spPr bwMode="auto">
          <a:xfrm>
            <a:off x="6537325" y="192088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233" name="Group 137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32234" name="Text Box 138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32235" name="Rectangle 139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236" name="Text Box 140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3913" y="62515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-142875" y="145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40" name="Text Box 144"/>
          <p:cNvSpPr txBox="1">
            <a:spLocks noChangeArrowheads="1"/>
          </p:cNvSpPr>
          <p:nvPr/>
        </p:nvSpPr>
        <p:spPr bwMode="auto">
          <a:xfrm>
            <a:off x="2647950" y="9350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20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18097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14725" y="195263"/>
            <a:ext cx="3417888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20  % NUM_BUCK</a:t>
            </a:r>
          </a:p>
        </p:txBody>
      </p:sp>
      <p:sp>
        <p:nvSpPr>
          <p:cNvPr id="132244" name="Text Box 148"/>
          <p:cNvSpPr txBox="1">
            <a:spLocks noChangeArrowheads="1"/>
          </p:cNvSpPr>
          <p:nvPr/>
        </p:nvSpPr>
        <p:spPr bwMode="auto">
          <a:xfrm>
            <a:off x="5819775" y="13160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0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20  % 10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90500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485775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52" name="Oval 156"/>
          <p:cNvSpPr>
            <a:spLocks noChangeArrowheads="1"/>
          </p:cNvSpPr>
          <p:nvPr/>
        </p:nvSpPr>
        <p:spPr bwMode="auto">
          <a:xfrm>
            <a:off x="8707438" y="249238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253" name="Oval 157"/>
          <p:cNvSpPr>
            <a:spLocks noChangeArrowheads="1"/>
          </p:cNvSpPr>
          <p:nvPr/>
        </p:nvSpPr>
        <p:spPr bwMode="auto">
          <a:xfrm>
            <a:off x="7643813" y="236538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473075" y="33353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468313" y="40163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234950" y="4254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59" name="Oval 163"/>
          <p:cNvSpPr>
            <a:spLocks noChangeArrowheads="1"/>
          </p:cNvSpPr>
          <p:nvPr/>
        </p:nvSpPr>
        <p:spPr bwMode="auto">
          <a:xfrm>
            <a:off x="8702675" y="458788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275" name="AutoShape 179"/>
          <p:cNvSpPr>
            <a:spLocks noChangeArrowheads="1"/>
          </p:cNvSpPr>
          <p:nvPr/>
        </p:nvSpPr>
        <p:spPr bwMode="auto">
          <a:xfrm>
            <a:off x="3887788" y="441325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2276" name="AutoShape 180"/>
          <p:cNvSpPr>
            <a:spLocks noChangeArrowheads="1"/>
          </p:cNvSpPr>
          <p:nvPr/>
        </p:nvSpPr>
        <p:spPr bwMode="auto">
          <a:xfrm>
            <a:off x="4040188" y="92233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Nope. We’re looking for </a:t>
            </a:r>
            <a:r>
              <a:rPr lang="en-US" sz="2000" dirty="0">
                <a:solidFill>
                  <a:srgbClr val="FF0000"/>
                </a:solidFill>
              </a:rPr>
              <a:t>20</a:t>
            </a:r>
            <a:r>
              <a:rPr lang="en-US" sz="2000" dirty="0">
                <a:solidFill>
                  <a:schemeClr val="tx1"/>
                </a:solidFill>
              </a:rPr>
              <a:t>, but this bucket has a value of </a:t>
            </a:r>
            <a:r>
              <a:rPr lang="en-US" sz="2000" dirty="0">
                <a:solidFill>
                  <a:srgbClr val="FF0000"/>
                </a:solidFill>
              </a:rPr>
              <a:t>79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2277" name="AutoShape 181"/>
          <p:cNvSpPr>
            <a:spLocks noChangeArrowheads="1"/>
          </p:cNvSpPr>
          <p:nvPr/>
        </p:nvSpPr>
        <p:spPr bwMode="auto">
          <a:xfrm>
            <a:off x="3095625" y="1887538"/>
            <a:ext cx="3762375" cy="1573212"/>
          </a:xfrm>
          <a:prstGeom prst="wedgeRoundRectCallout">
            <a:avLst>
              <a:gd name="adj1" fmla="val -50505"/>
              <a:gd name="adj2" fmla="val 7532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71450" y="23002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495300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83" name="AutoShape 187"/>
          <p:cNvSpPr>
            <a:spLocks noChangeArrowheads="1"/>
          </p:cNvSpPr>
          <p:nvPr/>
        </p:nvSpPr>
        <p:spPr bwMode="auto">
          <a:xfrm>
            <a:off x="4138613" y="3944938"/>
            <a:ext cx="5005387" cy="1855787"/>
          </a:xfrm>
          <a:prstGeom prst="wedgeRoundRectCallout">
            <a:avLst>
              <a:gd name="adj1" fmla="val -69852"/>
              <a:gd name="adj2" fmla="val -10132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bucket is empty</a:t>
            </a:r>
            <a:r>
              <a:rPr lang="en-US" sz="2000" dirty="0">
                <a:solidFill>
                  <a:schemeClr val="tx1"/>
                </a:solidFill>
              </a:rPr>
              <a:t>. This means that the value (</a:t>
            </a:r>
            <a:r>
              <a:rPr lang="en-US" sz="2000" dirty="0">
                <a:solidFill>
                  <a:srgbClr val="FF0000"/>
                </a:solidFill>
              </a:rPr>
              <a:t>20</a:t>
            </a:r>
            <a:r>
              <a:rPr lang="en-US" sz="2000" dirty="0">
                <a:solidFill>
                  <a:schemeClr val="tx1"/>
                </a:solidFill>
              </a:rPr>
              <a:t>) we’re searching for </a:t>
            </a:r>
            <a:r>
              <a:rPr lang="en-US" sz="2000" dirty="0">
                <a:solidFill>
                  <a:srgbClr val="FF0000"/>
                </a:solidFill>
              </a:rPr>
              <a:t>can’t possibly be in the table</a:t>
            </a:r>
            <a:r>
              <a:rPr lang="en-US" sz="2000" dirty="0">
                <a:solidFill>
                  <a:schemeClr val="tx1"/>
                </a:solidFill>
              </a:rPr>
              <a:t>. If it were in the table, we’d have already found it before hitting an empty slot!</a:t>
            </a:r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762000" y="3067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3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15356E-6 L -0.00139 0.03399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6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3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285" grpId="0" animBg="1"/>
      <p:bldP spid="132285" grpId="1" animBg="1"/>
      <p:bldP spid="132236" grpId="0" build="allAtOnce"/>
      <p:bldP spid="132236" grpId="1" build="allAtOnce"/>
      <p:bldP spid="220" grpId="0" animBg="1"/>
      <p:bldP spid="2" grpId="0" animBg="1"/>
      <p:bldP spid="2" grpId="1" animBg="1"/>
      <p:bldP spid="132240" grpId="0"/>
      <p:bldP spid="3" grpId="0" animBg="1"/>
      <p:bldP spid="3" grpId="1" animBg="1"/>
      <p:bldP spid="175" grpId="0" animBg="1"/>
      <p:bldP spid="175" grpId="1" animBg="1"/>
      <p:bldP spid="176" grpId="0"/>
      <p:bldP spid="176" grpId="1"/>
      <p:bldP spid="132244" grpId="0"/>
      <p:bldP spid="177" grpId="0"/>
      <p:bldP spid="177" grpId="1"/>
      <p:bldP spid="178" grpId="0"/>
      <p:bldP spid="178" grpId="1"/>
      <p:bldP spid="4" grpId="0" animBg="1"/>
      <p:bldP spid="4" grpId="1" animBg="1"/>
      <p:bldP spid="5" grpId="0" animBg="1"/>
      <p:bldP spid="5" grpId="1" animBg="1"/>
      <p:bldP spid="132252" grpId="0" animBg="1"/>
      <p:bldP spid="132252" grpId="1" animBg="1"/>
      <p:bldP spid="132253" grpId="0" animBg="1"/>
      <p:bldP spid="132253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2259" grpId="0" animBg="1"/>
      <p:bldP spid="132259" grpId="1" animBg="1"/>
      <p:bldP spid="132275" grpId="0" animBg="1"/>
      <p:bldP spid="132275" grpId="1" animBg="1"/>
      <p:bldP spid="132276" grpId="0" animBg="1"/>
      <p:bldP spid="132276" grpId="1" animBg="1"/>
      <p:bldP spid="132277" grpId="0" animBg="1"/>
      <p:bldP spid="132277" grpId="1" animBg="1"/>
      <p:bldP spid="9" grpId="0" animBg="1"/>
      <p:bldP spid="9" grpId="1" animBg="1"/>
      <p:bldP spid="10" grpId="0" animBg="1"/>
      <p:bldP spid="10" grpId="1" animBg="1"/>
      <p:bldP spid="132283" grpId="0" animBg="1"/>
      <p:bldP spid="132283" grpId="1" animBg="1"/>
      <p:bldP spid="11" grpId="0" animBg="1"/>
      <p:bldP spid="11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FB07F-124A-4622-A824-734A9C9CAA4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381000" y="0"/>
            <a:ext cx="975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/>
              <a:t>What Can you </a:t>
            </a:r>
            <a:r>
              <a:rPr lang="en-US" sz="3600" dirty="0">
                <a:solidFill>
                  <a:srgbClr val="6600CC"/>
                </a:solidFill>
              </a:rPr>
              <a:t>Store</a:t>
            </a:r>
            <a:r>
              <a:rPr lang="en-US" sz="3600" dirty="0"/>
              <a:t> in your Hash Table?</a:t>
            </a:r>
            <a:endParaRPr lang="en-US" sz="3600" dirty="0">
              <a:solidFill>
                <a:srgbClr val="FF66FF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221" y="1102520"/>
            <a:ext cx="451953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Oh, and if you like, you can include additional associated values </a:t>
            </a:r>
            <a:br>
              <a:rPr lang="en-US" sz="2000" dirty="0"/>
            </a:br>
            <a:r>
              <a:rPr lang="en-US" sz="2000" dirty="0"/>
              <a:t>(e.g., a </a:t>
            </a:r>
            <a:r>
              <a:rPr lang="en-US" sz="2000" dirty="0">
                <a:solidFill>
                  <a:srgbClr val="FF0000"/>
                </a:solidFill>
              </a:rPr>
              <a:t>name, GPA</a:t>
            </a:r>
            <a:r>
              <a:rPr lang="en-US" sz="2000" dirty="0"/>
              <a:t>) in each bucket!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7374" y="2324774"/>
            <a:ext cx="309270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For instance, what if I want to also store the </a:t>
            </a:r>
            <a:r>
              <a:rPr lang="en-US" sz="2000" dirty="0">
                <a:solidFill>
                  <a:srgbClr val="6600CC"/>
                </a:solidFill>
              </a:rPr>
              <a:t>student’s name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6600CC"/>
                </a:solidFill>
              </a:rPr>
              <a:t>GPA </a:t>
            </a:r>
            <a:r>
              <a:rPr lang="en-US" sz="2000" dirty="0"/>
              <a:t>in each bucket along with their ID#?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10113" y="945832"/>
            <a:ext cx="4298715" cy="2139047"/>
          </a:xfrm>
          <a:prstGeom prst="rect">
            <a:avLst/>
          </a:prstGeom>
          <a:solidFill>
            <a:srgbClr val="D1FF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Bucket</a:t>
            </a:r>
          </a:p>
          <a:p>
            <a:pPr algn="l" eaLnBrk="1" hangingPunct="1"/>
            <a:r>
              <a:rPr lang="en-US" sz="1300" b="1" dirty="0"/>
              <a:t>{</a:t>
            </a:r>
          </a:p>
          <a:p>
            <a:pPr algn="l" eaLnBrk="1" hangingPunct="1"/>
            <a:endParaRPr lang="en-US" sz="800" dirty="0"/>
          </a:p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    </a:t>
            </a:r>
            <a:r>
              <a:rPr lang="en-US" sz="1800" dirty="0" err="1">
                <a:solidFill>
                  <a:srgbClr val="6600CC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		</a:t>
            </a:r>
            <a:r>
              <a:rPr lang="en-US" sz="1800" dirty="0" err="1">
                <a:solidFill>
                  <a:srgbClr val="006666"/>
                </a:solidFill>
              </a:rPr>
              <a:t>idNum</a:t>
            </a:r>
            <a:r>
              <a:rPr lang="en-US" sz="1800" dirty="0">
                <a:solidFill>
                  <a:srgbClr val="006666"/>
                </a:solidFill>
              </a:rPr>
              <a:t>;	</a:t>
            </a: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056" y="1867056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FF0000"/>
                </a:solidFill>
              </a:rPr>
              <a:t>    </a:t>
            </a:r>
            <a:r>
              <a:rPr lang="en-US" sz="1800" dirty="0" err="1">
                <a:solidFill>
                  <a:srgbClr val="FF0000"/>
                </a:solidFill>
              </a:rPr>
              <a:t>bool</a:t>
            </a:r>
            <a:r>
              <a:rPr lang="en-US" sz="1800" dirty="0">
                <a:solidFill>
                  <a:srgbClr val="FF0000"/>
                </a:solidFill>
              </a:rPr>
              <a:t> 	           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used; </a:t>
            </a:r>
          </a:p>
          <a:p>
            <a:pPr algn="l" eaLnBrk="1" hangingPunct="1"/>
            <a:r>
              <a:rPr lang="en-US" sz="1400" b="1" dirty="0"/>
              <a:t>};  </a:t>
            </a:r>
            <a:endParaRPr lang="en-US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7777" y="4064998"/>
            <a:ext cx="26157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You can do that!</a:t>
            </a:r>
          </a:p>
        </p:txBody>
      </p:sp>
      <p:sp>
        <p:nvSpPr>
          <p:cNvPr id="9" name="Rectangle 8"/>
          <p:cNvSpPr/>
          <p:nvPr/>
        </p:nvSpPr>
        <p:spPr>
          <a:xfrm>
            <a:off x="4977515" y="1692386"/>
            <a:ext cx="3315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string</a:t>
            </a:r>
            <a:r>
              <a:rPr lang="en-US" sz="1800" dirty="0">
                <a:solidFill>
                  <a:srgbClr val="FF0000"/>
                </a:solidFill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name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77515" y="1945864"/>
            <a:ext cx="3315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float </a:t>
            </a:r>
            <a:r>
              <a:rPr lang="en-US" sz="1800" dirty="0">
                <a:solidFill>
                  <a:srgbClr val="FF0000"/>
                </a:solidFill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GPA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056483" y="2724030"/>
            <a:ext cx="6019800" cy="4047262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void 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insert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id)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bucket =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700" b="1" dirty="0">
                <a:latin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id;</a:t>
            </a: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65229" y="4865987"/>
            <a:ext cx="61009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}</a:t>
            </a:r>
            <a:endParaRPr lang="en-US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131740" y="2784828"/>
            <a:ext cx="3859860" cy="353943"/>
          </a:xfrm>
          <a:prstGeom prst="rect">
            <a:avLst/>
          </a:prstGeom>
          <a:solidFill>
            <a:srgbClr val="FFFFE5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id,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string &amp;name, float GPA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4799" y="4842304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17298" y="5062159"/>
            <a:ext cx="487430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36640" y="4588412"/>
            <a:ext cx="246657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Now when you look up a student by their ID# you can </a:t>
            </a:r>
            <a:r>
              <a:rPr lang="en-US" sz="2000" dirty="0">
                <a:solidFill>
                  <a:srgbClr val="FF0000"/>
                </a:solidFill>
              </a:rPr>
              <a:t>ALSO </a:t>
            </a:r>
            <a:r>
              <a:rPr lang="en-US" sz="2000" dirty="0"/>
              <a:t>get their </a:t>
            </a:r>
            <a:r>
              <a:rPr lang="en-US" sz="2000" dirty="0">
                <a:solidFill>
                  <a:srgbClr val="6600CC"/>
                </a:solidFill>
              </a:rPr>
              <a:t>name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6600CC"/>
                </a:solidFill>
              </a:rPr>
              <a:t>GPA</a:t>
            </a:r>
            <a:r>
              <a:rPr lang="en-US" sz="2000" dirty="0"/>
              <a:t>!</a:t>
            </a:r>
          </a:p>
        </p:txBody>
      </p:sp>
      <p:sp>
        <p:nvSpPr>
          <p:cNvPr id="19" name="Rectangle 184"/>
          <p:cNvSpPr>
            <a:spLocks noChangeArrowheads="1"/>
          </p:cNvSpPr>
          <p:nvPr/>
        </p:nvSpPr>
        <p:spPr bwMode="auto">
          <a:xfrm>
            <a:off x="2550071" y="2724030"/>
            <a:ext cx="6526212" cy="4585871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00" b="1" dirty="0">
                <a:latin typeface="Courier New" pitchFamily="49" charset="0"/>
              </a:rPr>
              <a:t/>
            </a:r>
            <a:br>
              <a:rPr lang="en-US" sz="100" b="1" dirty="0">
                <a:latin typeface="Courier New" pitchFamily="49" charset="0"/>
              </a:rPr>
            </a:b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search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id)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bucket =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for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31096" y="4867024"/>
            <a:ext cx="626268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9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return true;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bucket = (bucket + 1) % NUM_BUCK;</a:t>
            </a:r>
          </a:p>
          <a:p>
            <a:pPr algn="l"/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return false;// not in the hash table</a:t>
            </a:r>
          </a:p>
          <a:p>
            <a:pPr algn="l"/>
            <a:r>
              <a:rPr lang="en-US" sz="1400" b="1" dirty="0">
                <a:latin typeface="Courier New" pitchFamily="49" charset="0"/>
              </a:rPr>
              <a:t>}</a:t>
            </a:r>
            <a:endParaRPr lang="en-US" sz="1400" dirty="0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763092" y="2735177"/>
            <a:ext cx="3993157" cy="353943"/>
          </a:xfrm>
          <a:prstGeom prst="rect">
            <a:avLst/>
          </a:prstGeom>
          <a:solidFill>
            <a:srgbClr val="FFFFE5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id,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string &amp;name, float &amp;GPA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87263" y="4835797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5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GPA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algn="l"/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6187916" y="1306923"/>
            <a:ext cx="2893101" cy="1605225"/>
          </a:xfrm>
          <a:prstGeom prst="wedgeRoundRectCallout">
            <a:avLst>
              <a:gd name="adj1" fmla="val -45759"/>
              <a:gd name="adj2" fmla="val 70995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Even though we choose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our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bucket #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based on the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ID#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343037" y="4465108"/>
            <a:ext cx="2515113" cy="2262742"/>
          </a:xfrm>
          <a:prstGeom prst="wedgeRoundRectCallout">
            <a:avLst>
              <a:gd name="adj1" fmla="val 98265"/>
              <a:gd name="adj2" fmla="val -2412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can store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as many other associated field values in the bucket as we like!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0.0511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-0.00086 0.0652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07407E-6 L -0.00052 0.1041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7" grpId="1"/>
      <p:bldP spid="8" grpId="0"/>
      <p:bldP spid="9" grpId="0"/>
      <p:bldP spid="10" grpId="0"/>
      <p:bldP spid="12" grpId="0" animBg="1"/>
      <p:bldP spid="13" grpId="0"/>
      <p:bldP spid="13" grpId="1"/>
      <p:bldP spid="15" grpId="0" animBg="1"/>
      <p:bldP spid="16" grpId="0"/>
      <p:bldP spid="17" grpId="0"/>
      <p:bldP spid="18" grpId="0"/>
      <p:bldP spid="19" grpId="0" animBg="1"/>
      <p:bldP spid="11" grpId="0"/>
      <p:bldP spid="11" grpId="1"/>
      <p:bldP spid="20" grpId="0" animBg="1"/>
      <p:bldP spid="21" grpId="0"/>
      <p:bldP spid="14" grpId="0" animBg="1"/>
      <p:bldP spid="14" grpId="1" animBg="1"/>
      <p:bldP spid="22" grpId="0" animBg="1"/>
      <p:bldP spid="2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2D8A9A3-B9AD-43A0-B95B-AD001D6292B3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-823913" y="-1524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sz="3800" dirty="0"/>
              <a:t>Linear Probing: </a:t>
            </a:r>
            <a:r>
              <a:rPr lang="en-US" sz="3800" dirty="0">
                <a:solidFill>
                  <a:srgbClr val="C00000"/>
                </a:solidFill>
              </a:rPr>
              <a:t>Deleting?</a:t>
            </a:r>
          </a:p>
        </p:txBody>
      </p:sp>
      <p:sp>
        <p:nvSpPr>
          <p:cNvPr id="788483" name="Text Box 3"/>
          <p:cNvSpPr txBox="1">
            <a:spLocks noChangeArrowheads="1"/>
          </p:cNvSpPr>
          <p:nvPr/>
        </p:nvSpPr>
        <p:spPr bwMode="auto">
          <a:xfrm>
            <a:off x="884238" y="1265238"/>
            <a:ext cx="37099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So far, we’ve seen how to </a:t>
            </a:r>
            <a:r>
              <a:rPr lang="en-US">
                <a:solidFill>
                  <a:srgbClr val="6600CC"/>
                </a:solidFill>
              </a:rPr>
              <a:t>insert</a:t>
            </a:r>
            <a:r>
              <a:rPr lang="en-US"/>
              <a:t> items into our </a:t>
            </a:r>
            <a:r>
              <a:rPr lang="en-US">
                <a:solidFill>
                  <a:schemeClr val="accent2"/>
                </a:solidFill>
              </a:rPr>
              <a:t>Linear Probe</a:t>
            </a:r>
            <a:r>
              <a:rPr lang="en-US"/>
              <a:t> hash table.</a:t>
            </a:r>
          </a:p>
        </p:txBody>
      </p:sp>
      <p:sp>
        <p:nvSpPr>
          <p:cNvPr id="788484" name="Text Box 4"/>
          <p:cNvSpPr txBox="1">
            <a:spLocks noChangeArrowheads="1"/>
          </p:cNvSpPr>
          <p:nvPr/>
        </p:nvSpPr>
        <p:spPr bwMode="auto">
          <a:xfrm>
            <a:off x="690563" y="2895600"/>
            <a:ext cx="426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What if we want to </a:t>
            </a:r>
            <a:r>
              <a:rPr lang="en-US" dirty="0">
                <a:solidFill>
                  <a:srgbClr val="6600CC"/>
                </a:solidFill>
              </a:rPr>
              <a:t>delete</a:t>
            </a:r>
            <a:r>
              <a:rPr lang="en-US" dirty="0"/>
              <a:t> a value from our hash table?</a:t>
            </a:r>
          </a:p>
        </p:txBody>
      </p:sp>
      <p:sp>
        <p:nvSpPr>
          <p:cNvPr id="788485" name="Text Box 5"/>
          <p:cNvSpPr txBox="1">
            <a:spLocks noChangeArrowheads="1"/>
          </p:cNvSpPr>
          <p:nvPr/>
        </p:nvSpPr>
        <p:spPr bwMode="auto">
          <a:xfrm>
            <a:off x="681038" y="4603750"/>
            <a:ext cx="403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Let’s take a naïve approach and see what happens…</a:t>
            </a:r>
          </a:p>
        </p:txBody>
      </p:sp>
      <p:sp>
        <p:nvSpPr>
          <p:cNvPr id="788527" name="Text Box 47"/>
          <p:cNvSpPr txBox="1">
            <a:spLocks noChangeArrowheads="1"/>
          </p:cNvSpPr>
          <p:nvPr/>
        </p:nvSpPr>
        <p:spPr bwMode="auto">
          <a:xfrm>
            <a:off x="328613" y="5715000"/>
            <a:ext cx="48688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For instance, let’s delete the value of </a:t>
            </a:r>
            <a:r>
              <a:rPr lang="en-US" dirty="0">
                <a:solidFill>
                  <a:srgbClr val="FF0000"/>
                </a:solidFill>
              </a:rPr>
              <a:t>65</a:t>
            </a:r>
            <a:r>
              <a:rPr lang="en-US" dirty="0">
                <a:solidFill>
                  <a:schemeClr val="tx1"/>
                </a:solidFill>
              </a:rPr>
              <a:t> from our hash table.</a:t>
            </a:r>
          </a:p>
        </p:txBody>
      </p:sp>
      <p:sp>
        <p:nvSpPr>
          <p:cNvPr id="788528" name="Text Box 48"/>
          <p:cNvSpPr txBox="1">
            <a:spLocks noChangeArrowheads="1"/>
          </p:cNvSpPr>
          <p:nvPr/>
        </p:nvSpPr>
        <p:spPr bwMode="auto">
          <a:xfrm>
            <a:off x="381000" y="2733675"/>
            <a:ext cx="518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 – but what happens if we now  search for a value of 15?</a:t>
            </a:r>
          </a:p>
        </p:txBody>
      </p:sp>
      <p:sp>
        <p:nvSpPr>
          <p:cNvPr id="788539" name="Text Box 59"/>
          <p:cNvSpPr txBox="1">
            <a:spLocks noChangeArrowheads="1"/>
          </p:cNvSpPr>
          <p:nvPr/>
        </p:nvSpPr>
        <p:spPr bwMode="auto">
          <a:xfrm>
            <a:off x="-100013" y="2052638"/>
            <a:ext cx="567848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6600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900" dirty="0"/>
              <a:t>      To delete the value, let’s just zero out our value and set the </a:t>
            </a:r>
            <a:r>
              <a:rPr lang="en-US" sz="1900" dirty="0">
                <a:solidFill>
                  <a:srgbClr val="6600CC"/>
                </a:solidFill>
              </a:rPr>
              <a:t>used</a:t>
            </a:r>
            <a:r>
              <a:rPr lang="en-US" sz="1900" dirty="0"/>
              <a:t> field to false...</a:t>
            </a:r>
          </a:p>
        </p:txBody>
      </p:sp>
      <p:sp>
        <p:nvSpPr>
          <p:cNvPr id="788540" name="Text Box 60"/>
          <p:cNvSpPr txBox="1">
            <a:spLocks noChangeArrowheads="1"/>
          </p:cNvSpPr>
          <p:nvPr/>
        </p:nvSpPr>
        <p:spPr bwMode="auto">
          <a:xfrm>
            <a:off x="457200" y="1219200"/>
            <a:ext cx="487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So, as you can see, if we simply delete an item from our hash table, we have problems!</a:t>
            </a:r>
          </a:p>
        </p:txBody>
      </p:sp>
      <p:sp>
        <p:nvSpPr>
          <p:cNvPr id="788541" name="Text Box 61"/>
          <p:cNvSpPr txBox="1">
            <a:spLocks noChangeArrowheads="1"/>
          </p:cNvSpPr>
          <p:nvPr/>
        </p:nvSpPr>
        <p:spPr bwMode="auto">
          <a:xfrm>
            <a:off x="381000" y="2819400"/>
            <a:ext cx="487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If we delete a value where a collision happened…</a:t>
            </a:r>
          </a:p>
        </p:txBody>
      </p:sp>
      <p:sp>
        <p:nvSpPr>
          <p:cNvPr id="788542" name="Text Box 62"/>
          <p:cNvSpPr txBox="1">
            <a:spLocks noChangeArrowheads="1"/>
          </p:cNvSpPr>
          <p:nvPr/>
        </p:nvSpPr>
        <p:spPr bwMode="auto">
          <a:xfrm>
            <a:off x="381000" y="3810000"/>
            <a:ext cx="4876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When we try to search again, we may prematurely abort our search, failing to find the sought-for value.</a:t>
            </a:r>
          </a:p>
        </p:txBody>
      </p:sp>
      <p:sp>
        <p:nvSpPr>
          <p:cNvPr id="788543" name="Text Box 63"/>
          <p:cNvSpPr txBox="1">
            <a:spLocks noChangeArrowheads="1"/>
          </p:cNvSpPr>
          <p:nvPr/>
        </p:nvSpPr>
        <p:spPr bwMode="auto">
          <a:xfrm>
            <a:off x="304800" y="5518150"/>
            <a:ext cx="5943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There are ways to solve this problem with a Linear Probing hash table, but they’re </a:t>
            </a:r>
            <a:r>
              <a:rPr lang="en-US" dirty="0">
                <a:solidFill>
                  <a:srgbClr val="6600CC"/>
                </a:solidFill>
              </a:rPr>
              <a:t>not recommended!</a:t>
            </a:r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7620000" y="1905000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21" name="Text Box 41"/>
          <p:cNvSpPr txBox="1">
            <a:spLocks noChangeArrowheads="1"/>
          </p:cNvSpPr>
          <p:nvPr/>
        </p:nvSpPr>
        <p:spPr bwMode="auto">
          <a:xfrm>
            <a:off x="457200" y="3767138"/>
            <a:ext cx="7883525" cy="3154362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9144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{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{</a:t>
            </a:r>
          </a:p>
          <a:p>
            <a:pPr algn="l" eaLnBrk="1" hangingPunct="1"/>
            <a:r>
              <a:rPr lang="en-US" sz="1800">
                <a:latin typeface="Courier New" pitchFamily="49" charset="0"/>
              </a:rPr>
              <a:t> 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   return false;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if (m_buckets[bucket].idNum == idNum)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   return true;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...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122" name="Line 119"/>
          <p:cNvSpPr>
            <a:spLocks noChangeShapeType="1"/>
          </p:cNvSpPr>
          <p:nvPr/>
        </p:nvSpPr>
        <p:spPr bwMode="auto">
          <a:xfrm>
            <a:off x="636588" y="45180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31" name="AutoShape 51"/>
          <p:cNvSpPr>
            <a:spLocks noChangeArrowheads="1"/>
          </p:cNvSpPr>
          <p:nvPr/>
        </p:nvSpPr>
        <p:spPr bwMode="auto">
          <a:xfrm>
            <a:off x="4656138" y="3060700"/>
            <a:ext cx="4075112" cy="1219200"/>
          </a:xfrm>
          <a:prstGeom prst="wedgeRoundRectCallout">
            <a:avLst>
              <a:gd name="adj1" fmla="val -71153"/>
              <a:gd name="adj2" fmla="val 58722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15 % NUM_BUCK</a:t>
            </a:r>
          </a:p>
          <a:p>
            <a:r>
              <a:rPr lang="en-US" sz="1800">
                <a:solidFill>
                  <a:schemeClr val="bg1"/>
                </a:solidFill>
              </a:rPr>
              <a:t>bucket = 15  % 10</a:t>
            </a:r>
          </a:p>
          <a:p>
            <a:r>
              <a:rPr lang="en-US" sz="1800">
                <a:solidFill>
                  <a:schemeClr val="bg1"/>
                </a:solidFill>
              </a:rPr>
              <a:t>bucket = 5</a:t>
            </a:r>
            <a:endParaRPr lang="en-US" sz="1800"/>
          </a:p>
        </p:txBody>
      </p:sp>
      <p:sp>
        <p:nvSpPr>
          <p:cNvPr id="124" name="Line 119"/>
          <p:cNvSpPr>
            <a:spLocks noChangeShapeType="1"/>
          </p:cNvSpPr>
          <p:nvPr/>
        </p:nvSpPr>
        <p:spPr bwMode="auto">
          <a:xfrm>
            <a:off x="609600" y="5051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48" name="Rectangle 68"/>
          <p:cNvSpPr>
            <a:spLocks noChangeArrowheads="1"/>
          </p:cNvSpPr>
          <p:nvPr/>
        </p:nvSpPr>
        <p:spPr bwMode="auto">
          <a:xfrm>
            <a:off x="1135063" y="3578225"/>
            <a:ext cx="5105400" cy="25908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Like if you’re building a </a:t>
            </a:r>
            <a:br>
              <a:rPr lang="en-US"/>
            </a:br>
            <a:r>
              <a:rPr lang="en-US"/>
              <a:t>hash table that holds </a:t>
            </a:r>
            <a:br>
              <a:rPr lang="en-US"/>
            </a:br>
            <a:r>
              <a:rPr lang="en-US"/>
              <a:t>words for </a:t>
            </a:r>
            <a:r>
              <a:rPr lang="en-US">
                <a:solidFill>
                  <a:srgbClr val="6600CC"/>
                </a:solidFill>
              </a:rPr>
              <a:t>a dictionary</a:t>
            </a:r>
            <a:r>
              <a:rPr lang="en-US"/>
              <a:t>…</a:t>
            </a:r>
          </a:p>
          <a:p>
            <a:r>
              <a:rPr lang="en-US" sz="1000"/>
              <a:t/>
            </a:r>
            <a:br>
              <a:rPr lang="en-US" sz="1000"/>
            </a:br>
            <a:r>
              <a:rPr lang="en-US">
                <a:solidFill>
                  <a:schemeClr val="accent2"/>
                </a:solidFill>
              </a:rPr>
              <a:t>You’ll just add words,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never delete any, right?</a:t>
            </a:r>
          </a:p>
        </p:txBody>
      </p:sp>
      <p:grpSp>
        <p:nvGrpSpPr>
          <p:cNvPr id="30862" name="Group 142"/>
          <p:cNvGrpSpPr>
            <a:grpSpLocks/>
          </p:cNvGrpSpPr>
          <p:nvPr/>
        </p:nvGrpSpPr>
        <p:grpSpPr bwMode="auto">
          <a:xfrm>
            <a:off x="6499225" y="390525"/>
            <a:ext cx="2725738" cy="2574925"/>
            <a:chOff x="4118" y="801"/>
            <a:chExt cx="1717" cy="1622"/>
          </a:xfrm>
        </p:grpSpPr>
        <p:grpSp>
          <p:nvGrpSpPr>
            <p:cNvPr id="30863" name="Group 143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30864" name="Group 144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3086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6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67" name="Rectangle 14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8" name="Rectangle 14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69" name="Group 149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3087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7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72" name="Rectangle 15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3" name="Rectangle 15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74" name="Group 154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3087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7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77" name="Rectangle 15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8" name="Rectangle 15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79" name="Group 159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308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8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82" name="Rectangle 16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3" name="Rectangle 16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84" name="Group 164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3088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8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87" name="Rectangle 16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8" name="Rectangle 16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89" name="Group 169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3089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9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92" name="Rectangle 17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3" name="Rectangle 17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94" name="Group 174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3089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9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97" name="Rectangle 17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8" name="Rectangle 17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99" name="Group 179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3090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0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02" name="Rectangle 18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3" name="Rectangle 18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04" name="Group 184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3090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0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07" name="Rectangle 18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8" name="Rectangle 18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09" name="Group 189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3091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1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12" name="Rectangle 19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13" name="Rectangle 19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0914" name="Text Box 194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30915" name="Text Box 195"/>
          <p:cNvSpPr txBox="1">
            <a:spLocks noChangeArrowheads="1"/>
          </p:cNvSpPr>
          <p:nvPr/>
        </p:nvSpPr>
        <p:spPr bwMode="auto">
          <a:xfrm>
            <a:off x="8666163" y="64928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6" name="Text Box 196"/>
          <p:cNvSpPr txBox="1">
            <a:spLocks noChangeArrowheads="1"/>
          </p:cNvSpPr>
          <p:nvPr/>
        </p:nvSpPr>
        <p:spPr bwMode="auto">
          <a:xfrm>
            <a:off x="8666163" y="906463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7" name="Text Box 197"/>
          <p:cNvSpPr txBox="1">
            <a:spLocks noChangeArrowheads="1"/>
          </p:cNvSpPr>
          <p:nvPr/>
        </p:nvSpPr>
        <p:spPr bwMode="auto">
          <a:xfrm>
            <a:off x="8675688" y="114458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8" name="Text Box 198"/>
          <p:cNvSpPr txBox="1">
            <a:spLocks noChangeArrowheads="1"/>
          </p:cNvSpPr>
          <p:nvPr/>
        </p:nvSpPr>
        <p:spPr bwMode="auto">
          <a:xfrm>
            <a:off x="8666163" y="139223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9" name="Text Box 199"/>
          <p:cNvSpPr txBox="1">
            <a:spLocks noChangeArrowheads="1"/>
          </p:cNvSpPr>
          <p:nvPr/>
        </p:nvSpPr>
        <p:spPr bwMode="auto">
          <a:xfrm>
            <a:off x="8689975" y="2387600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20" name="Rectangle 200"/>
          <p:cNvSpPr>
            <a:spLocks noChangeArrowheads="1"/>
          </p:cNvSpPr>
          <p:nvPr/>
        </p:nvSpPr>
        <p:spPr bwMode="auto">
          <a:xfrm>
            <a:off x="7593013" y="263366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30921" name="Text Box 201"/>
          <p:cNvSpPr txBox="1">
            <a:spLocks noChangeArrowheads="1"/>
          </p:cNvSpPr>
          <p:nvPr/>
        </p:nvSpPr>
        <p:spPr bwMode="auto">
          <a:xfrm>
            <a:off x="8670925" y="2654300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2" name="Rectangle 202"/>
          <p:cNvSpPr>
            <a:spLocks noChangeArrowheads="1"/>
          </p:cNvSpPr>
          <p:nvPr/>
        </p:nvSpPr>
        <p:spPr bwMode="auto">
          <a:xfrm>
            <a:off x="7573963" y="165735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30923" name="Text Box 203"/>
          <p:cNvSpPr txBox="1">
            <a:spLocks noChangeArrowheads="1"/>
          </p:cNvSpPr>
          <p:nvPr/>
        </p:nvSpPr>
        <p:spPr bwMode="auto">
          <a:xfrm>
            <a:off x="8658225" y="41433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4" name="Rectangle 204"/>
          <p:cNvSpPr>
            <a:spLocks noChangeArrowheads="1"/>
          </p:cNvSpPr>
          <p:nvPr/>
        </p:nvSpPr>
        <p:spPr bwMode="auto">
          <a:xfrm>
            <a:off x="7597775" y="4095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30925" name="Text Box 205"/>
          <p:cNvSpPr txBox="1">
            <a:spLocks noChangeArrowheads="1"/>
          </p:cNvSpPr>
          <p:nvPr/>
        </p:nvSpPr>
        <p:spPr bwMode="auto">
          <a:xfrm>
            <a:off x="8648700" y="1647825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6" name="Rectangle 206"/>
          <p:cNvSpPr>
            <a:spLocks noChangeArrowheads="1"/>
          </p:cNvSpPr>
          <p:nvPr/>
        </p:nvSpPr>
        <p:spPr bwMode="auto">
          <a:xfrm>
            <a:off x="7583488" y="18954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88547" name="AutoShape 67"/>
          <p:cNvSpPr>
            <a:spLocks noChangeArrowheads="1"/>
          </p:cNvSpPr>
          <p:nvPr/>
        </p:nvSpPr>
        <p:spPr bwMode="auto">
          <a:xfrm flipH="1">
            <a:off x="1066800" y="0"/>
            <a:ext cx="4940300" cy="3124200"/>
          </a:xfrm>
          <a:prstGeom prst="wedgeRoundRectCallout">
            <a:avLst>
              <a:gd name="adj1" fmla="val -64625"/>
              <a:gd name="adj2" fmla="val 5843"/>
              <a:gd name="adj3" fmla="val 16667"/>
            </a:avLst>
          </a:prstGeom>
          <a:solidFill>
            <a:srgbClr val="FFE7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dirty="0"/>
              <a:t>Wait a second, this bucket is empty!</a:t>
            </a:r>
          </a:p>
          <a:p>
            <a:endParaRPr lang="en-US" sz="1000" dirty="0"/>
          </a:p>
          <a:p>
            <a:r>
              <a:rPr lang="en-US" sz="2200" dirty="0">
                <a:solidFill>
                  <a:schemeClr val="accent2"/>
                </a:solidFill>
              </a:rPr>
              <a:t>If our value of 15 were in the hash table, we would have found it before hitting an empty slot.</a:t>
            </a:r>
          </a:p>
          <a:p>
            <a:endParaRPr lang="en-US" sz="600" dirty="0">
              <a:solidFill>
                <a:schemeClr val="accent2"/>
              </a:solidFill>
            </a:endParaRPr>
          </a:p>
          <a:p>
            <a:endParaRPr lang="en-US" sz="600" dirty="0">
              <a:solidFill>
                <a:schemeClr val="accent2"/>
              </a:solidFill>
            </a:endParaRPr>
          </a:p>
          <a:p>
            <a:endParaRPr lang="en-US" sz="600" dirty="0">
              <a:solidFill>
                <a:schemeClr val="accent2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Therefore, 15 must NOT be in the hash table!</a:t>
            </a:r>
          </a:p>
        </p:txBody>
      </p:sp>
      <p:sp>
        <p:nvSpPr>
          <p:cNvPr id="30927" name="Text Box 207"/>
          <p:cNvSpPr txBox="1">
            <a:spLocks noChangeArrowheads="1"/>
          </p:cNvSpPr>
          <p:nvPr/>
        </p:nvSpPr>
        <p:spPr bwMode="auto">
          <a:xfrm>
            <a:off x="8658225" y="1885950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8" name="Rectangle 208"/>
          <p:cNvSpPr>
            <a:spLocks noChangeArrowheads="1"/>
          </p:cNvSpPr>
          <p:nvPr/>
        </p:nvSpPr>
        <p:spPr bwMode="auto">
          <a:xfrm>
            <a:off x="7531100" y="2147888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175</a:t>
            </a:r>
          </a:p>
        </p:txBody>
      </p:sp>
      <p:sp>
        <p:nvSpPr>
          <p:cNvPr id="30929" name="Text Box 209"/>
          <p:cNvSpPr txBox="1">
            <a:spLocks noChangeArrowheads="1"/>
          </p:cNvSpPr>
          <p:nvPr/>
        </p:nvSpPr>
        <p:spPr bwMode="auto">
          <a:xfrm>
            <a:off x="8682038" y="2138363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30" name="Rectangle 210"/>
          <p:cNvSpPr>
            <a:spLocks noChangeArrowheads="1"/>
          </p:cNvSpPr>
          <p:nvPr/>
        </p:nvSpPr>
        <p:spPr bwMode="auto">
          <a:xfrm>
            <a:off x="6489700" y="15875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4" name="Text Box 214"/>
          <p:cNvSpPr txBox="1">
            <a:spLocks noChangeArrowheads="1"/>
          </p:cNvSpPr>
          <p:nvPr/>
        </p:nvSpPr>
        <p:spPr bwMode="auto">
          <a:xfrm>
            <a:off x="8670925" y="1654175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1033463" y="55895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936" name="Text Box 216"/>
          <p:cNvSpPr txBox="1">
            <a:spLocks noChangeArrowheads="1"/>
          </p:cNvSpPr>
          <p:nvPr/>
        </p:nvSpPr>
        <p:spPr bwMode="auto">
          <a:xfrm>
            <a:off x="3013075" y="342265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15</a:t>
            </a:r>
          </a:p>
        </p:txBody>
      </p:sp>
      <p:sp>
        <p:nvSpPr>
          <p:cNvPr id="788544" name="Rectangle 64"/>
          <p:cNvSpPr>
            <a:spLocks noChangeArrowheads="1"/>
          </p:cNvSpPr>
          <p:nvPr/>
        </p:nvSpPr>
        <p:spPr bwMode="auto">
          <a:xfrm>
            <a:off x="1066800" y="838200"/>
            <a:ext cx="5029200" cy="25146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So, in summary, </a:t>
            </a:r>
            <a:r>
              <a:rPr lang="en-US">
                <a:solidFill>
                  <a:schemeClr val="accent2"/>
                </a:solidFill>
              </a:rPr>
              <a:t>only</a:t>
            </a:r>
            <a:r>
              <a:rPr lang="en-US"/>
              <a:t> use </a:t>
            </a:r>
            <a:br>
              <a:rPr lang="en-US"/>
            </a:br>
            <a:r>
              <a:rPr lang="en-US"/>
              <a:t>Closed/Linear Probing hash </a:t>
            </a:r>
            <a:br>
              <a:rPr lang="en-US"/>
            </a:br>
            <a:r>
              <a:rPr lang="en-US"/>
              <a:t>tables when you </a:t>
            </a:r>
            <a:r>
              <a:rPr lang="en-US">
                <a:solidFill>
                  <a:schemeClr val="accent2"/>
                </a:solidFill>
              </a:rPr>
              <a:t>don’t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intend to delete</a:t>
            </a:r>
            <a:r>
              <a:rPr lang="en-US"/>
              <a:t> items </a:t>
            </a:r>
            <a:br>
              <a:rPr lang="en-US"/>
            </a:br>
            <a:r>
              <a:rPr lang="en-US"/>
              <a:t>from your hash table.</a:t>
            </a:r>
          </a:p>
        </p:txBody>
      </p:sp>
      <p:sp>
        <p:nvSpPr>
          <p:cNvPr id="76" name="AutoShape 67"/>
          <p:cNvSpPr>
            <a:spLocks noChangeArrowheads="1"/>
          </p:cNvSpPr>
          <p:nvPr/>
        </p:nvSpPr>
        <p:spPr bwMode="auto">
          <a:xfrm flipH="1">
            <a:off x="1936750" y="1341438"/>
            <a:ext cx="4343400" cy="1160462"/>
          </a:xfrm>
          <a:prstGeom prst="wedgeRoundRectCallout">
            <a:avLst>
              <a:gd name="adj1" fmla="val -65245"/>
              <a:gd name="adj2" fmla="val 10736"/>
              <a:gd name="adj3" fmla="val 16667"/>
            </a:avLst>
          </a:prstGeom>
          <a:solidFill>
            <a:srgbClr val="FFE7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dirty="0"/>
              <a:t>But in fact, the value of </a:t>
            </a:r>
            <a:r>
              <a:rPr lang="en-US" sz="2200" dirty="0">
                <a:solidFill>
                  <a:srgbClr val="6600CC"/>
                </a:solidFill>
              </a:rPr>
              <a:t>15 </a:t>
            </a:r>
            <a:r>
              <a:rPr lang="en-US" sz="2200" i="1" dirty="0"/>
              <a:t>is</a:t>
            </a:r>
            <a:r>
              <a:rPr lang="en-US" sz="2200" dirty="0"/>
              <a:t> in our table – in fact, it’s in the next slot down!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 L 0.00052 -0.6659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3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0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0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788483" grpId="0" build="allAtOnce"/>
      <p:bldP spid="788483" grpId="1" build="allAtOnce"/>
      <p:bldP spid="788484" grpId="0" build="allAtOnce"/>
      <p:bldP spid="788484" grpId="1" build="allAtOnce"/>
      <p:bldP spid="788485" grpId="0" build="allAtOnce"/>
      <p:bldP spid="788485" grpId="1" build="allAtOnce"/>
      <p:bldP spid="788527" grpId="0"/>
      <p:bldP spid="788527" grpId="1"/>
      <p:bldP spid="788527" grpId="2"/>
      <p:bldP spid="788528" grpId="0" build="allAtOnce"/>
      <p:bldP spid="788539" grpId="0"/>
      <p:bldP spid="788539" grpId="1"/>
      <p:bldP spid="121" grpId="0" animBg="1"/>
      <p:bldP spid="121" grpId="1" animBg="1"/>
      <p:bldP spid="122" grpId="0" animBg="1"/>
      <p:bldP spid="122" grpId="1" animBg="1"/>
      <p:bldP spid="788531" grpId="0" animBg="1"/>
      <p:bldP spid="788531" grpId="1" animBg="1"/>
      <p:bldP spid="124" grpId="0" animBg="1"/>
      <p:bldP spid="124" grpId="1" animBg="1"/>
      <p:bldP spid="788548" grpId="0" animBg="1"/>
      <p:bldP spid="30922" grpId="0"/>
      <p:bldP spid="30925" grpId="0"/>
      <p:bldP spid="788547" grpId="0" animBg="1"/>
      <p:bldP spid="788547" grpId="1" animBg="1"/>
      <p:bldP spid="30930" grpId="0" animBg="1"/>
      <p:bldP spid="30930" grpId="1" animBg="1"/>
      <p:bldP spid="30930" grpId="2" animBg="1"/>
      <p:bldP spid="30930" grpId="3" animBg="1"/>
      <p:bldP spid="30934" grpId="0"/>
      <p:bldP spid="2" grpId="0" animBg="1"/>
      <p:bldP spid="2" grpId="1" animBg="1"/>
      <p:bldP spid="30936" grpId="0"/>
      <p:bldP spid="30936" grpId="1"/>
      <p:bldP spid="788544" grpId="0" animBg="1"/>
      <p:bldP spid="76" grpId="0" animBg="1"/>
      <p:bldP spid="7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254FEE9-77A3-4EAF-9542-D8BF78E104D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“Open Hash Table”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322263" y="1066800"/>
            <a:ext cx="85010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We just saw how to use </a:t>
            </a:r>
            <a:r>
              <a:rPr lang="en-US">
                <a:solidFill>
                  <a:srgbClr val="6600CC"/>
                </a:solidFill>
              </a:rPr>
              <a:t>linear probing </a:t>
            </a:r>
            <a:r>
              <a:rPr lang="en-US"/>
              <a:t>to deal with collisions in our </a:t>
            </a:r>
            <a:r>
              <a:rPr lang="en-US">
                <a:solidFill>
                  <a:srgbClr val="6600CC"/>
                </a:solidFill>
              </a:rPr>
              <a:t>closed hash table</a:t>
            </a:r>
            <a:r>
              <a:rPr lang="en-US"/>
              <a:t>. </a:t>
            </a:r>
          </a:p>
        </p:txBody>
      </p:sp>
      <p:sp>
        <p:nvSpPr>
          <p:cNvPr id="790532" name="Text Box 4"/>
          <p:cNvSpPr txBox="1">
            <a:spLocks noChangeArrowheads="1"/>
          </p:cNvSpPr>
          <p:nvPr/>
        </p:nvSpPr>
        <p:spPr bwMode="auto">
          <a:xfrm>
            <a:off x="449263" y="4586288"/>
            <a:ext cx="82375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It’d be nice if we could find a way to avoid both of these problems, yet still have an O(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) table!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25463" y="5722938"/>
            <a:ext cx="82375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We can! And it’s called the “</a:t>
            </a:r>
            <a:r>
              <a:rPr lang="en-US" dirty="0">
                <a:solidFill>
                  <a:schemeClr val="accent2"/>
                </a:solidFill>
              </a:rPr>
              <a:t>Open Hash Table.”</a:t>
            </a:r>
            <a:r>
              <a:rPr lang="en-US" dirty="0"/>
              <a:t> </a:t>
            </a:r>
            <a:r>
              <a:rPr lang="en-US" dirty="0">
                <a:cs typeface="Courier New" pitchFamily="49" charset="0"/>
              </a:rPr>
              <a:t/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Let’s see how it works!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14338" y="2087563"/>
            <a:ext cx="8501062" cy="2246769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Our </a:t>
            </a:r>
            <a:r>
              <a:rPr lang="en-US" dirty="0">
                <a:solidFill>
                  <a:srgbClr val="6600CC"/>
                </a:solidFill>
              </a:rPr>
              <a:t>closed hash table</a:t>
            </a:r>
            <a:r>
              <a:rPr lang="en-US" dirty="0"/>
              <a:t> + </a:t>
            </a:r>
            <a:r>
              <a:rPr lang="en-US" dirty="0">
                <a:solidFill>
                  <a:srgbClr val="6600CC"/>
                </a:solidFill>
              </a:rPr>
              <a:t>linear probing</a:t>
            </a:r>
            <a:r>
              <a:rPr lang="en-US" dirty="0"/>
              <a:t> works just fine, but it still has a few problems: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It’s </a:t>
            </a:r>
            <a:r>
              <a:rPr lang="en-US" dirty="0">
                <a:solidFill>
                  <a:srgbClr val="FF0000"/>
                </a:solidFill>
              </a:rPr>
              <a:t>difficult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>
                <a:solidFill>
                  <a:srgbClr val="C00000"/>
                </a:solidFill>
              </a:rPr>
              <a:t>delete items</a:t>
            </a:r>
            <a:endParaRPr lang="en-US" sz="1000" dirty="0">
              <a:solidFill>
                <a:srgbClr val="C00000"/>
              </a:solidFill>
            </a:endParaRPr>
          </a:p>
          <a:p>
            <a:pPr eaLnBrk="1" hangingPunct="1">
              <a:buFontTx/>
              <a:buAutoNum type="alphaLcParenBoth"/>
            </a:pPr>
            <a:endParaRPr lang="en-US" sz="1000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It has a </a:t>
            </a:r>
            <a:r>
              <a:rPr lang="en-US" dirty="0">
                <a:solidFill>
                  <a:srgbClr val="C00000"/>
                </a:solidFill>
              </a:rPr>
              <a:t>cap on the number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of items </a:t>
            </a:r>
            <a:r>
              <a:rPr lang="en-US" dirty="0">
                <a:solidFill>
                  <a:schemeClr val="tx1"/>
                </a:solidFill>
              </a:rPr>
              <a:t>it can hold… </a:t>
            </a:r>
            <a:r>
              <a:rPr lang="en-US" dirty="0">
                <a:solidFill>
                  <a:srgbClr val="FF0000"/>
                </a:solidFill>
              </a:rPr>
              <a:t>That’s a bummer.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790532" grpId="0" autoUpdateAnimBg="0"/>
      <p:bldP spid="9" grpId="0" autoUpdateAnimBg="0"/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B9373D6-BE42-49D5-984F-E2505270CEB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/>
              <a:t>The </a:t>
            </a:r>
            <a:r>
              <a:rPr lang="en-US" sz="4400" dirty="0">
                <a:solidFill>
                  <a:srgbClr val="C00000"/>
                </a:solidFill>
              </a:rPr>
              <a:t>“Open”</a:t>
            </a:r>
            <a:r>
              <a:rPr lang="en-US" sz="4400" dirty="0"/>
              <a:t> Hash Table 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582613" y="762000"/>
            <a:ext cx="82565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300" dirty="0">
                <a:solidFill>
                  <a:schemeClr val="accent2"/>
                </a:solidFill>
              </a:rPr>
              <a:t>Idea</a:t>
            </a:r>
            <a:r>
              <a:rPr lang="en-US" sz="2300" dirty="0"/>
              <a:t>: Instead of storing our values directly in the array, each array bucket points to a linked list of values.</a:t>
            </a:r>
          </a:p>
        </p:txBody>
      </p:sp>
      <p:sp>
        <p:nvSpPr>
          <p:cNvPr id="792593" name="Text Box 17"/>
          <p:cNvSpPr txBox="1">
            <a:spLocks noChangeArrowheads="1"/>
          </p:cNvSpPr>
          <p:nvPr/>
        </p:nvSpPr>
        <p:spPr bwMode="auto">
          <a:xfrm>
            <a:off x="152400" y="2136775"/>
            <a:ext cx="4800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/>
            </a:pPr>
            <a:r>
              <a:rPr lang="en-US" sz="2300" dirty="0"/>
              <a:t>As before, compute a bucket # with your </a:t>
            </a:r>
            <a:r>
              <a:rPr lang="en-US" sz="2300" dirty="0">
                <a:solidFill>
                  <a:srgbClr val="006666"/>
                </a:solidFill>
              </a:rPr>
              <a:t>hash function</a:t>
            </a:r>
            <a:r>
              <a:rPr lang="en-US" sz="2300" dirty="0"/>
              <a:t>: </a:t>
            </a:r>
          </a:p>
          <a:p>
            <a:pPr algn="l" eaLnBrk="1" hangingPunct="1">
              <a:buFontTx/>
              <a:buAutoNum type="arabicPeriod"/>
            </a:pPr>
            <a:endParaRPr lang="en-US" sz="1000" dirty="0"/>
          </a:p>
          <a:p>
            <a:pPr algn="l" eaLnBrk="1" hangingPunct="1"/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	bucket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/>
          </a:p>
          <a:p>
            <a:pPr algn="l" eaLnBrk="1" hangingPunct="1">
              <a:buFontTx/>
              <a:buChar char="•"/>
            </a:pPr>
            <a:endParaRPr lang="en-US" sz="1800" dirty="0"/>
          </a:p>
          <a:p>
            <a:pPr algn="l" eaLnBrk="1" hangingPunct="1">
              <a:buFontTx/>
              <a:buAutoNum type="arabicPeriod" startAt="2"/>
            </a:pPr>
            <a:r>
              <a:rPr lang="en-US" dirty="0"/>
              <a:t>Add your new value to the linked list at array[</a:t>
            </a:r>
            <a:r>
              <a:rPr lang="en-US" dirty="0">
                <a:solidFill>
                  <a:srgbClr val="006666"/>
                </a:solidFill>
              </a:rPr>
              <a:t>bucket</a:t>
            </a:r>
            <a:r>
              <a:rPr lang="en-US" dirty="0"/>
              <a:t>].</a:t>
            </a:r>
          </a:p>
          <a:p>
            <a:pPr algn="l" eaLnBrk="1" hangingPunct="1">
              <a:buFontTx/>
              <a:buAutoNum type="arabicPeriod" startAt="2"/>
            </a:pPr>
            <a:endParaRPr lang="en-US" sz="1000" dirty="0"/>
          </a:p>
          <a:p>
            <a:pPr algn="l" eaLnBrk="1" hangingPunct="1">
              <a:buFontTx/>
              <a:buAutoNum type="arabicPeriod" startAt="2"/>
            </a:pPr>
            <a:r>
              <a:rPr lang="en-US" dirty="0"/>
              <a:t>DONE!</a:t>
            </a:r>
          </a:p>
        </p:txBody>
      </p:sp>
      <p:sp>
        <p:nvSpPr>
          <p:cNvPr id="792595" name="Rectangle 19"/>
          <p:cNvSpPr>
            <a:spLocks noChangeArrowheads="1"/>
          </p:cNvSpPr>
          <p:nvPr/>
        </p:nvSpPr>
        <p:spPr bwMode="auto">
          <a:xfrm>
            <a:off x="785812" y="6169967"/>
            <a:ext cx="65405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Insert the following values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: 1, 3, 11, 25, 101 </a:t>
            </a:r>
            <a:r>
              <a:rPr lang="en-US" dirty="0"/>
              <a:t> </a:t>
            </a:r>
          </a:p>
        </p:txBody>
      </p:sp>
      <p:sp>
        <p:nvSpPr>
          <p:cNvPr id="792596" name="Rectangle 20"/>
          <p:cNvSpPr>
            <a:spLocks noChangeArrowheads="1"/>
          </p:cNvSpPr>
          <p:nvPr/>
        </p:nvSpPr>
        <p:spPr bwMode="auto">
          <a:xfrm>
            <a:off x="4790827" y="6093767"/>
            <a:ext cx="209414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5056188" y="1847850"/>
            <a:ext cx="1573212" cy="4175126"/>
            <a:chOff x="5056188" y="1847850"/>
            <a:chExt cx="1573212" cy="4174788"/>
          </a:xfrm>
        </p:grpSpPr>
        <p:grpSp>
          <p:nvGrpSpPr>
            <p:cNvPr id="32826" name="Group 4"/>
            <p:cNvGrpSpPr>
              <a:grpSpLocks/>
            </p:cNvGrpSpPr>
            <p:nvPr/>
          </p:nvGrpSpPr>
          <p:grpSpPr bwMode="auto">
            <a:xfrm>
              <a:off x="5430838" y="2579688"/>
              <a:ext cx="1044575" cy="3381375"/>
              <a:chOff x="4382" y="1080"/>
              <a:chExt cx="1197" cy="3096"/>
            </a:xfrm>
          </p:grpSpPr>
          <p:sp>
            <p:nvSpPr>
              <p:cNvPr id="32830" name="Rectangle 5"/>
              <p:cNvSpPr>
                <a:spLocks noChangeArrowheads="1"/>
              </p:cNvSpPr>
              <p:nvPr/>
            </p:nvSpPr>
            <p:spPr bwMode="auto">
              <a:xfrm>
                <a:off x="4382" y="1390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1" name="Rectangle 6"/>
              <p:cNvSpPr>
                <a:spLocks noChangeArrowheads="1"/>
              </p:cNvSpPr>
              <p:nvPr/>
            </p:nvSpPr>
            <p:spPr bwMode="auto">
              <a:xfrm>
                <a:off x="4382" y="1699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2" name="Rectangle 7"/>
              <p:cNvSpPr>
                <a:spLocks noChangeArrowheads="1"/>
              </p:cNvSpPr>
              <p:nvPr/>
            </p:nvSpPr>
            <p:spPr bwMode="auto">
              <a:xfrm>
                <a:off x="4382" y="2009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3" name="Rectangle 8"/>
              <p:cNvSpPr>
                <a:spLocks noChangeArrowheads="1"/>
              </p:cNvSpPr>
              <p:nvPr/>
            </p:nvSpPr>
            <p:spPr bwMode="auto">
              <a:xfrm>
                <a:off x="4382" y="2318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4" name="Rectangle 9"/>
              <p:cNvSpPr>
                <a:spLocks noChangeArrowheads="1"/>
              </p:cNvSpPr>
              <p:nvPr/>
            </p:nvSpPr>
            <p:spPr bwMode="auto">
              <a:xfrm>
                <a:off x="4382" y="2628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5" name="Rectangle 10"/>
              <p:cNvSpPr>
                <a:spLocks noChangeArrowheads="1"/>
              </p:cNvSpPr>
              <p:nvPr/>
            </p:nvSpPr>
            <p:spPr bwMode="auto">
              <a:xfrm>
                <a:off x="4382" y="2938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6" name="Rectangle 11"/>
              <p:cNvSpPr>
                <a:spLocks noChangeArrowheads="1"/>
              </p:cNvSpPr>
              <p:nvPr/>
            </p:nvSpPr>
            <p:spPr bwMode="auto">
              <a:xfrm>
                <a:off x="4382" y="3247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7" name="Rectangle 12"/>
              <p:cNvSpPr>
                <a:spLocks noChangeArrowheads="1"/>
              </p:cNvSpPr>
              <p:nvPr/>
            </p:nvSpPr>
            <p:spPr bwMode="auto">
              <a:xfrm>
                <a:off x="4382" y="3557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8" name="Rectangle 13"/>
              <p:cNvSpPr>
                <a:spLocks noChangeArrowheads="1"/>
              </p:cNvSpPr>
              <p:nvPr/>
            </p:nvSpPr>
            <p:spPr bwMode="auto">
              <a:xfrm>
                <a:off x="4382" y="3866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9" name="Rectangle 14"/>
              <p:cNvSpPr>
                <a:spLocks noChangeArrowheads="1"/>
              </p:cNvSpPr>
              <p:nvPr/>
            </p:nvSpPr>
            <p:spPr bwMode="auto">
              <a:xfrm>
                <a:off x="4382" y="1080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</p:grpSp>
        <p:sp>
          <p:nvSpPr>
            <p:cNvPr id="32827" name="Text Box 15"/>
            <p:cNvSpPr txBox="1">
              <a:spLocks noChangeArrowheads="1"/>
            </p:cNvSpPr>
            <p:nvPr/>
          </p:nvSpPr>
          <p:spPr bwMode="auto">
            <a:xfrm>
              <a:off x="5056188" y="2544763"/>
              <a:ext cx="356188" cy="34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/>
                <a:t>0</a:t>
              </a:r>
            </a:p>
            <a:p>
              <a:pPr algn="l" eaLnBrk="1" hangingPunct="1"/>
              <a:r>
                <a:rPr lang="en-US" sz="2200"/>
                <a:t>1</a:t>
              </a:r>
            </a:p>
            <a:p>
              <a:pPr algn="l" eaLnBrk="1" hangingPunct="1"/>
              <a:r>
                <a:rPr lang="en-US" sz="2200"/>
                <a:t>2</a:t>
              </a:r>
            </a:p>
            <a:p>
              <a:pPr algn="l" eaLnBrk="1" hangingPunct="1"/>
              <a:r>
                <a:rPr lang="en-US" sz="2200"/>
                <a:t>3</a:t>
              </a:r>
            </a:p>
            <a:p>
              <a:pPr algn="l" eaLnBrk="1" hangingPunct="1"/>
              <a:r>
                <a:rPr lang="en-US" sz="2200"/>
                <a:t>4</a:t>
              </a:r>
            </a:p>
            <a:p>
              <a:pPr algn="l" eaLnBrk="1" hangingPunct="1"/>
              <a:r>
                <a:rPr lang="en-US" sz="2200"/>
                <a:t>5</a:t>
              </a:r>
            </a:p>
            <a:p>
              <a:pPr algn="l" eaLnBrk="1" hangingPunct="1"/>
              <a:r>
                <a:rPr lang="en-US" sz="2200"/>
                <a:t>6</a:t>
              </a:r>
            </a:p>
            <a:p>
              <a:pPr algn="l" eaLnBrk="1" hangingPunct="1"/>
              <a:r>
                <a:rPr lang="en-US" sz="2200"/>
                <a:t>7</a:t>
              </a:r>
            </a:p>
            <a:p>
              <a:pPr algn="l" eaLnBrk="1" hangingPunct="1"/>
              <a:r>
                <a:rPr lang="en-US" sz="2200"/>
                <a:t>8</a:t>
              </a:r>
            </a:p>
            <a:p>
              <a:pPr algn="l" eaLnBrk="1" hangingPunct="1"/>
              <a:r>
                <a:rPr lang="en-US" sz="2200"/>
                <a:t>9</a:t>
              </a:r>
            </a:p>
          </p:txBody>
        </p:sp>
        <p:sp>
          <p:nvSpPr>
            <p:cNvPr id="32828" name="Text Box 16"/>
            <p:cNvSpPr txBox="1">
              <a:spLocks noChangeArrowheads="1"/>
            </p:cNvSpPr>
            <p:nvPr/>
          </p:nvSpPr>
          <p:spPr bwMode="auto">
            <a:xfrm>
              <a:off x="5189538" y="1847850"/>
              <a:ext cx="14398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array of pointers</a:t>
              </a:r>
            </a:p>
          </p:txBody>
        </p:sp>
        <p:sp>
          <p:nvSpPr>
            <p:cNvPr id="32829" name="Text Box 18"/>
            <p:cNvSpPr txBox="1">
              <a:spLocks noChangeArrowheads="1"/>
            </p:cNvSpPr>
            <p:nvPr/>
          </p:nvSpPr>
          <p:spPr bwMode="auto">
            <a:xfrm>
              <a:off x="5481638" y="2530997"/>
              <a:ext cx="1053494" cy="3477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</p:txBody>
        </p:sp>
      </p:grpSp>
      <p:sp>
        <p:nvSpPr>
          <p:cNvPr id="792604" name="Rectangle 28"/>
          <p:cNvSpPr>
            <a:spLocks noChangeArrowheads="1"/>
          </p:cNvSpPr>
          <p:nvPr/>
        </p:nvSpPr>
        <p:spPr bwMode="auto">
          <a:xfrm>
            <a:off x="5147411" y="6098543"/>
            <a:ext cx="22131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534026" y="3400427"/>
            <a:ext cx="2225676" cy="655637"/>
            <a:chOff x="3631" y="2267"/>
            <a:chExt cx="1402" cy="413"/>
          </a:xfrm>
        </p:grpSpPr>
        <p:grpSp>
          <p:nvGrpSpPr>
            <p:cNvPr id="32819" name="Group 30"/>
            <p:cNvGrpSpPr>
              <a:grpSpLocks/>
            </p:cNvGrpSpPr>
            <p:nvPr/>
          </p:nvGrpSpPr>
          <p:grpSpPr bwMode="auto">
            <a:xfrm>
              <a:off x="4111" y="2267"/>
              <a:ext cx="922" cy="413"/>
              <a:chOff x="4224" y="1835"/>
              <a:chExt cx="922" cy="413"/>
            </a:xfrm>
          </p:grpSpPr>
          <p:sp>
            <p:nvSpPr>
              <p:cNvPr id="32821" name="Rectangle 31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2" name="Text Box 32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3</a:t>
                </a:r>
              </a:p>
            </p:txBody>
          </p:sp>
          <p:sp>
            <p:nvSpPr>
              <p:cNvPr id="32823" name="Line 33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4" name="Rectangle 34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5" name="Text Box 35"/>
              <p:cNvSpPr txBox="1">
                <a:spLocks noChangeArrowheads="1"/>
              </p:cNvSpPr>
              <p:nvPr/>
            </p:nvSpPr>
            <p:spPr bwMode="auto">
              <a:xfrm rot="16200000">
                <a:off x="4852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CCFF"/>
                  </a:solidFill>
                </a:endParaRPr>
              </a:p>
            </p:txBody>
          </p:sp>
        </p:grpSp>
        <p:sp>
          <p:nvSpPr>
            <p:cNvPr id="32820" name="Rectangle 36"/>
            <p:cNvSpPr>
              <a:spLocks noChangeArrowheads="1"/>
            </p:cNvSpPr>
            <p:nvPr/>
          </p:nvSpPr>
          <p:spPr bwMode="auto">
            <a:xfrm>
              <a:off x="3631" y="2421"/>
              <a:ext cx="565" cy="152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2613" name="Rectangle 37"/>
          <p:cNvSpPr>
            <a:spLocks noChangeArrowheads="1"/>
          </p:cNvSpPr>
          <p:nvPr/>
        </p:nvSpPr>
        <p:spPr bwMode="auto">
          <a:xfrm>
            <a:off x="5514881" y="6098530"/>
            <a:ext cx="373442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5503862" y="4078286"/>
            <a:ext cx="2311399" cy="655638"/>
            <a:chOff x="3642" y="2688"/>
            <a:chExt cx="1456" cy="413"/>
          </a:xfrm>
        </p:grpSpPr>
        <p:grpSp>
          <p:nvGrpSpPr>
            <p:cNvPr id="32812" name="Group 47"/>
            <p:cNvGrpSpPr>
              <a:grpSpLocks/>
            </p:cNvGrpSpPr>
            <p:nvPr/>
          </p:nvGrpSpPr>
          <p:grpSpPr bwMode="auto">
            <a:xfrm>
              <a:off x="4176" y="2688"/>
              <a:ext cx="922" cy="413"/>
              <a:chOff x="4224" y="1835"/>
              <a:chExt cx="922" cy="413"/>
            </a:xfrm>
          </p:grpSpPr>
          <p:sp>
            <p:nvSpPr>
              <p:cNvPr id="32814" name="Rectangle 4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5" name="Text Box 49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25</a:t>
                </a:r>
              </a:p>
            </p:txBody>
          </p:sp>
          <p:sp>
            <p:nvSpPr>
              <p:cNvPr id="32816" name="Line 5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Rectangle 5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8" name="Text Box 52"/>
              <p:cNvSpPr txBox="1">
                <a:spLocks noChangeArrowheads="1"/>
              </p:cNvSpPr>
              <p:nvPr/>
            </p:nvSpPr>
            <p:spPr bwMode="auto">
              <a:xfrm rot="16200000">
                <a:off x="4852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813" name="Rectangle 53"/>
            <p:cNvSpPr>
              <a:spLocks noChangeArrowheads="1"/>
            </p:cNvSpPr>
            <p:nvPr/>
          </p:nvSpPr>
          <p:spPr bwMode="auto">
            <a:xfrm>
              <a:off x="3642" y="2838"/>
              <a:ext cx="584" cy="157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2630" name="Rectangle 54"/>
          <p:cNvSpPr>
            <a:spLocks noChangeArrowheads="1"/>
          </p:cNvSpPr>
          <p:nvPr/>
        </p:nvSpPr>
        <p:spPr bwMode="auto">
          <a:xfrm>
            <a:off x="5973788" y="6098543"/>
            <a:ext cx="43350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2631" name="Rectangle 55"/>
          <p:cNvSpPr>
            <a:spLocks noChangeArrowheads="1"/>
          </p:cNvSpPr>
          <p:nvPr/>
        </p:nvSpPr>
        <p:spPr bwMode="auto">
          <a:xfrm>
            <a:off x="6481637" y="6093767"/>
            <a:ext cx="63586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2640" name="Rectangle 64"/>
          <p:cNvSpPr>
            <a:spLocks noChangeArrowheads="1"/>
          </p:cNvSpPr>
          <p:nvPr/>
        </p:nvSpPr>
        <p:spPr bwMode="auto">
          <a:xfrm>
            <a:off x="6019800" y="609600"/>
            <a:ext cx="2667000" cy="1385888"/>
          </a:xfrm>
          <a:prstGeom prst="rect">
            <a:avLst/>
          </a:prstGeom>
          <a:solidFill>
            <a:srgbClr val="FFFF99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How about </a:t>
            </a:r>
            <a:br>
              <a:rPr lang="en-US" dirty="0"/>
            </a:br>
            <a:r>
              <a:rPr lang="en-US" dirty="0"/>
              <a:t>searching our</a:t>
            </a:r>
          </a:p>
          <a:p>
            <a:r>
              <a:rPr lang="en-US" dirty="0"/>
              <a:t>Open hash table?</a:t>
            </a:r>
          </a:p>
        </p:txBody>
      </p:sp>
      <p:sp>
        <p:nvSpPr>
          <p:cNvPr id="792641" name="Text Box 65"/>
          <p:cNvSpPr txBox="1">
            <a:spLocks noChangeArrowheads="1"/>
          </p:cNvSpPr>
          <p:nvPr/>
        </p:nvSpPr>
        <p:spPr bwMode="auto">
          <a:xfrm>
            <a:off x="101600" y="3471863"/>
            <a:ext cx="4851400" cy="2070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 startAt="2"/>
            </a:pPr>
            <a:r>
              <a:rPr lang="en-US" sz="2200" dirty="0">
                <a:solidFill>
                  <a:srgbClr val="0000CC"/>
                </a:solidFill>
              </a:rPr>
              <a:t>Search </a:t>
            </a:r>
            <a:r>
              <a:rPr lang="en-US" dirty="0">
                <a:solidFill>
                  <a:srgbClr val="0000CC"/>
                </a:solidFill>
              </a:rPr>
              <a:t>the linked list at array[</a:t>
            </a:r>
            <a:r>
              <a:rPr lang="en-US" dirty="0">
                <a:solidFill>
                  <a:srgbClr val="006666"/>
                </a:solidFill>
              </a:rPr>
              <a:t>bucket</a:t>
            </a:r>
            <a:r>
              <a:rPr lang="en-US" dirty="0">
                <a:solidFill>
                  <a:srgbClr val="0000CC"/>
                </a:solidFill>
              </a:rPr>
              <a:t>] for your item</a:t>
            </a:r>
          </a:p>
          <a:p>
            <a:pPr algn="l" eaLnBrk="1" hangingPunct="1">
              <a:buFontTx/>
              <a:buAutoNum type="arabicPeriod" startAt="2"/>
            </a:pPr>
            <a:endParaRPr lang="en-US" sz="1000" dirty="0">
              <a:solidFill>
                <a:srgbClr val="0000CC"/>
              </a:solidFill>
            </a:endParaRPr>
          </a:p>
          <a:p>
            <a:pPr algn="l" eaLnBrk="1" hangingPunct="1"/>
            <a:r>
              <a:rPr lang="en-US" dirty="0">
                <a:solidFill>
                  <a:srgbClr val="0000CC"/>
                </a:solidFill>
              </a:rPr>
              <a:t>3.  If we </a:t>
            </a:r>
            <a:r>
              <a:rPr lang="en-US" dirty="0">
                <a:solidFill>
                  <a:srgbClr val="006666"/>
                </a:solidFill>
              </a:rPr>
              <a:t>reach the end </a:t>
            </a:r>
            <a:r>
              <a:rPr lang="en-US" dirty="0">
                <a:solidFill>
                  <a:srgbClr val="0000CC"/>
                </a:solidFill>
              </a:rPr>
              <a:t>of the list without finding our item, it’s </a:t>
            </a:r>
            <a:r>
              <a:rPr lang="en-US" dirty="0">
                <a:solidFill>
                  <a:srgbClr val="006666"/>
                </a:solidFill>
              </a:rPr>
              <a:t>not in the table!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1055688" y="1676400"/>
            <a:ext cx="3287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To insert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>
                <a:solidFill>
                  <a:srgbClr val="6600CC"/>
                </a:solidFill>
              </a:rPr>
              <a:t>a new item: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1100138" y="1676400"/>
            <a:ext cx="3395662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To search for an item:</a:t>
            </a:r>
          </a:p>
        </p:txBody>
      </p: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5538787" y="2749553"/>
            <a:ext cx="2311399" cy="655638"/>
            <a:chOff x="3642" y="2696"/>
            <a:chExt cx="1456" cy="413"/>
          </a:xfrm>
        </p:grpSpPr>
        <p:grpSp>
          <p:nvGrpSpPr>
            <p:cNvPr id="32803" name="Group 47"/>
            <p:cNvGrpSpPr>
              <a:grpSpLocks/>
            </p:cNvGrpSpPr>
            <p:nvPr/>
          </p:nvGrpSpPr>
          <p:grpSpPr bwMode="auto">
            <a:xfrm>
              <a:off x="4176" y="2696"/>
              <a:ext cx="922" cy="413"/>
              <a:chOff x="4224" y="1843"/>
              <a:chExt cx="922" cy="413"/>
            </a:xfrm>
          </p:grpSpPr>
          <p:sp>
            <p:nvSpPr>
              <p:cNvPr id="32805" name="Rectangle 4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6" name="Text Box 49"/>
              <p:cNvSpPr txBox="1">
                <a:spLocks noChangeArrowheads="1"/>
              </p:cNvSpPr>
              <p:nvPr/>
            </p:nvSpPr>
            <p:spPr bwMode="auto">
              <a:xfrm>
                <a:off x="4431" y="1875"/>
                <a:ext cx="41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</a:t>
                </a:r>
              </a:p>
            </p:txBody>
          </p:sp>
          <p:sp>
            <p:nvSpPr>
              <p:cNvPr id="32807" name="Line 5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8" name="Rectangle 5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Text Box 52"/>
              <p:cNvSpPr txBox="1">
                <a:spLocks noChangeArrowheads="1"/>
              </p:cNvSpPr>
              <p:nvPr/>
            </p:nvSpPr>
            <p:spPr bwMode="auto">
              <a:xfrm rot="16200000">
                <a:off x="4852" y="1963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804" name="Rectangle 53"/>
            <p:cNvSpPr>
              <a:spLocks noChangeArrowheads="1"/>
            </p:cNvSpPr>
            <p:nvPr/>
          </p:nvSpPr>
          <p:spPr bwMode="auto">
            <a:xfrm>
              <a:off x="3642" y="2835"/>
              <a:ext cx="562" cy="154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7888285" y="3597273"/>
            <a:ext cx="1158874" cy="655638"/>
            <a:chOff x="4752" y="3174"/>
            <a:chExt cx="730" cy="413"/>
          </a:xfrm>
        </p:grpSpPr>
        <p:sp>
          <p:nvSpPr>
            <p:cNvPr id="32799" name="Rectangle 60"/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Text Box 61"/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101</a:t>
              </a:r>
            </a:p>
          </p:txBody>
        </p:sp>
        <p:sp>
          <p:nvSpPr>
            <p:cNvPr id="32801" name="Rectangle 62"/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2" name="Text Box 63"/>
            <p:cNvSpPr txBox="1">
              <a:spLocks noChangeArrowheads="1"/>
            </p:cNvSpPr>
            <p:nvPr/>
          </p:nvSpPr>
          <p:spPr bwMode="auto">
            <a:xfrm rot="16200000">
              <a:off x="5188" y="3294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CCFF"/>
                  </a:solidFill>
                </a:rPr>
                <a:t>nullptr</a:t>
              </a:r>
              <a:endParaRPr lang="en-US" sz="1200" b="1" dirty="0">
                <a:solidFill>
                  <a:srgbClr val="FFFFCC"/>
                </a:solidFill>
              </a:endParaRPr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635878" y="2714624"/>
            <a:ext cx="1463676" cy="655638"/>
            <a:chOff x="4906" y="1829"/>
            <a:chExt cx="922" cy="413"/>
          </a:xfrm>
        </p:grpSpPr>
        <p:grpSp>
          <p:nvGrpSpPr>
            <p:cNvPr id="32792" name="Group 39"/>
            <p:cNvGrpSpPr>
              <a:grpSpLocks/>
            </p:cNvGrpSpPr>
            <p:nvPr/>
          </p:nvGrpSpPr>
          <p:grpSpPr bwMode="auto">
            <a:xfrm>
              <a:off x="4906" y="1829"/>
              <a:ext cx="922" cy="413"/>
              <a:chOff x="4224" y="1836"/>
              <a:chExt cx="922" cy="413"/>
            </a:xfrm>
          </p:grpSpPr>
          <p:sp>
            <p:nvSpPr>
              <p:cNvPr id="32794" name="Rectangle 40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5" name="Text Box 41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11</a:t>
                </a:r>
              </a:p>
            </p:txBody>
          </p:sp>
          <p:sp>
            <p:nvSpPr>
              <p:cNvPr id="32796" name="Line 42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7" name="Rectangle 43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8" name="Text Box 44"/>
              <p:cNvSpPr txBox="1">
                <a:spLocks noChangeArrowheads="1"/>
              </p:cNvSpPr>
              <p:nvPr/>
            </p:nvSpPr>
            <p:spPr bwMode="auto">
              <a:xfrm rot="16200000">
                <a:off x="4852" y="1956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793" name="Rectangle 45"/>
            <p:cNvSpPr>
              <a:spLocks noChangeArrowheads="1"/>
            </p:cNvSpPr>
            <p:nvPr/>
          </p:nvSpPr>
          <p:spPr bwMode="auto">
            <a:xfrm>
              <a:off x="4912" y="1922"/>
              <a:ext cx="76" cy="261"/>
            </a:xfrm>
            <a:prstGeom prst="rect">
              <a:avLst/>
            </a:prstGeom>
            <a:solidFill>
              <a:srgbClr val="8000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8134010" y="2819399"/>
            <a:ext cx="889001" cy="836613"/>
            <a:chOff x="5069" y="1782"/>
            <a:chExt cx="560" cy="527"/>
          </a:xfrm>
        </p:grpSpPr>
        <p:sp>
          <p:nvSpPr>
            <p:cNvPr id="32810" name="Rectangle 57"/>
            <p:cNvSpPr>
              <a:spLocks noChangeArrowheads="1"/>
            </p:cNvSpPr>
            <p:nvPr/>
          </p:nvSpPr>
          <p:spPr bwMode="auto">
            <a:xfrm>
              <a:off x="5540" y="1782"/>
              <a:ext cx="89" cy="284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1" name="Line 58"/>
            <p:cNvSpPr>
              <a:spLocks noChangeShapeType="1"/>
            </p:cNvSpPr>
            <p:nvPr/>
          </p:nvSpPr>
          <p:spPr bwMode="auto">
            <a:xfrm flipH="1">
              <a:off x="5069" y="1974"/>
              <a:ext cx="535" cy="33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AutoShape 51"/>
          <p:cNvSpPr>
            <a:spLocks noChangeArrowheads="1"/>
          </p:cNvSpPr>
          <p:nvPr/>
        </p:nvSpPr>
        <p:spPr bwMode="auto">
          <a:xfrm>
            <a:off x="785812" y="207857"/>
            <a:ext cx="4038600" cy="3048001"/>
          </a:xfrm>
          <a:prstGeom prst="wedgeRoundRectCallout">
            <a:avLst>
              <a:gd name="adj1" fmla="val 81910"/>
              <a:gd name="adj2" fmla="val 44774"/>
              <a:gd name="adj3" fmla="val 16667"/>
            </a:avLst>
          </a:prstGeom>
          <a:solidFill>
            <a:srgbClr val="F3F3FF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Cool! Since the linked list in </a:t>
            </a:r>
            <a:r>
              <a:rPr lang="en-US" dirty="0">
                <a:solidFill>
                  <a:srgbClr val="FF0000"/>
                </a:solidFill>
              </a:rPr>
              <a:t>each bucket</a:t>
            </a:r>
            <a:r>
              <a:rPr lang="en-US" dirty="0">
                <a:solidFill>
                  <a:schemeClr val="tx1"/>
                </a:solidFill>
              </a:rPr>
              <a:t> can</a:t>
            </a:r>
            <a:r>
              <a:rPr lang="en-US" dirty="0">
                <a:solidFill>
                  <a:srgbClr val="0070C0"/>
                </a:solidFill>
              </a:rPr>
              <a:t> hold an unlimited numbers of values</a:t>
            </a:r>
            <a:r>
              <a:rPr lang="en-US" dirty="0">
                <a:solidFill>
                  <a:schemeClr val="tx1"/>
                </a:solidFill>
              </a:rPr>
              <a:t>…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Our </a:t>
            </a:r>
            <a:r>
              <a:rPr lang="en-US" dirty="0">
                <a:solidFill>
                  <a:srgbClr val="FF0000"/>
                </a:solidFill>
              </a:rPr>
              <a:t>open hash table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rgbClr val="FF0000"/>
                </a:solidFill>
              </a:rPr>
              <a:t>not size-limited </a:t>
            </a:r>
            <a:r>
              <a:rPr lang="en-US" dirty="0">
                <a:solidFill>
                  <a:schemeClr val="tx1"/>
                </a:solidFill>
              </a:rPr>
              <a:t>like our closed 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93" grpId="0" build="p" autoUpdateAnimBg="0"/>
      <p:bldP spid="792595" grpId="0" autoUpdateAnimBg="0"/>
      <p:bldP spid="792596" grpId="0" animBg="1"/>
      <p:bldP spid="792596" grpId="1" animBg="1"/>
      <p:bldP spid="792604" grpId="0" animBg="1"/>
      <p:bldP spid="792604" grpId="1" animBg="1"/>
      <p:bldP spid="792613" grpId="0" animBg="1"/>
      <p:bldP spid="792613" grpId="1" animBg="1"/>
      <p:bldP spid="792630" grpId="0" animBg="1"/>
      <p:bldP spid="792630" grpId="1" animBg="1"/>
      <p:bldP spid="792631" grpId="0" animBg="1"/>
      <p:bldP spid="792631" grpId="1" animBg="1"/>
      <p:bldP spid="792640" grpId="0" animBg="1"/>
      <p:bldP spid="792641" grpId="0" animBg="1"/>
      <p:bldP spid="68" grpId="0"/>
      <p:bldP spid="69" grpId="0" animBg="1"/>
      <p:bldP spid="69" grpId="1" animBg="1"/>
      <p:bldP spid="70" grpId="0" animBg="1"/>
      <p:bldP spid="70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E613397-3EE2-44EF-B209-E36FEBBB6F7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-381000" y="0"/>
            <a:ext cx="975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/>
              <a:t>The </a:t>
            </a:r>
            <a:r>
              <a:rPr lang="en-US" sz="4400" dirty="0">
                <a:solidFill>
                  <a:srgbClr val="C00000"/>
                </a:solidFill>
              </a:rPr>
              <a:t>“Open” </a:t>
            </a:r>
            <a:r>
              <a:rPr lang="en-US" sz="4400" dirty="0"/>
              <a:t>Hash Table: </a:t>
            </a:r>
            <a:r>
              <a:rPr lang="en-US" sz="4400" dirty="0">
                <a:solidFill>
                  <a:srgbClr val="FF66FF"/>
                </a:solidFill>
              </a:rPr>
              <a:t>Deletions</a:t>
            </a:r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4160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</a:p>
          <a:p>
            <a:pPr eaLnBrk="1" hangingPunct="1"/>
            <a:r>
              <a:rPr lang="en-US" dirty="0"/>
              <a:t>How do you delete an item from an open hash table? </a:t>
            </a: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5430838" y="2579688"/>
            <a:ext cx="1044575" cy="3381375"/>
            <a:chOff x="4382" y="1080"/>
            <a:chExt cx="1197" cy="3096"/>
          </a:xfrm>
        </p:grpSpPr>
        <p:sp>
          <p:nvSpPr>
            <p:cNvPr id="33881" name="Rectangle 6"/>
            <p:cNvSpPr>
              <a:spLocks noChangeArrowheads="1"/>
            </p:cNvSpPr>
            <p:nvPr/>
          </p:nvSpPr>
          <p:spPr bwMode="auto">
            <a:xfrm>
              <a:off x="4382" y="1390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2" name="Rectangle 7"/>
            <p:cNvSpPr>
              <a:spLocks noChangeArrowheads="1"/>
            </p:cNvSpPr>
            <p:nvPr/>
          </p:nvSpPr>
          <p:spPr bwMode="auto">
            <a:xfrm>
              <a:off x="4382" y="1699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3" name="Rectangle 8"/>
            <p:cNvSpPr>
              <a:spLocks noChangeArrowheads="1"/>
            </p:cNvSpPr>
            <p:nvPr/>
          </p:nvSpPr>
          <p:spPr bwMode="auto">
            <a:xfrm>
              <a:off x="4382" y="2009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4" name="Rectangle 9"/>
            <p:cNvSpPr>
              <a:spLocks noChangeArrowheads="1"/>
            </p:cNvSpPr>
            <p:nvPr/>
          </p:nvSpPr>
          <p:spPr bwMode="auto">
            <a:xfrm>
              <a:off x="4382" y="231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5" name="Rectangle 10"/>
            <p:cNvSpPr>
              <a:spLocks noChangeArrowheads="1"/>
            </p:cNvSpPr>
            <p:nvPr/>
          </p:nvSpPr>
          <p:spPr bwMode="auto">
            <a:xfrm>
              <a:off x="4382" y="262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6" name="Rectangle 11"/>
            <p:cNvSpPr>
              <a:spLocks noChangeArrowheads="1"/>
            </p:cNvSpPr>
            <p:nvPr/>
          </p:nvSpPr>
          <p:spPr bwMode="auto">
            <a:xfrm>
              <a:off x="4382" y="2938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7" name="Rectangle 12"/>
            <p:cNvSpPr>
              <a:spLocks noChangeArrowheads="1"/>
            </p:cNvSpPr>
            <p:nvPr/>
          </p:nvSpPr>
          <p:spPr bwMode="auto">
            <a:xfrm>
              <a:off x="4382" y="3247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8" name="Rectangle 13"/>
            <p:cNvSpPr>
              <a:spLocks noChangeArrowheads="1"/>
            </p:cNvSpPr>
            <p:nvPr/>
          </p:nvSpPr>
          <p:spPr bwMode="auto">
            <a:xfrm>
              <a:off x="4382" y="3557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9" name="Rectangle 14"/>
            <p:cNvSpPr>
              <a:spLocks noChangeArrowheads="1"/>
            </p:cNvSpPr>
            <p:nvPr/>
          </p:nvSpPr>
          <p:spPr bwMode="auto">
            <a:xfrm>
              <a:off x="4382" y="3866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0" name="Rectangle 15"/>
            <p:cNvSpPr>
              <a:spLocks noChangeArrowheads="1"/>
            </p:cNvSpPr>
            <p:nvPr/>
          </p:nvSpPr>
          <p:spPr bwMode="auto">
            <a:xfrm>
              <a:off x="4382" y="1080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8" name="Text Box 16"/>
          <p:cNvSpPr txBox="1">
            <a:spLocks noChangeArrowheads="1"/>
          </p:cNvSpPr>
          <p:nvPr/>
        </p:nvSpPr>
        <p:spPr bwMode="auto">
          <a:xfrm>
            <a:off x="5056188" y="2544763"/>
            <a:ext cx="354012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/>
              <a:t>0</a:t>
            </a:r>
          </a:p>
          <a:p>
            <a:pPr eaLnBrk="1" hangingPunct="1"/>
            <a:r>
              <a:rPr lang="en-US" sz="2200"/>
              <a:t>1</a:t>
            </a:r>
          </a:p>
          <a:p>
            <a:pPr eaLnBrk="1" hangingPunct="1"/>
            <a:r>
              <a:rPr lang="en-US" sz="2200"/>
              <a:t>2</a:t>
            </a:r>
          </a:p>
          <a:p>
            <a:pPr eaLnBrk="1" hangingPunct="1"/>
            <a:r>
              <a:rPr lang="en-US" sz="2200"/>
              <a:t>3</a:t>
            </a:r>
          </a:p>
          <a:p>
            <a:pPr eaLnBrk="1" hangingPunct="1"/>
            <a:r>
              <a:rPr lang="en-US" sz="2200"/>
              <a:t>4</a:t>
            </a:r>
          </a:p>
          <a:p>
            <a:pPr eaLnBrk="1" hangingPunct="1"/>
            <a:r>
              <a:rPr lang="en-US" sz="2200"/>
              <a:t>5</a:t>
            </a:r>
          </a:p>
          <a:p>
            <a:pPr eaLnBrk="1" hangingPunct="1"/>
            <a:r>
              <a:rPr lang="en-US" sz="2200"/>
              <a:t>6</a:t>
            </a:r>
          </a:p>
          <a:p>
            <a:pPr eaLnBrk="1" hangingPunct="1"/>
            <a:r>
              <a:rPr lang="en-US" sz="2200"/>
              <a:t>7</a:t>
            </a:r>
          </a:p>
          <a:p>
            <a:pPr eaLnBrk="1" hangingPunct="1"/>
            <a:r>
              <a:rPr lang="en-US" sz="2200"/>
              <a:t>8</a:t>
            </a:r>
          </a:p>
          <a:p>
            <a:pPr eaLnBrk="1" hangingPunct="1"/>
            <a:r>
              <a:rPr lang="en-US" sz="2200"/>
              <a:t>9</a:t>
            </a:r>
          </a:p>
        </p:txBody>
      </p:sp>
      <p:sp>
        <p:nvSpPr>
          <p:cNvPr id="33799" name="Text Box 17"/>
          <p:cNvSpPr txBox="1">
            <a:spLocks noChangeArrowheads="1"/>
          </p:cNvSpPr>
          <p:nvPr/>
        </p:nvSpPr>
        <p:spPr bwMode="auto">
          <a:xfrm>
            <a:off x="5189538" y="1847850"/>
            <a:ext cx="14398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array of pointers</a:t>
            </a:r>
          </a:p>
        </p:txBody>
      </p:sp>
      <p:sp>
        <p:nvSpPr>
          <p:cNvPr id="33800" name="Text Box 18"/>
          <p:cNvSpPr txBox="1">
            <a:spLocks noChangeArrowheads="1"/>
          </p:cNvSpPr>
          <p:nvPr/>
        </p:nvSpPr>
        <p:spPr bwMode="auto">
          <a:xfrm>
            <a:off x="5415267" y="2578100"/>
            <a:ext cx="105349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296025" y="2773363"/>
            <a:ext cx="1462088" cy="588962"/>
            <a:chOff x="4224" y="1872"/>
            <a:chExt cx="921" cy="371"/>
          </a:xfrm>
        </p:grpSpPr>
        <p:sp>
          <p:nvSpPr>
            <p:cNvPr id="33876" name="Rectangle 20"/>
            <p:cNvSpPr>
              <a:spLocks noChangeArrowheads="1"/>
            </p:cNvSpPr>
            <p:nvPr/>
          </p:nvSpPr>
          <p:spPr bwMode="auto">
            <a:xfrm>
              <a:off x="4451" y="1879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7" name="Text Box 21"/>
            <p:cNvSpPr txBox="1">
              <a:spLocks noChangeArrowheads="1"/>
            </p:cNvSpPr>
            <p:nvPr/>
          </p:nvSpPr>
          <p:spPr bwMode="auto">
            <a:xfrm>
              <a:off x="4416" y="1872"/>
              <a:ext cx="4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</a:t>
              </a:r>
            </a:p>
          </p:txBody>
        </p:sp>
        <p:sp>
          <p:nvSpPr>
            <p:cNvPr id="33878" name="Line 22"/>
            <p:cNvSpPr>
              <a:spLocks noChangeShapeType="1"/>
            </p:cNvSpPr>
            <p:nvPr/>
          </p:nvSpPr>
          <p:spPr bwMode="auto">
            <a:xfrm>
              <a:off x="4224" y="2064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9" name="Rectangle 23"/>
            <p:cNvSpPr>
              <a:spLocks noChangeArrowheads="1"/>
            </p:cNvSpPr>
            <p:nvPr/>
          </p:nvSpPr>
          <p:spPr bwMode="auto">
            <a:xfrm>
              <a:off x="5002" y="1900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0" name="Text Box 24"/>
            <p:cNvSpPr txBox="1">
              <a:spLocks noChangeArrowheads="1"/>
            </p:cNvSpPr>
            <p:nvPr/>
          </p:nvSpPr>
          <p:spPr bwMode="auto">
            <a:xfrm rot="-5400000">
              <a:off x="4874" y="1971"/>
              <a:ext cx="37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33802" name="Rectangle 25"/>
          <p:cNvSpPr>
            <a:spLocks noChangeArrowheads="1"/>
          </p:cNvSpPr>
          <p:nvPr/>
        </p:nvSpPr>
        <p:spPr bwMode="auto">
          <a:xfrm>
            <a:off x="5508625" y="2982913"/>
            <a:ext cx="784225" cy="227012"/>
          </a:xfrm>
          <a:prstGeom prst="rect">
            <a:avLst/>
          </a:prstGeom>
          <a:solidFill>
            <a:srgbClr val="CCFFFF"/>
          </a:solidFill>
          <a:ln w="41275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534024" y="3422646"/>
            <a:ext cx="2219325" cy="617536"/>
            <a:chOff x="3631" y="2281"/>
            <a:chExt cx="1398" cy="389"/>
          </a:xfrm>
        </p:grpSpPr>
        <p:grpSp>
          <p:nvGrpSpPr>
            <p:cNvPr id="33869" name="Group 27"/>
            <p:cNvGrpSpPr>
              <a:grpSpLocks/>
            </p:cNvGrpSpPr>
            <p:nvPr/>
          </p:nvGrpSpPr>
          <p:grpSpPr bwMode="auto">
            <a:xfrm>
              <a:off x="4111" y="2281"/>
              <a:ext cx="918" cy="389"/>
              <a:chOff x="4224" y="1849"/>
              <a:chExt cx="918" cy="389"/>
            </a:xfrm>
          </p:grpSpPr>
          <p:sp>
            <p:nvSpPr>
              <p:cNvPr id="33871" name="Rectangle 2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2" name="Text Box 29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3</a:t>
                </a:r>
              </a:p>
            </p:txBody>
          </p:sp>
          <p:sp>
            <p:nvSpPr>
              <p:cNvPr id="33873" name="Line 3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4" name="Rectangle 3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5" name="Text Box 32"/>
              <p:cNvSpPr txBox="1">
                <a:spLocks noChangeArrowheads="1"/>
              </p:cNvSpPr>
              <p:nvPr/>
            </p:nvSpPr>
            <p:spPr bwMode="auto">
              <a:xfrm rot="16200000">
                <a:off x="4856" y="1961"/>
                <a:ext cx="389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100" dirty="0" err="1">
                    <a:solidFill>
                      <a:srgbClr val="FFCCFF"/>
                    </a:solidFill>
                  </a:rPr>
                  <a:t>nullptr</a:t>
                </a:r>
                <a:endParaRPr lang="en-US" sz="1100" dirty="0">
                  <a:solidFill>
                    <a:srgbClr val="FFCCFF"/>
                  </a:solidFill>
                </a:endParaRPr>
              </a:p>
            </p:txBody>
          </p:sp>
        </p:grpSp>
        <p:sp>
          <p:nvSpPr>
            <p:cNvPr id="33870" name="Rectangle 33"/>
            <p:cNvSpPr>
              <a:spLocks noChangeArrowheads="1"/>
            </p:cNvSpPr>
            <p:nvPr/>
          </p:nvSpPr>
          <p:spPr bwMode="auto">
            <a:xfrm>
              <a:off x="3631" y="2434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4658" name="Rectangle 34"/>
          <p:cNvSpPr>
            <a:spLocks noChangeArrowheads="1"/>
          </p:cNvSpPr>
          <p:nvPr/>
        </p:nvSpPr>
        <p:spPr bwMode="auto">
          <a:xfrm>
            <a:off x="7543800" y="2862263"/>
            <a:ext cx="122238" cy="381000"/>
          </a:xfrm>
          <a:prstGeom prst="rect">
            <a:avLst/>
          </a:prstGeom>
          <a:solidFill>
            <a:srgbClr val="800000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5503865" y="4078285"/>
            <a:ext cx="2312988" cy="655638"/>
            <a:chOff x="3642" y="2688"/>
            <a:chExt cx="1457" cy="413"/>
          </a:xfrm>
        </p:grpSpPr>
        <p:grpSp>
          <p:nvGrpSpPr>
            <p:cNvPr id="33862" name="Group 36"/>
            <p:cNvGrpSpPr>
              <a:grpSpLocks/>
            </p:cNvGrpSpPr>
            <p:nvPr/>
          </p:nvGrpSpPr>
          <p:grpSpPr bwMode="auto">
            <a:xfrm>
              <a:off x="4176" y="2688"/>
              <a:ext cx="923" cy="413"/>
              <a:chOff x="4224" y="1835"/>
              <a:chExt cx="923" cy="413"/>
            </a:xfrm>
          </p:grpSpPr>
          <p:sp>
            <p:nvSpPr>
              <p:cNvPr id="33864" name="Rectangle 37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5" name="Text Box 38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25</a:t>
                </a:r>
              </a:p>
            </p:txBody>
          </p:sp>
          <p:sp>
            <p:nvSpPr>
              <p:cNvPr id="33866" name="Line 39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7" name="Rectangle 40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8" name="Text Box 41"/>
              <p:cNvSpPr txBox="1">
                <a:spLocks noChangeArrowheads="1"/>
              </p:cNvSpPr>
              <p:nvPr/>
            </p:nvSpPr>
            <p:spPr bwMode="auto">
              <a:xfrm rot="16200000">
                <a:off x="4853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3863" name="Rectangle 42"/>
            <p:cNvSpPr>
              <a:spLocks noChangeArrowheads="1"/>
            </p:cNvSpPr>
            <p:nvPr/>
          </p:nvSpPr>
          <p:spPr bwMode="auto">
            <a:xfrm>
              <a:off x="3642" y="2845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567613" y="2771775"/>
            <a:ext cx="1462087" cy="893763"/>
            <a:chOff x="4767" y="1746"/>
            <a:chExt cx="921" cy="563"/>
          </a:xfrm>
        </p:grpSpPr>
        <p:sp>
          <p:nvSpPr>
            <p:cNvPr id="33853" name="Line 44"/>
            <p:cNvSpPr>
              <a:spLocks noChangeShapeType="1"/>
            </p:cNvSpPr>
            <p:nvPr/>
          </p:nvSpPr>
          <p:spPr bwMode="auto">
            <a:xfrm>
              <a:off x="4767" y="1938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54" name="Group 45"/>
            <p:cNvGrpSpPr>
              <a:grpSpLocks/>
            </p:cNvGrpSpPr>
            <p:nvPr/>
          </p:nvGrpSpPr>
          <p:grpSpPr bwMode="auto">
            <a:xfrm>
              <a:off x="4959" y="1746"/>
              <a:ext cx="729" cy="563"/>
              <a:chOff x="4959" y="1746"/>
              <a:chExt cx="729" cy="563"/>
            </a:xfrm>
          </p:grpSpPr>
          <p:sp>
            <p:nvSpPr>
              <p:cNvPr id="33855" name="Rectangle 46"/>
              <p:cNvSpPr>
                <a:spLocks noChangeArrowheads="1"/>
              </p:cNvSpPr>
              <p:nvPr/>
            </p:nvSpPr>
            <p:spPr bwMode="auto">
              <a:xfrm>
                <a:off x="4994" y="1753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6" name="Text Box 47"/>
              <p:cNvSpPr txBox="1">
                <a:spLocks noChangeArrowheads="1"/>
              </p:cNvSpPr>
              <p:nvPr/>
            </p:nvSpPr>
            <p:spPr bwMode="auto">
              <a:xfrm>
                <a:off x="4959" y="1746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/>
                  <a:t>ID: 11</a:t>
                </a:r>
              </a:p>
            </p:txBody>
          </p:sp>
          <p:sp>
            <p:nvSpPr>
              <p:cNvPr id="33857" name="Rectangle 48"/>
              <p:cNvSpPr>
                <a:spLocks noChangeArrowheads="1"/>
              </p:cNvSpPr>
              <p:nvPr/>
            </p:nvSpPr>
            <p:spPr bwMode="auto">
              <a:xfrm>
                <a:off x="5545" y="1774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8" name="Text Box 49"/>
              <p:cNvSpPr txBox="1">
                <a:spLocks noChangeArrowheads="1"/>
              </p:cNvSpPr>
              <p:nvPr/>
            </p:nvSpPr>
            <p:spPr bwMode="auto">
              <a:xfrm rot="-5400000">
                <a:off x="5417" y="1845"/>
                <a:ext cx="37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33859" name="Group 50"/>
              <p:cNvGrpSpPr>
                <a:grpSpLocks/>
              </p:cNvGrpSpPr>
              <p:nvPr/>
            </p:nvGrpSpPr>
            <p:grpSpPr bwMode="auto">
              <a:xfrm>
                <a:off x="5081" y="1782"/>
                <a:ext cx="558" cy="527"/>
                <a:chOff x="5069" y="1782"/>
                <a:chExt cx="558" cy="527"/>
              </a:xfrm>
            </p:grpSpPr>
            <p:sp>
              <p:nvSpPr>
                <p:cNvPr id="33860" name="Rectangle 51"/>
                <p:cNvSpPr>
                  <a:spLocks noChangeArrowheads="1"/>
                </p:cNvSpPr>
                <p:nvPr/>
              </p:nvSpPr>
              <p:spPr bwMode="auto">
                <a:xfrm>
                  <a:off x="5547" y="1782"/>
                  <a:ext cx="80" cy="278"/>
                </a:xfrm>
                <a:prstGeom prst="rect">
                  <a:avLst/>
                </a:pr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412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61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5069" y="1974"/>
                  <a:ext cx="535" cy="335"/>
                </a:xfrm>
                <a:prstGeom prst="line">
                  <a:avLst/>
                </a:prstGeom>
                <a:noFill/>
                <a:ln w="41275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7888294" y="3605210"/>
            <a:ext cx="1160463" cy="655638"/>
            <a:chOff x="4752" y="3179"/>
            <a:chExt cx="731" cy="413"/>
          </a:xfrm>
        </p:grpSpPr>
        <p:sp>
          <p:nvSpPr>
            <p:cNvPr id="33849" name="Rectangle 54"/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0" name="Text Box 55"/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ID: 101</a:t>
              </a:r>
            </a:p>
          </p:txBody>
        </p:sp>
        <p:sp>
          <p:nvSpPr>
            <p:cNvPr id="33851" name="Rectangle 56"/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2" name="Text Box 57"/>
            <p:cNvSpPr txBox="1">
              <a:spLocks noChangeArrowheads="1"/>
            </p:cNvSpPr>
            <p:nvPr/>
          </p:nvSpPr>
          <p:spPr bwMode="auto">
            <a:xfrm rot="16200000">
              <a:off x="5189" y="3299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CCFF"/>
                  </a:solidFill>
                </a:rPr>
                <a:t>nullptr</a:t>
              </a:r>
              <a:endParaRPr lang="en-US" sz="1200" b="1" dirty="0">
                <a:solidFill>
                  <a:srgbClr val="FFFFCC"/>
                </a:solidFill>
              </a:endParaRPr>
            </a:p>
          </p:txBody>
        </p:sp>
      </p:grpSp>
      <p:sp>
        <p:nvSpPr>
          <p:cNvPr id="794682" name="Text Box 58"/>
          <p:cNvSpPr txBox="1">
            <a:spLocks noChangeArrowheads="1"/>
          </p:cNvSpPr>
          <p:nvPr/>
        </p:nvSpPr>
        <p:spPr bwMode="auto">
          <a:xfrm>
            <a:off x="457200" y="2522538"/>
            <a:ext cx="42052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You just remove the value from the linked list.</a:t>
            </a:r>
          </a:p>
        </p:txBody>
      </p:sp>
      <p:sp>
        <p:nvSpPr>
          <p:cNvPr id="794683" name="Freeform 59"/>
          <p:cNvSpPr>
            <a:spLocks/>
          </p:cNvSpPr>
          <p:nvPr/>
        </p:nvSpPr>
        <p:spPr bwMode="auto">
          <a:xfrm>
            <a:off x="7620000" y="3060700"/>
            <a:ext cx="736600" cy="711200"/>
          </a:xfrm>
          <a:custGeom>
            <a:avLst/>
            <a:gdLst>
              <a:gd name="T0" fmla="*/ 0 w 464"/>
              <a:gd name="T1" fmla="*/ 2147483647 h 448"/>
              <a:gd name="T2" fmla="*/ 2147483647 w 464"/>
              <a:gd name="T3" fmla="*/ 2147483647 h 448"/>
              <a:gd name="T4" fmla="*/ 2147483647 w 464"/>
              <a:gd name="T5" fmla="*/ 2147483647 h 448"/>
              <a:gd name="T6" fmla="*/ 2147483647 w 464"/>
              <a:gd name="T7" fmla="*/ 2147483647 h 448"/>
              <a:gd name="T8" fmla="*/ 2147483647 w 464"/>
              <a:gd name="T9" fmla="*/ 2147483647 h 448"/>
              <a:gd name="T10" fmla="*/ 2147483647 w 464"/>
              <a:gd name="T11" fmla="*/ 2147483647 h 448"/>
              <a:gd name="T12" fmla="*/ 2147483647 w 464"/>
              <a:gd name="T13" fmla="*/ 2147483647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4"/>
              <a:gd name="T22" fmla="*/ 0 h 448"/>
              <a:gd name="T23" fmla="*/ 464 w 464"/>
              <a:gd name="T24" fmla="*/ 448 h 4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4" h="448">
                <a:moveTo>
                  <a:pt x="0" y="16"/>
                </a:moveTo>
                <a:cubicBezTo>
                  <a:pt x="64" y="8"/>
                  <a:pt x="128" y="0"/>
                  <a:pt x="192" y="16"/>
                </a:cubicBezTo>
                <a:cubicBezTo>
                  <a:pt x="256" y="32"/>
                  <a:pt x="344" y="80"/>
                  <a:pt x="384" y="112"/>
                </a:cubicBezTo>
                <a:cubicBezTo>
                  <a:pt x="424" y="144"/>
                  <a:pt x="464" y="176"/>
                  <a:pt x="432" y="208"/>
                </a:cubicBezTo>
                <a:cubicBezTo>
                  <a:pt x="400" y="240"/>
                  <a:pt x="240" y="272"/>
                  <a:pt x="192" y="304"/>
                </a:cubicBezTo>
                <a:cubicBezTo>
                  <a:pt x="144" y="336"/>
                  <a:pt x="144" y="376"/>
                  <a:pt x="144" y="400"/>
                </a:cubicBezTo>
                <a:cubicBezTo>
                  <a:pt x="144" y="424"/>
                  <a:pt x="168" y="436"/>
                  <a:pt x="192" y="448"/>
                </a:cubicBezTo>
              </a:path>
            </a:pathLst>
          </a:custGeom>
          <a:noFill/>
          <a:ln w="41275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4684" name="Text Box 60"/>
          <p:cNvSpPr txBox="1">
            <a:spLocks noChangeArrowheads="1"/>
          </p:cNvSpPr>
          <p:nvPr/>
        </p:nvSpPr>
        <p:spPr bwMode="auto">
          <a:xfrm>
            <a:off x="304800" y="4895850"/>
            <a:ext cx="464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Cool! </a:t>
            </a:r>
            <a:r>
              <a:rPr lang="en-US">
                <a:solidFill>
                  <a:schemeClr val="tx1"/>
                </a:solidFill>
              </a:rPr>
              <a:t>Unlike a closed hash table, you can easily delete items from an open hash table!</a:t>
            </a:r>
          </a:p>
        </p:txBody>
      </p:sp>
      <p:sp>
        <p:nvSpPr>
          <p:cNvPr id="794686" name="Rectangle 62"/>
          <p:cNvSpPr>
            <a:spLocks noChangeArrowheads="1"/>
          </p:cNvSpPr>
          <p:nvPr/>
        </p:nvSpPr>
        <p:spPr bwMode="auto">
          <a:xfrm>
            <a:off x="4186238" y="107950"/>
            <a:ext cx="4806950" cy="1752600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1"/>
                </a:solidFill>
              </a:rPr>
              <a:t>Oh – and there’s no reason why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we have to use a linked-list to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deal with collisions…</a:t>
            </a:r>
          </a:p>
        </p:txBody>
      </p: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6629403" y="3009900"/>
            <a:ext cx="2401889" cy="1830389"/>
            <a:chOff x="1635" y="1320"/>
            <a:chExt cx="1513" cy="1153"/>
          </a:xfrm>
        </p:grpSpPr>
        <p:sp>
          <p:nvSpPr>
            <p:cNvPr id="33816" name="Rectangle 64"/>
            <p:cNvSpPr>
              <a:spLocks noChangeArrowheads="1"/>
            </p:cNvSpPr>
            <p:nvPr/>
          </p:nvSpPr>
          <p:spPr bwMode="auto">
            <a:xfrm>
              <a:off x="2085" y="1320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Text Box 68"/>
            <p:cNvSpPr txBox="1">
              <a:spLocks noChangeArrowheads="1"/>
            </p:cNvSpPr>
            <p:nvPr/>
          </p:nvSpPr>
          <p:spPr bwMode="auto">
            <a:xfrm>
              <a:off x="2072" y="138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21" name="Rectangle 69"/>
            <p:cNvSpPr>
              <a:spLocks noChangeArrowheads="1"/>
            </p:cNvSpPr>
            <p:nvPr/>
          </p:nvSpPr>
          <p:spPr bwMode="auto">
            <a:xfrm>
              <a:off x="2424" y="143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Text Box 70"/>
            <p:cNvSpPr txBox="1">
              <a:spLocks noChangeArrowheads="1"/>
            </p:cNvSpPr>
            <p:nvPr/>
          </p:nvSpPr>
          <p:spPr bwMode="auto">
            <a:xfrm>
              <a:off x="2457" y="1404"/>
              <a:ext cx="2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11</a:t>
              </a:r>
            </a:p>
          </p:txBody>
        </p:sp>
        <p:sp>
          <p:nvSpPr>
            <p:cNvPr id="33823" name="Rectangle 71"/>
            <p:cNvSpPr>
              <a:spLocks noChangeArrowheads="1"/>
            </p:cNvSpPr>
            <p:nvPr/>
          </p:nvSpPr>
          <p:spPr bwMode="auto">
            <a:xfrm>
              <a:off x="2118" y="1685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Rectangle 72"/>
            <p:cNvSpPr>
              <a:spLocks noChangeArrowheads="1"/>
            </p:cNvSpPr>
            <p:nvPr/>
          </p:nvSpPr>
          <p:spPr bwMode="auto">
            <a:xfrm>
              <a:off x="2422" y="1686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Line 73"/>
            <p:cNvSpPr>
              <a:spLocks noChangeShapeType="1"/>
            </p:cNvSpPr>
            <p:nvPr/>
          </p:nvSpPr>
          <p:spPr bwMode="auto">
            <a:xfrm>
              <a:off x="2555" y="1751"/>
              <a:ext cx="122" cy="19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Line 74"/>
            <p:cNvSpPr>
              <a:spLocks noChangeShapeType="1"/>
            </p:cNvSpPr>
            <p:nvPr/>
          </p:nvSpPr>
          <p:spPr bwMode="auto">
            <a:xfrm flipH="1">
              <a:off x="2095" y="1742"/>
              <a:ext cx="173" cy="198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Rectangle 75"/>
            <p:cNvSpPr>
              <a:spLocks noChangeArrowheads="1"/>
            </p:cNvSpPr>
            <p:nvPr/>
          </p:nvSpPr>
          <p:spPr bwMode="auto">
            <a:xfrm>
              <a:off x="1662" y="1952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Text Box 79"/>
            <p:cNvSpPr txBox="1">
              <a:spLocks noChangeArrowheads="1"/>
            </p:cNvSpPr>
            <p:nvPr/>
          </p:nvSpPr>
          <p:spPr bwMode="auto">
            <a:xfrm>
              <a:off x="1649" y="203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32" name="Rectangle 80"/>
            <p:cNvSpPr>
              <a:spLocks noChangeArrowheads="1"/>
            </p:cNvSpPr>
            <p:nvPr/>
          </p:nvSpPr>
          <p:spPr bwMode="auto">
            <a:xfrm>
              <a:off x="2001" y="208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Text Box 81"/>
            <p:cNvSpPr txBox="1">
              <a:spLocks noChangeArrowheads="1"/>
            </p:cNvSpPr>
            <p:nvPr/>
          </p:nvSpPr>
          <p:spPr bwMode="auto">
            <a:xfrm>
              <a:off x="2059" y="2054"/>
              <a:ext cx="1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3834" name="Rectangle 82"/>
            <p:cNvSpPr>
              <a:spLocks noChangeArrowheads="1"/>
            </p:cNvSpPr>
            <p:nvPr/>
          </p:nvSpPr>
          <p:spPr bwMode="auto">
            <a:xfrm>
              <a:off x="1695" y="2317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Rectangle 83"/>
            <p:cNvSpPr>
              <a:spLocks noChangeArrowheads="1"/>
            </p:cNvSpPr>
            <p:nvPr/>
          </p:nvSpPr>
          <p:spPr bwMode="auto">
            <a:xfrm>
              <a:off x="1999" y="2318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Text Box 84"/>
            <p:cNvSpPr txBox="1">
              <a:spLocks noChangeArrowheads="1"/>
            </p:cNvSpPr>
            <p:nvPr/>
          </p:nvSpPr>
          <p:spPr bwMode="auto">
            <a:xfrm>
              <a:off x="1635" y="2297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3837" name="Text Box 85"/>
            <p:cNvSpPr txBox="1">
              <a:spLocks noChangeArrowheads="1"/>
            </p:cNvSpPr>
            <p:nvPr/>
          </p:nvSpPr>
          <p:spPr bwMode="auto">
            <a:xfrm>
              <a:off x="1944" y="2292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3838" name="Rectangle 86"/>
            <p:cNvSpPr>
              <a:spLocks noChangeArrowheads="1"/>
            </p:cNvSpPr>
            <p:nvPr/>
          </p:nvSpPr>
          <p:spPr bwMode="auto">
            <a:xfrm>
              <a:off x="2453" y="1956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2" name="Text Box 90"/>
            <p:cNvSpPr txBox="1">
              <a:spLocks noChangeArrowheads="1"/>
            </p:cNvSpPr>
            <p:nvPr/>
          </p:nvSpPr>
          <p:spPr bwMode="auto">
            <a:xfrm>
              <a:off x="2440" y="2052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43" name="Rectangle 91"/>
            <p:cNvSpPr>
              <a:spLocks noChangeArrowheads="1"/>
            </p:cNvSpPr>
            <p:nvPr/>
          </p:nvSpPr>
          <p:spPr bwMode="auto">
            <a:xfrm>
              <a:off x="2792" y="2080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4" name="Text Box 92"/>
            <p:cNvSpPr txBox="1">
              <a:spLocks noChangeArrowheads="1"/>
            </p:cNvSpPr>
            <p:nvPr/>
          </p:nvSpPr>
          <p:spPr bwMode="auto">
            <a:xfrm>
              <a:off x="2791" y="2052"/>
              <a:ext cx="2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101</a:t>
              </a:r>
            </a:p>
          </p:txBody>
        </p:sp>
        <p:sp>
          <p:nvSpPr>
            <p:cNvPr id="33845" name="Rectangle 93"/>
            <p:cNvSpPr>
              <a:spLocks noChangeArrowheads="1"/>
            </p:cNvSpPr>
            <p:nvPr/>
          </p:nvSpPr>
          <p:spPr bwMode="auto">
            <a:xfrm>
              <a:off x="2486" y="2321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Rectangle 94"/>
            <p:cNvSpPr>
              <a:spLocks noChangeArrowheads="1"/>
            </p:cNvSpPr>
            <p:nvPr/>
          </p:nvSpPr>
          <p:spPr bwMode="auto">
            <a:xfrm>
              <a:off x="2790" y="2322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7" name="Text Box 95"/>
            <p:cNvSpPr txBox="1">
              <a:spLocks noChangeArrowheads="1"/>
            </p:cNvSpPr>
            <p:nvPr/>
          </p:nvSpPr>
          <p:spPr bwMode="auto">
            <a:xfrm>
              <a:off x="2421" y="2296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/>
            </a:p>
          </p:txBody>
        </p:sp>
        <p:sp>
          <p:nvSpPr>
            <p:cNvPr id="33848" name="Text Box 96"/>
            <p:cNvSpPr txBox="1">
              <a:spLocks noChangeArrowheads="1"/>
            </p:cNvSpPr>
            <p:nvPr/>
          </p:nvSpPr>
          <p:spPr bwMode="auto">
            <a:xfrm>
              <a:off x="2735" y="2296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/>
            </a:p>
          </p:txBody>
        </p:sp>
      </p:grpSp>
      <p:cxnSp>
        <p:nvCxnSpPr>
          <p:cNvPr id="794721" name="AutoShape 97"/>
          <p:cNvCxnSpPr>
            <a:cxnSpLocks noChangeShapeType="1"/>
            <a:stCxn id="33802" idx="3"/>
            <a:endCxn id="33816" idx="0"/>
          </p:cNvCxnSpPr>
          <p:nvPr/>
        </p:nvCxnSpPr>
        <p:spPr bwMode="auto">
          <a:xfrm flipV="1">
            <a:off x="6313488" y="2995613"/>
            <a:ext cx="1552575" cy="101600"/>
          </a:xfrm>
          <a:prstGeom prst="curvedConnector4">
            <a:avLst>
              <a:gd name="adj1" fmla="val 32514"/>
              <a:gd name="adj2" fmla="val 310940"/>
            </a:avLst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Text Box 58"/>
          <p:cNvSpPr txBox="1">
            <a:spLocks noChangeArrowheads="1"/>
          </p:cNvSpPr>
          <p:nvPr/>
        </p:nvSpPr>
        <p:spPr bwMode="auto">
          <a:xfrm>
            <a:off x="304800" y="3894138"/>
            <a:ext cx="45100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Let’s delete </a:t>
            </a:r>
            <a:r>
              <a:rPr lang="en-US">
                <a:solidFill>
                  <a:srgbClr val="006666"/>
                </a:solidFill>
              </a:rPr>
              <a:t>the student with ID=11 </a:t>
            </a:r>
            <a:r>
              <a:rPr lang="en-US">
                <a:solidFill>
                  <a:schemeClr val="tx1"/>
                </a:solidFill>
              </a:rPr>
              <a:t>and see what happens…</a:t>
            </a:r>
          </a:p>
        </p:txBody>
      </p:sp>
      <p:sp>
        <p:nvSpPr>
          <p:cNvPr id="794685" name="Rectangle 61"/>
          <p:cNvSpPr>
            <a:spLocks noChangeArrowheads="1"/>
          </p:cNvSpPr>
          <p:nvPr/>
        </p:nvSpPr>
        <p:spPr bwMode="auto">
          <a:xfrm>
            <a:off x="1114425" y="4298950"/>
            <a:ext cx="7918450" cy="2447925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1"/>
                </a:solidFill>
              </a:rPr>
              <a:t>If you plan to repeatedly </a:t>
            </a:r>
            <a:r>
              <a:rPr lang="en-US" dirty="0">
                <a:solidFill>
                  <a:srgbClr val="6600CC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delete</a:t>
            </a:r>
            <a:r>
              <a:rPr lang="en-US" dirty="0">
                <a:solidFill>
                  <a:schemeClr val="tx1"/>
                </a:solidFill>
              </a:rPr>
              <a:t> values into the hash table, then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6600CC"/>
                </a:solidFill>
              </a:rPr>
              <a:t>Open table</a:t>
            </a:r>
            <a:r>
              <a:rPr lang="en-US" dirty="0">
                <a:solidFill>
                  <a:schemeClr val="tx1"/>
                </a:solidFill>
              </a:rPr>
              <a:t> is your best bet!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Also, you </a:t>
            </a:r>
            <a:r>
              <a:rPr lang="en-US" i="1" dirty="0">
                <a:solidFill>
                  <a:srgbClr val="6600CC"/>
                </a:solidFill>
              </a:rPr>
              <a:t>can insert more than N items</a:t>
            </a:r>
            <a:r>
              <a:rPr lang="en-US" i="1" dirty="0">
                <a:solidFill>
                  <a:schemeClr val="tx1"/>
                </a:solidFill>
              </a:rPr>
              <a:t> into your </a:t>
            </a:r>
            <a:br>
              <a:rPr lang="en-US" i="1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table and still have great performance!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9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9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8" grpId="0"/>
      <p:bldP spid="794658" grpId="0" animBg="1"/>
      <p:bldP spid="794683" grpId="0" animBg="1"/>
      <p:bldP spid="794683" grpId="1" animBg="1"/>
      <p:bldP spid="794686" grpId="0" animBg="1"/>
      <p:bldP spid="794685" grpId="0" build="p" animBg="1"/>
      <p:bldP spid="794685" grpId="1" build="allAtOnc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FB07F-124A-4622-A824-734A9C9CAA4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" y="251208"/>
            <a:ext cx="9279203" cy="660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0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cream2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1ED1D6B-1AD0-42F3-B772-20718F242C35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 Table Efficiency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066800" y="1166813"/>
            <a:ext cx="7315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How efficient is the hash table ADT?</a:t>
            </a:r>
          </a:p>
          <a:p>
            <a:pPr algn="l" eaLnBrk="1" hangingPunct="1"/>
            <a:r>
              <a:rPr lang="en-US"/>
              <a:t>                How long does it take to locate an item?</a:t>
            </a:r>
          </a:p>
          <a:p>
            <a:pPr algn="l" eaLnBrk="1" hangingPunct="1"/>
            <a:r>
              <a:rPr lang="en-US"/>
              <a:t>	      How long does it take to insert an item?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441325" y="2636838"/>
            <a:ext cx="84264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 </a:t>
            </a:r>
          </a:p>
          <a:p>
            <a:pPr eaLnBrk="1" hangingPunct="1"/>
            <a:endParaRPr lang="en-US" dirty="0">
              <a:solidFill>
                <a:srgbClr val="0000CC"/>
              </a:solidFill>
            </a:endParaRPr>
          </a:p>
          <a:p>
            <a:pPr eaLnBrk="1" hangingPunct="1"/>
            <a:r>
              <a:rPr lang="en-US" dirty="0"/>
              <a:t>It depends upon: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>
                <a:solidFill>
                  <a:srgbClr val="C00000"/>
                </a:solidFill>
              </a:rPr>
              <a:t>(a) The type of hash table (e.g., closed vs. open),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>
                <a:solidFill>
                  <a:srgbClr val="006666"/>
                </a:solidFill>
              </a:rPr>
              <a:t> (b) how full your hash table is, and </a:t>
            </a:r>
            <a:br>
              <a:rPr lang="en-US" dirty="0">
                <a:solidFill>
                  <a:srgbClr val="006666"/>
                </a:solidFill>
              </a:rPr>
            </a:br>
            <a:endParaRPr lang="en-US" dirty="0">
              <a:solidFill>
                <a:srgbClr val="006666"/>
              </a:solidFill>
            </a:endParaRPr>
          </a:p>
          <a:p>
            <a:pPr eaLnBrk="1" hangingPunct="1"/>
            <a:r>
              <a:rPr lang="en-US" dirty="0">
                <a:solidFill>
                  <a:srgbClr val="0000CC"/>
                </a:solidFill>
              </a:rPr>
              <a:t>(c) how many collisions you have in the hash table.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Hash Tables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6359" y="4848620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And because you’ll be asked about them in </a:t>
            </a:r>
            <a:r>
              <a:rPr lang="en-US" sz="2400" dirty="0">
                <a:solidFill>
                  <a:srgbClr val="FF0000"/>
                </a:solidFill>
              </a:rPr>
              <a:t>job interviews </a:t>
            </a:r>
            <a:r>
              <a:rPr lang="en-US" sz="2400" dirty="0"/>
              <a:t>and on </a:t>
            </a:r>
            <a:r>
              <a:rPr lang="en-US" sz="2400" dirty="0">
                <a:solidFill>
                  <a:srgbClr val="FF0000"/>
                </a:solidFill>
              </a:rPr>
              <a:t>exams</a:t>
            </a:r>
            <a:r>
              <a:rPr lang="en-US" sz="2400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50" y="1602363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tables are often </a:t>
            </a:r>
            <a:r>
              <a:rPr lang="en-US" sz="2400" dirty="0">
                <a:solidFill>
                  <a:srgbClr val="FF0000"/>
                </a:solidFill>
              </a:rPr>
              <a:t>THE</a:t>
            </a:r>
            <a:r>
              <a:rPr lang="en-US" sz="2400" dirty="0"/>
              <a:t> most efficient way to search for data!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850" y="2638820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can search a hash table with billions of items in just microseconds!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6359" y="3559054"/>
            <a:ext cx="5787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They’re used in search engines, antivirus scanners, navigation systems, social network sites,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50111" t="10047" r="12000" b="28726"/>
          <a:stretch/>
        </p:blipFill>
        <p:spPr>
          <a:xfrm>
            <a:off x="7555168" y="1287786"/>
            <a:ext cx="1283583" cy="130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3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008484E-0E6A-4665-A260-294C7CD7AC7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-762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Hash Table Efficiency</a:t>
            </a:r>
          </a:p>
        </p:txBody>
      </p:sp>
      <p:grpSp>
        <p:nvGrpSpPr>
          <p:cNvPr id="35844" name="Group 71"/>
          <p:cNvGrpSpPr>
            <a:grpSpLocks/>
          </p:cNvGrpSpPr>
          <p:nvPr/>
        </p:nvGrpSpPr>
        <p:grpSpPr bwMode="auto">
          <a:xfrm>
            <a:off x="6459538" y="685800"/>
            <a:ext cx="2913062" cy="6115050"/>
            <a:chOff x="6459457" y="685800"/>
            <a:chExt cx="2913143" cy="6115260"/>
          </a:xfrm>
        </p:grpSpPr>
        <p:grpSp>
          <p:nvGrpSpPr>
            <p:cNvPr id="35863" name="Group 127"/>
            <p:cNvGrpSpPr>
              <a:grpSpLocks/>
            </p:cNvGrpSpPr>
            <p:nvPr/>
          </p:nvGrpSpPr>
          <p:grpSpPr bwMode="auto">
            <a:xfrm>
              <a:off x="6858000" y="1295400"/>
              <a:ext cx="2514600" cy="628860"/>
              <a:chOff x="7465518" y="1371597"/>
              <a:chExt cx="1678482" cy="685803"/>
            </a:xfrm>
          </p:grpSpPr>
          <p:sp>
            <p:nvSpPr>
              <p:cNvPr id="35902" name="Rectangle 10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903" name="TextBox 10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4" name="Group 130"/>
            <p:cNvGrpSpPr>
              <a:grpSpLocks/>
            </p:cNvGrpSpPr>
            <p:nvPr/>
          </p:nvGrpSpPr>
          <p:grpSpPr bwMode="auto">
            <a:xfrm>
              <a:off x="6858000" y="1905000"/>
              <a:ext cx="2514600" cy="628860"/>
              <a:chOff x="7465518" y="1371597"/>
              <a:chExt cx="1678482" cy="685803"/>
            </a:xfrm>
          </p:grpSpPr>
          <p:sp>
            <p:nvSpPr>
              <p:cNvPr id="35900" name="Rectangle 10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901" name="TextBox 10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5" name="Group 133"/>
            <p:cNvGrpSpPr>
              <a:grpSpLocks/>
            </p:cNvGrpSpPr>
            <p:nvPr/>
          </p:nvGrpSpPr>
          <p:grpSpPr bwMode="auto">
            <a:xfrm>
              <a:off x="6858000" y="2514600"/>
              <a:ext cx="2514600" cy="628860"/>
              <a:chOff x="7465518" y="1371597"/>
              <a:chExt cx="1678482" cy="685803"/>
            </a:xfrm>
          </p:grpSpPr>
          <p:sp>
            <p:nvSpPr>
              <p:cNvPr id="35898" name="Rectangle 10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9" name="TextBox 10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6" name="Group 136"/>
            <p:cNvGrpSpPr>
              <a:grpSpLocks/>
            </p:cNvGrpSpPr>
            <p:nvPr/>
          </p:nvGrpSpPr>
          <p:grpSpPr bwMode="auto">
            <a:xfrm>
              <a:off x="6858000" y="3124200"/>
              <a:ext cx="2514600" cy="628860"/>
              <a:chOff x="7465518" y="1371597"/>
              <a:chExt cx="1678482" cy="685803"/>
            </a:xfrm>
          </p:grpSpPr>
          <p:sp>
            <p:nvSpPr>
              <p:cNvPr id="35896" name="Rectangle 10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7" name="TextBox 10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7" name="Group 139"/>
            <p:cNvGrpSpPr>
              <a:grpSpLocks/>
            </p:cNvGrpSpPr>
            <p:nvPr/>
          </p:nvGrpSpPr>
          <p:grpSpPr bwMode="auto">
            <a:xfrm>
              <a:off x="6858000" y="3733800"/>
              <a:ext cx="2514600" cy="628860"/>
              <a:chOff x="7465518" y="1371597"/>
              <a:chExt cx="1678482" cy="685803"/>
            </a:xfrm>
          </p:grpSpPr>
          <p:sp>
            <p:nvSpPr>
              <p:cNvPr id="35894" name="Rectangle 98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5" name="TextBox 99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8" name="Group 142"/>
            <p:cNvGrpSpPr>
              <a:grpSpLocks/>
            </p:cNvGrpSpPr>
            <p:nvPr/>
          </p:nvGrpSpPr>
          <p:grpSpPr bwMode="auto">
            <a:xfrm>
              <a:off x="6858000" y="4343400"/>
              <a:ext cx="2514600" cy="628860"/>
              <a:chOff x="7465518" y="1371597"/>
              <a:chExt cx="1678482" cy="685803"/>
            </a:xfrm>
          </p:grpSpPr>
          <p:sp>
            <p:nvSpPr>
              <p:cNvPr id="35892" name="Rectangle 9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3" name="TextBox 9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9" name="Group 145"/>
            <p:cNvGrpSpPr>
              <a:grpSpLocks/>
            </p:cNvGrpSpPr>
            <p:nvPr/>
          </p:nvGrpSpPr>
          <p:grpSpPr bwMode="auto">
            <a:xfrm>
              <a:off x="6858000" y="4953000"/>
              <a:ext cx="2514600" cy="628860"/>
              <a:chOff x="7465518" y="1371597"/>
              <a:chExt cx="1678482" cy="685803"/>
            </a:xfrm>
          </p:grpSpPr>
          <p:sp>
            <p:nvSpPr>
              <p:cNvPr id="35890" name="Rectangle 9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1" name="TextBox 9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0" name="Group 148"/>
            <p:cNvGrpSpPr>
              <a:grpSpLocks/>
            </p:cNvGrpSpPr>
            <p:nvPr/>
          </p:nvGrpSpPr>
          <p:grpSpPr bwMode="auto">
            <a:xfrm>
              <a:off x="6858000" y="5562600"/>
              <a:ext cx="2514600" cy="628860"/>
              <a:chOff x="7465518" y="1371597"/>
              <a:chExt cx="1678482" cy="685803"/>
            </a:xfrm>
          </p:grpSpPr>
          <p:sp>
            <p:nvSpPr>
              <p:cNvPr id="35888" name="Rectangle 9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89" name="TextBox 9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1" name="Group 151"/>
            <p:cNvGrpSpPr>
              <a:grpSpLocks/>
            </p:cNvGrpSpPr>
            <p:nvPr/>
          </p:nvGrpSpPr>
          <p:grpSpPr bwMode="auto">
            <a:xfrm>
              <a:off x="6858000" y="6172200"/>
              <a:ext cx="2514600" cy="628860"/>
              <a:chOff x="7465518" y="1371597"/>
              <a:chExt cx="1678482" cy="685803"/>
            </a:xfrm>
          </p:grpSpPr>
          <p:sp>
            <p:nvSpPr>
              <p:cNvPr id="35886" name="Rectangle 9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87" name="TextBox 9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2" name="Group 170"/>
            <p:cNvGrpSpPr>
              <a:grpSpLocks/>
            </p:cNvGrpSpPr>
            <p:nvPr/>
          </p:nvGrpSpPr>
          <p:grpSpPr bwMode="auto">
            <a:xfrm>
              <a:off x="6459457" y="685800"/>
              <a:ext cx="2913143" cy="6024265"/>
              <a:chOff x="6459457" y="685800"/>
              <a:chExt cx="2913143" cy="6024265"/>
            </a:xfrm>
          </p:grpSpPr>
          <p:grpSp>
            <p:nvGrpSpPr>
              <p:cNvPr id="35873" name="Group 124"/>
              <p:cNvGrpSpPr>
                <a:grpSpLocks/>
              </p:cNvGrpSpPr>
              <p:nvPr/>
            </p:nvGrpSpPr>
            <p:grpSpPr bwMode="auto">
              <a:xfrm>
                <a:off x="6858000" y="685800"/>
                <a:ext cx="2514600" cy="628860"/>
                <a:chOff x="7465518" y="1371597"/>
                <a:chExt cx="1678482" cy="685803"/>
              </a:xfrm>
            </p:grpSpPr>
            <p:sp>
              <p:nvSpPr>
                <p:cNvPr id="35884" name="Rectangle 88"/>
                <p:cNvSpPr>
                  <a:spLocks noChangeArrowheads="1"/>
                </p:cNvSpPr>
                <p:nvPr/>
              </p:nvSpPr>
              <p:spPr bwMode="auto">
                <a:xfrm>
                  <a:off x="7467600" y="1371600"/>
                  <a:ext cx="1524000" cy="685800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5885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7465518" y="1371597"/>
                  <a:ext cx="1678482" cy="6377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GPA: </a:t>
                  </a:r>
                </a:p>
                <a:p>
                  <a:pPr algn="l" eaLnBrk="1" hangingPunct="1"/>
                  <a:r>
                    <a:rPr lang="en-US" sz="1600"/>
                    <a:t>Name:          etc…</a:t>
                  </a:r>
                </a:p>
              </p:txBody>
            </p:sp>
          </p:grpSp>
          <p:sp>
            <p:nvSpPr>
              <p:cNvPr id="35874" name="TextBox 78"/>
              <p:cNvSpPr txBox="1">
                <a:spLocks noChangeArrowheads="1"/>
              </p:cNvSpPr>
              <p:nvPr/>
            </p:nvSpPr>
            <p:spPr bwMode="auto">
              <a:xfrm>
                <a:off x="6459457" y="7620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  <p:sp>
            <p:nvSpPr>
              <p:cNvPr id="35875" name="TextBox 79"/>
              <p:cNvSpPr txBox="1">
                <a:spLocks noChangeArrowheads="1"/>
              </p:cNvSpPr>
              <p:nvPr/>
            </p:nvSpPr>
            <p:spPr bwMode="auto">
              <a:xfrm>
                <a:off x="6501846" y="1443335"/>
                <a:ext cx="3225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5876" name="TextBox 80"/>
              <p:cNvSpPr txBox="1">
                <a:spLocks noChangeArrowheads="1"/>
              </p:cNvSpPr>
              <p:nvPr/>
            </p:nvSpPr>
            <p:spPr bwMode="auto">
              <a:xfrm>
                <a:off x="6477000" y="1976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5877" name="TextBox 81"/>
              <p:cNvSpPr txBox="1">
                <a:spLocks noChangeArrowheads="1"/>
              </p:cNvSpPr>
              <p:nvPr/>
            </p:nvSpPr>
            <p:spPr bwMode="auto">
              <a:xfrm>
                <a:off x="6477000" y="25863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3</a:t>
                </a:r>
              </a:p>
            </p:txBody>
          </p:sp>
          <p:sp>
            <p:nvSpPr>
              <p:cNvPr id="35878" name="TextBox 82"/>
              <p:cNvSpPr txBox="1">
                <a:spLocks noChangeArrowheads="1"/>
              </p:cNvSpPr>
              <p:nvPr/>
            </p:nvSpPr>
            <p:spPr bwMode="auto">
              <a:xfrm>
                <a:off x="6477000" y="31959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5879" name="TextBox 83"/>
              <p:cNvSpPr txBox="1">
                <a:spLocks noChangeArrowheads="1"/>
              </p:cNvSpPr>
              <p:nvPr/>
            </p:nvSpPr>
            <p:spPr bwMode="auto">
              <a:xfrm>
                <a:off x="6477000" y="38055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5880" name="TextBox 84"/>
              <p:cNvSpPr txBox="1">
                <a:spLocks noChangeArrowheads="1"/>
              </p:cNvSpPr>
              <p:nvPr/>
            </p:nvSpPr>
            <p:spPr bwMode="auto">
              <a:xfrm>
                <a:off x="6477000" y="44151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5881" name="TextBox 85"/>
              <p:cNvSpPr txBox="1">
                <a:spLocks noChangeArrowheads="1"/>
              </p:cNvSpPr>
              <p:nvPr/>
            </p:nvSpPr>
            <p:spPr bwMode="auto">
              <a:xfrm>
                <a:off x="6477000" y="5024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7</a:t>
                </a:r>
              </a:p>
            </p:txBody>
          </p:sp>
          <p:sp>
            <p:nvSpPr>
              <p:cNvPr id="35882" name="TextBox 86"/>
              <p:cNvSpPr txBox="1">
                <a:spLocks noChangeArrowheads="1"/>
              </p:cNvSpPr>
              <p:nvPr/>
            </p:nvSpPr>
            <p:spPr bwMode="auto">
              <a:xfrm>
                <a:off x="6477000" y="56388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sp>
            <p:nvSpPr>
              <p:cNvPr id="35883" name="TextBox 87"/>
              <p:cNvSpPr txBox="1">
                <a:spLocks noChangeArrowheads="1"/>
              </p:cNvSpPr>
              <p:nvPr/>
            </p:nvSpPr>
            <p:spPr bwMode="auto">
              <a:xfrm>
                <a:off x="6485783" y="62484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9</a:t>
                </a:r>
              </a:p>
            </p:txBody>
          </p:sp>
        </p:grpSp>
      </p:grpSp>
      <p:sp>
        <p:nvSpPr>
          <p:cNvPr id="30743" name="TextBox 116"/>
          <p:cNvSpPr txBox="1">
            <a:spLocks noChangeArrowheads="1"/>
          </p:cNvSpPr>
          <p:nvPr/>
        </p:nvSpPr>
        <p:spPr bwMode="auto">
          <a:xfrm>
            <a:off x="2209800" y="5764213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12            3.2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Let’s assume we have a completely (or nearly) </a:t>
            </a:r>
            <a:r>
              <a:rPr lang="en-US">
                <a:solidFill>
                  <a:srgbClr val="9900CC"/>
                </a:solidFill>
              </a:rPr>
              <a:t>empty</a:t>
            </a:r>
            <a:r>
              <a:rPr lang="en-US">
                <a:solidFill>
                  <a:srgbClr val="7030A0"/>
                </a:solidFill>
              </a:rPr>
              <a:t> hash table…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04800" y="1989138"/>
            <a:ext cx="5638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7030A0"/>
                </a:solidFill>
              </a:rPr>
              <a:t>What’s the maximum number of steps required to insert a new value ?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381000" y="2971800"/>
            <a:ext cx="5562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7030A0"/>
                </a:solidFill>
              </a:rPr>
              <a:t>Right! There’s zero chance of collision, so </a:t>
            </a:r>
            <a:r>
              <a:rPr lang="en-US" dirty="0">
                <a:solidFill>
                  <a:srgbClr val="0000CC"/>
                </a:solidFill>
              </a:rPr>
              <a:t>we can add our new value in one step!</a:t>
            </a:r>
          </a:p>
        </p:txBody>
      </p:sp>
      <p:sp>
        <p:nvSpPr>
          <p:cNvPr id="85" name="TextBox 103"/>
          <p:cNvSpPr txBox="1">
            <a:spLocks noChangeArrowheads="1"/>
          </p:cNvSpPr>
          <p:nvPr/>
        </p:nvSpPr>
        <p:spPr bwMode="auto">
          <a:xfrm>
            <a:off x="1447800" y="5749925"/>
            <a:ext cx="2514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/>
              <a:t>idNum:         GPA: </a:t>
            </a:r>
          </a:p>
          <a:p>
            <a:pPr algn="l" eaLnBrk="1" hangingPunct="1"/>
            <a:r>
              <a:rPr lang="en-US" sz="1600"/>
              <a:t>Name:           </a:t>
            </a:r>
          </a:p>
        </p:txBody>
      </p:sp>
      <p:sp>
        <p:nvSpPr>
          <p:cNvPr id="35850" name="TextBox 85"/>
          <p:cNvSpPr txBox="1">
            <a:spLocks noChangeArrowheads="1"/>
          </p:cNvSpPr>
          <p:nvPr/>
        </p:nvSpPr>
        <p:spPr bwMode="auto">
          <a:xfrm>
            <a:off x="7620000" y="6445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1" name="TextBox 86"/>
          <p:cNvSpPr txBox="1">
            <a:spLocks noChangeArrowheads="1"/>
          </p:cNvSpPr>
          <p:nvPr/>
        </p:nvSpPr>
        <p:spPr bwMode="auto">
          <a:xfrm>
            <a:off x="7620000" y="1268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7620000" y="1870075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3" name="TextBox 88"/>
          <p:cNvSpPr txBox="1">
            <a:spLocks noChangeArrowheads="1"/>
          </p:cNvSpPr>
          <p:nvPr/>
        </p:nvSpPr>
        <p:spPr bwMode="auto">
          <a:xfrm>
            <a:off x="7620000" y="24987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4" name="TextBox 89"/>
          <p:cNvSpPr txBox="1">
            <a:spLocks noChangeArrowheads="1"/>
          </p:cNvSpPr>
          <p:nvPr/>
        </p:nvSpPr>
        <p:spPr bwMode="auto">
          <a:xfrm>
            <a:off x="7620000" y="30972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5" name="TextBox 90"/>
          <p:cNvSpPr txBox="1">
            <a:spLocks noChangeArrowheads="1"/>
          </p:cNvSpPr>
          <p:nvPr/>
        </p:nvSpPr>
        <p:spPr bwMode="auto">
          <a:xfrm>
            <a:off x="7620000" y="37195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6" name="TextBox 91"/>
          <p:cNvSpPr txBox="1">
            <a:spLocks noChangeArrowheads="1"/>
          </p:cNvSpPr>
          <p:nvPr/>
        </p:nvSpPr>
        <p:spPr bwMode="auto">
          <a:xfrm>
            <a:off x="7620000" y="432117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7" name="TextBox 92"/>
          <p:cNvSpPr txBox="1">
            <a:spLocks noChangeArrowheads="1"/>
          </p:cNvSpPr>
          <p:nvPr/>
        </p:nvSpPr>
        <p:spPr bwMode="auto">
          <a:xfrm>
            <a:off x="7620000" y="4951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8" name="TextBox 93"/>
          <p:cNvSpPr txBox="1">
            <a:spLocks noChangeArrowheads="1"/>
          </p:cNvSpPr>
          <p:nvPr/>
        </p:nvSpPr>
        <p:spPr bwMode="auto">
          <a:xfrm>
            <a:off x="7620000" y="55356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9" name="TextBox 94"/>
          <p:cNvSpPr txBox="1">
            <a:spLocks noChangeArrowheads="1"/>
          </p:cNvSpPr>
          <p:nvPr/>
        </p:nvSpPr>
        <p:spPr bwMode="auto">
          <a:xfrm>
            <a:off x="7620000" y="61579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7" name="Text Box 5"/>
          <p:cNvSpPr txBox="1">
            <a:spLocks noChangeArrowheads="1"/>
          </p:cNvSpPr>
          <p:nvPr/>
        </p:nvSpPr>
        <p:spPr bwMode="auto">
          <a:xfrm>
            <a:off x="381000" y="4275138"/>
            <a:ext cx="5638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And finding an item in a nearly-empty hash table is just as fast!</a:t>
            </a:r>
          </a:p>
          <a:p>
            <a:pPr eaLnBrk="1" hangingPunct="1"/>
            <a:endParaRPr lang="en-US">
              <a:solidFill>
                <a:srgbClr val="7030A0"/>
              </a:solidFill>
            </a:endParaRPr>
          </a:p>
          <a:p>
            <a:pPr eaLnBrk="1" hangingPunct="1"/>
            <a:r>
              <a:rPr lang="en-US">
                <a:solidFill>
                  <a:srgbClr val="7030A0"/>
                </a:solidFill>
              </a:rPr>
              <a:t>We have no collisions so either we find an item right away or we know it’s not in the hash table…</a:t>
            </a:r>
          </a:p>
        </p:txBody>
      </p:sp>
      <p:sp>
        <p:nvSpPr>
          <p:cNvPr id="98" name="Rectangle 121"/>
          <p:cNvSpPr>
            <a:spLocks noChangeArrowheads="1"/>
          </p:cNvSpPr>
          <p:nvPr/>
        </p:nvSpPr>
        <p:spPr bwMode="auto">
          <a:xfrm>
            <a:off x="6477000" y="1855788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AutoShape 99"/>
          <p:cNvSpPr>
            <a:spLocks noChangeArrowheads="1"/>
          </p:cNvSpPr>
          <p:nvPr/>
        </p:nvSpPr>
        <p:spPr bwMode="auto">
          <a:xfrm>
            <a:off x="2362200" y="4419600"/>
            <a:ext cx="2819400" cy="1066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convert(12);</a:t>
            </a:r>
          </a:p>
          <a:p>
            <a:endParaRPr lang="en-US" sz="10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bucket = 2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53377E-6 L 0.00799 -0.5643 L 0.59288 -0.5606 " pathEditMode="relative" rAng="0" ptsTypes="AAA">
                                      <p:cBhvr>
                                        <p:cTn id="37" dur="20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35" y="-2821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3" grpId="0"/>
      <p:bldP spid="30743" grpId="1"/>
      <p:bldP spid="81" grpId="0" autoUpdateAnimBg="0"/>
      <p:bldP spid="81" grpId="1"/>
      <p:bldP spid="82" grpId="0" autoUpdateAnimBg="0"/>
      <p:bldP spid="82" grpId="1"/>
      <p:bldP spid="83" grpId="0" autoUpdateAnimBg="0"/>
      <p:bldP spid="83" grpId="1"/>
      <p:bldP spid="85" grpId="0"/>
      <p:bldP spid="85" grpId="1"/>
      <p:bldP spid="88" grpId="0"/>
      <p:bldP spid="97" grpId="0" build="p" autoUpdateAnimBg="0"/>
      <p:bldP spid="97" grpId="1" build="allAtOnce"/>
      <p:bldP spid="98" grpId="0" animBg="1"/>
      <p:bldP spid="98" grpId="1" animBg="1"/>
      <p:bldP spid="99" grpId="0" animBg="1"/>
      <p:bldP spid="99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85800" y="3505200"/>
            <a:ext cx="3714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6666"/>
                </a:solidFill>
              </a:rPr>
              <a:t>1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2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3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4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5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6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7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8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9</a:t>
            </a:r>
          </a:p>
        </p:txBody>
      </p:sp>
      <p:sp>
        <p:nvSpPr>
          <p:cNvPr id="36867" name="Rectangle 99"/>
          <p:cNvSpPr>
            <a:spLocks noChangeArrowheads="1"/>
          </p:cNvSpPr>
          <p:nvPr/>
        </p:nvSpPr>
        <p:spPr bwMode="auto">
          <a:xfrm>
            <a:off x="609600" y="0"/>
            <a:ext cx="5334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025525" y="3473450"/>
            <a:ext cx="1184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step(s)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2B6B52A-4424-41ED-9A91-0102C330BE39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36870" name="Group 71"/>
          <p:cNvGrpSpPr>
            <a:grpSpLocks/>
          </p:cNvGrpSpPr>
          <p:nvPr/>
        </p:nvGrpSpPr>
        <p:grpSpPr bwMode="auto">
          <a:xfrm>
            <a:off x="6459538" y="685800"/>
            <a:ext cx="2913062" cy="6115050"/>
            <a:chOff x="6459457" y="685800"/>
            <a:chExt cx="2913143" cy="6115260"/>
          </a:xfrm>
        </p:grpSpPr>
        <p:grpSp>
          <p:nvGrpSpPr>
            <p:cNvPr id="36906" name="Group 127"/>
            <p:cNvGrpSpPr>
              <a:grpSpLocks/>
            </p:cNvGrpSpPr>
            <p:nvPr/>
          </p:nvGrpSpPr>
          <p:grpSpPr bwMode="auto">
            <a:xfrm>
              <a:off x="6858000" y="1295400"/>
              <a:ext cx="2514600" cy="628860"/>
              <a:chOff x="7465518" y="1371597"/>
              <a:chExt cx="1678482" cy="685803"/>
            </a:xfrm>
          </p:grpSpPr>
          <p:sp>
            <p:nvSpPr>
              <p:cNvPr id="36945" name="Rectangle 10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6" name="TextBox 10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7" name="Group 130"/>
            <p:cNvGrpSpPr>
              <a:grpSpLocks/>
            </p:cNvGrpSpPr>
            <p:nvPr/>
          </p:nvGrpSpPr>
          <p:grpSpPr bwMode="auto">
            <a:xfrm>
              <a:off x="6858000" y="1905000"/>
              <a:ext cx="2514600" cy="628860"/>
              <a:chOff x="7465518" y="1371597"/>
              <a:chExt cx="1678482" cy="685803"/>
            </a:xfrm>
          </p:grpSpPr>
          <p:sp>
            <p:nvSpPr>
              <p:cNvPr id="36943" name="Rectangle 10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4" name="TextBox 10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8" name="Group 133"/>
            <p:cNvGrpSpPr>
              <a:grpSpLocks/>
            </p:cNvGrpSpPr>
            <p:nvPr/>
          </p:nvGrpSpPr>
          <p:grpSpPr bwMode="auto">
            <a:xfrm>
              <a:off x="6858000" y="2514600"/>
              <a:ext cx="2514600" cy="628860"/>
              <a:chOff x="7465518" y="1371597"/>
              <a:chExt cx="1678482" cy="685803"/>
            </a:xfrm>
          </p:grpSpPr>
          <p:sp>
            <p:nvSpPr>
              <p:cNvPr id="36941" name="Rectangle 10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2" name="TextBox 10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9" name="Group 136"/>
            <p:cNvGrpSpPr>
              <a:grpSpLocks/>
            </p:cNvGrpSpPr>
            <p:nvPr/>
          </p:nvGrpSpPr>
          <p:grpSpPr bwMode="auto">
            <a:xfrm>
              <a:off x="6858000" y="3124200"/>
              <a:ext cx="2514600" cy="628860"/>
              <a:chOff x="7465518" y="1371597"/>
              <a:chExt cx="1678482" cy="685803"/>
            </a:xfrm>
          </p:grpSpPr>
          <p:sp>
            <p:nvSpPr>
              <p:cNvPr id="36939" name="Rectangle 10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0" name="TextBox 10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0" name="Group 139"/>
            <p:cNvGrpSpPr>
              <a:grpSpLocks/>
            </p:cNvGrpSpPr>
            <p:nvPr/>
          </p:nvGrpSpPr>
          <p:grpSpPr bwMode="auto">
            <a:xfrm>
              <a:off x="6858000" y="3733800"/>
              <a:ext cx="2514600" cy="628860"/>
              <a:chOff x="7465518" y="1371597"/>
              <a:chExt cx="1678482" cy="685803"/>
            </a:xfrm>
          </p:grpSpPr>
          <p:sp>
            <p:nvSpPr>
              <p:cNvPr id="36937" name="Rectangle 98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8" name="TextBox 99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1" name="Group 142"/>
            <p:cNvGrpSpPr>
              <a:grpSpLocks/>
            </p:cNvGrpSpPr>
            <p:nvPr/>
          </p:nvGrpSpPr>
          <p:grpSpPr bwMode="auto">
            <a:xfrm>
              <a:off x="6858000" y="4343400"/>
              <a:ext cx="2514600" cy="628860"/>
              <a:chOff x="7465518" y="1371597"/>
              <a:chExt cx="1678482" cy="685803"/>
            </a:xfrm>
          </p:grpSpPr>
          <p:sp>
            <p:nvSpPr>
              <p:cNvPr id="36935" name="Rectangle 9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6" name="TextBox 9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2" name="Group 145"/>
            <p:cNvGrpSpPr>
              <a:grpSpLocks/>
            </p:cNvGrpSpPr>
            <p:nvPr/>
          </p:nvGrpSpPr>
          <p:grpSpPr bwMode="auto">
            <a:xfrm>
              <a:off x="6858000" y="4953000"/>
              <a:ext cx="2514600" cy="628860"/>
              <a:chOff x="7465518" y="1371597"/>
              <a:chExt cx="1678482" cy="685803"/>
            </a:xfrm>
          </p:grpSpPr>
          <p:sp>
            <p:nvSpPr>
              <p:cNvPr id="36933" name="Rectangle 9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4" name="TextBox 9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3" name="Group 148"/>
            <p:cNvGrpSpPr>
              <a:grpSpLocks/>
            </p:cNvGrpSpPr>
            <p:nvPr/>
          </p:nvGrpSpPr>
          <p:grpSpPr bwMode="auto">
            <a:xfrm>
              <a:off x="6858000" y="5562600"/>
              <a:ext cx="2514600" cy="628860"/>
              <a:chOff x="7465518" y="1371597"/>
              <a:chExt cx="1678482" cy="685803"/>
            </a:xfrm>
          </p:grpSpPr>
          <p:sp>
            <p:nvSpPr>
              <p:cNvPr id="36931" name="Rectangle 9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2" name="TextBox 9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4" name="Group 151"/>
            <p:cNvGrpSpPr>
              <a:grpSpLocks/>
            </p:cNvGrpSpPr>
            <p:nvPr/>
          </p:nvGrpSpPr>
          <p:grpSpPr bwMode="auto">
            <a:xfrm>
              <a:off x="6858000" y="6172200"/>
              <a:ext cx="2514600" cy="628860"/>
              <a:chOff x="7465518" y="1371597"/>
              <a:chExt cx="1678482" cy="685803"/>
            </a:xfrm>
          </p:grpSpPr>
          <p:sp>
            <p:nvSpPr>
              <p:cNvPr id="36929" name="Rectangle 9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0" name="TextBox 9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5" name="Group 170"/>
            <p:cNvGrpSpPr>
              <a:grpSpLocks/>
            </p:cNvGrpSpPr>
            <p:nvPr/>
          </p:nvGrpSpPr>
          <p:grpSpPr bwMode="auto">
            <a:xfrm>
              <a:off x="6459457" y="685800"/>
              <a:ext cx="2913143" cy="6024265"/>
              <a:chOff x="6459457" y="685800"/>
              <a:chExt cx="2913143" cy="6024265"/>
            </a:xfrm>
          </p:grpSpPr>
          <p:grpSp>
            <p:nvGrpSpPr>
              <p:cNvPr id="36916" name="Group 124"/>
              <p:cNvGrpSpPr>
                <a:grpSpLocks/>
              </p:cNvGrpSpPr>
              <p:nvPr/>
            </p:nvGrpSpPr>
            <p:grpSpPr bwMode="auto">
              <a:xfrm>
                <a:off x="6858000" y="685800"/>
                <a:ext cx="2514600" cy="628860"/>
                <a:chOff x="7465518" y="1371597"/>
                <a:chExt cx="1678482" cy="685803"/>
              </a:xfrm>
            </p:grpSpPr>
            <p:sp>
              <p:nvSpPr>
                <p:cNvPr id="36927" name="Rectangle 88"/>
                <p:cNvSpPr>
                  <a:spLocks noChangeArrowheads="1"/>
                </p:cNvSpPr>
                <p:nvPr/>
              </p:nvSpPr>
              <p:spPr bwMode="auto">
                <a:xfrm>
                  <a:off x="7467600" y="1371600"/>
                  <a:ext cx="1524000" cy="685800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6928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7465518" y="1371597"/>
                  <a:ext cx="1678482" cy="6377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GPA: </a:t>
                  </a:r>
                </a:p>
                <a:p>
                  <a:pPr algn="l" eaLnBrk="1" hangingPunct="1"/>
                  <a:r>
                    <a:rPr lang="en-US" sz="1600"/>
                    <a:t>Name:          etc…</a:t>
                  </a:r>
                </a:p>
              </p:txBody>
            </p:sp>
          </p:grpSp>
          <p:sp>
            <p:nvSpPr>
              <p:cNvPr id="36917" name="TextBox 78"/>
              <p:cNvSpPr txBox="1">
                <a:spLocks noChangeArrowheads="1"/>
              </p:cNvSpPr>
              <p:nvPr/>
            </p:nvSpPr>
            <p:spPr bwMode="auto">
              <a:xfrm>
                <a:off x="6459457" y="7620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  <p:sp>
            <p:nvSpPr>
              <p:cNvPr id="36918" name="TextBox 79"/>
              <p:cNvSpPr txBox="1">
                <a:spLocks noChangeArrowheads="1"/>
              </p:cNvSpPr>
              <p:nvPr/>
            </p:nvSpPr>
            <p:spPr bwMode="auto">
              <a:xfrm>
                <a:off x="6501846" y="1443335"/>
                <a:ext cx="3225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6919" name="TextBox 80"/>
              <p:cNvSpPr txBox="1">
                <a:spLocks noChangeArrowheads="1"/>
              </p:cNvSpPr>
              <p:nvPr/>
            </p:nvSpPr>
            <p:spPr bwMode="auto">
              <a:xfrm>
                <a:off x="6477000" y="1976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920" name="TextBox 81"/>
              <p:cNvSpPr txBox="1">
                <a:spLocks noChangeArrowheads="1"/>
              </p:cNvSpPr>
              <p:nvPr/>
            </p:nvSpPr>
            <p:spPr bwMode="auto">
              <a:xfrm>
                <a:off x="6477000" y="25863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3</a:t>
                </a:r>
              </a:p>
            </p:txBody>
          </p:sp>
          <p:sp>
            <p:nvSpPr>
              <p:cNvPr id="36921" name="TextBox 82"/>
              <p:cNvSpPr txBox="1">
                <a:spLocks noChangeArrowheads="1"/>
              </p:cNvSpPr>
              <p:nvPr/>
            </p:nvSpPr>
            <p:spPr bwMode="auto">
              <a:xfrm>
                <a:off x="6477000" y="31959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6922" name="TextBox 83"/>
              <p:cNvSpPr txBox="1">
                <a:spLocks noChangeArrowheads="1"/>
              </p:cNvSpPr>
              <p:nvPr/>
            </p:nvSpPr>
            <p:spPr bwMode="auto">
              <a:xfrm>
                <a:off x="6477000" y="38055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6923" name="TextBox 84"/>
              <p:cNvSpPr txBox="1">
                <a:spLocks noChangeArrowheads="1"/>
              </p:cNvSpPr>
              <p:nvPr/>
            </p:nvSpPr>
            <p:spPr bwMode="auto">
              <a:xfrm>
                <a:off x="6477000" y="44151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6924" name="TextBox 85"/>
              <p:cNvSpPr txBox="1">
                <a:spLocks noChangeArrowheads="1"/>
              </p:cNvSpPr>
              <p:nvPr/>
            </p:nvSpPr>
            <p:spPr bwMode="auto">
              <a:xfrm>
                <a:off x="6477000" y="5024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7</a:t>
                </a:r>
              </a:p>
            </p:txBody>
          </p:sp>
          <p:sp>
            <p:nvSpPr>
              <p:cNvPr id="36925" name="TextBox 86"/>
              <p:cNvSpPr txBox="1">
                <a:spLocks noChangeArrowheads="1"/>
              </p:cNvSpPr>
              <p:nvPr/>
            </p:nvSpPr>
            <p:spPr bwMode="auto">
              <a:xfrm>
                <a:off x="6477000" y="56388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sp>
            <p:nvSpPr>
              <p:cNvPr id="36926" name="TextBox 87"/>
              <p:cNvSpPr txBox="1">
                <a:spLocks noChangeArrowheads="1"/>
              </p:cNvSpPr>
              <p:nvPr/>
            </p:nvSpPr>
            <p:spPr bwMode="auto">
              <a:xfrm>
                <a:off x="6485783" y="62484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9</a:t>
                </a:r>
              </a:p>
            </p:txBody>
          </p:sp>
        </p:grpSp>
      </p:grpSp>
      <p:sp>
        <p:nvSpPr>
          <p:cNvPr id="30741" name="TextBox 114"/>
          <p:cNvSpPr txBox="1">
            <a:spLocks noChangeArrowheads="1"/>
          </p:cNvSpPr>
          <p:nvPr/>
        </p:nvSpPr>
        <p:spPr bwMode="auto">
          <a:xfrm>
            <a:off x="7566025" y="6169025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29            2.1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Nat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7605713" y="2514600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42            3.9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Liz</a:t>
            </a:r>
          </a:p>
        </p:txBody>
      </p:sp>
      <p:sp>
        <p:nvSpPr>
          <p:cNvPr id="36873" name="TextBox 116"/>
          <p:cNvSpPr txBox="1">
            <a:spLocks noChangeArrowheads="1"/>
          </p:cNvSpPr>
          <p:nvPr/>
        </p:nvSpPr>
        <p:spPr bwMode="auto">
          <a:xfrm>
            <a:off x="7634288" y="1905000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12            3.2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30744" name="TextBox 117"/>
          <p:cNvSpPr txBox="1">
            <a:spLocks noChangeArrowheads="1"/>
          </p:cNvSpPr>
          <p:nvPr/>
        </p:nvSpPr>
        <p:spPr bwMode="auto">
          <a:xfrm>
            <a:off x="7570788" y="685800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89            3.87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Tad</a:t>
            </a:r>
          </a:p>
        </p:txBody>
      </p:sp>
      <p:sp>
        <p:nvSpPr>
          <p:cNvPr id="76" name="TextBox 117"/>
          <p:cNvSpPr txBox="1">
            <a:spLocks noChangeArrowheads="1"/>
          </p:cNvSpPr>
          <p:nvPr/>
        </p:nvSpPr>
        <p:spPr bwMode="auto">
          <a:xfrm>
            <a:off x="7558088" y="1293813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21             4.0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Abe</a:t>
            </a:r>
          </a:p>
        </p:txBody>
      </p:sp>
      <p:sp>
        <p:nvSpPr>
          <p:cNvPr id="77" name="TextBox 114"/>
          <p:cNvSpPr txBox="1">
            <a:spLocks noChangeArrowheads="1"/>
          </p:cNvSpPr>
          <p:nvPr/>
        </p:nvSpPr>
        <p:spPr bwMode="auto">
          <a:xfrm>
            <a:off x="7543800" y="55626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78            1.7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Bill</a:t>
            </a:r>
          </a:p>
        </p:txBody>
      </p:sp>
      <p:sp>
        <p:nvSpPr>
          <p:cNvPr id="78" name="TextBox 114"/>
          <p:cNvSpPr txBox="1">
            <a:spLocks noChangeArrowheads="1"/>
          </p:cNvSpPr>
          <p:nvPr/>
        </p:nvSpPr>
        <p:spPr bwMode="auto">
          <a:xfrm>
            <a:off x="7543800" y="49530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67            3.4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Hoa</a:t>
            </a:r>
          </a:p>
        </p:txBody>
      </p:sp>
      <p:sp>
        <p:nvSpPr>
          <p:cNvPr id="79" name="TextBox 114"/>
          <p:cNvSpPr txBox="1">
            <a:spLocks noChangeArrowheads="1"/>
          </p:cNvSpPr>
          <p:nvPr/>
        </p:nvSpPr>
        <p:spPr bwMode="auto">
          <a:xfrm>
            <a:off x="7566025" y="43434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06            3.89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Jill</a:t>
            </a:r>
          </a:p>
        </p:txBody>
      </p:sp>
      <p:sp>
        <p:nvSpPr>
          <p:cNvPr id="80" name="TextBox 114"/>
          <p:cNvSpPr txBox="1">
            <a:spLocks noChangeArrowheads="1"/>
          </p:cNvSpPr>
          <p:nvPr/>
        </p:nvSpPr>
        <p:spPr bwMode="auto">
          <a:xfrm>
            <a:off x="7566025" y="31242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34            1.10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Al</a:t>
            </a:r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Ok, but what if our hash table is nearly full?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04800" y="1976438"/>
            <a:ext cx="5638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What’s the </a:t>
            </a:r>
            <a:r>
              <a:rPr lang="en-US" sz="2200" dirty="0">
                <a:solidFill>
                  <a:srgbClr val="6600CC"/>
                </a:solidFill>
              </a:rPr>
              <a:t>maximum number of steps </a:t>
            </a:r>
            <a:r>
              <a:rPr lang="en-US" sz="2200" dirty="0">
                <a:solidFill>
                  <a:schemeClr val="tx1"/>
                </a:solidFill>
              </a:rPr>
              <a:t>required to insert a new value ?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381000" y="2959100"/>
            <a:ext cx="5562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Right! It could take up to </a:t>
            </a:r>
            <a:r>
              <a:rPr lang="en-US" sz="2200" dirty="0">
                <a:solidFill>
                  <a:srgbClr val="FF0000"/>
                </a:solidFill>
              </a:rPr>
              <a:t>N steps</a:t>
            </a:r>
            <a:r>
              <a:rPr lang="en-US" sz="2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7620000" y="6445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7620000" y="1268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7620000" y="24987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7620000" y="30972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7620000" y="37195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7620000" y="432117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7620000" y="4951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7620000" y="55356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7620000" y="61579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70" name="TextBox 116"/>
          <p:cNvSpPr txBox="1">
            <a:spLocks noChangeArrowheads="1"/>
          </p:cNvSpPr>
          <p:nvPr/>
        </p:nvSpPr>
        <p:spPr bwMode="auto">
          <a:xfrm>
            <a:off x="2182813" y="5764213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96           3.2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71" name="TextBox 103"/>
          <p:cNvSpPr txBox="1">
            <a:spLocks noChangeArrowheads="1"/>
          </p:cNvSpPr>
          <p:nvPr/>
        </p:nvSpPr>
        <p:spPr bwMode="auto">
          <a:xfrm>
            <a:off x="1420813" y="5749925"/>
            <a:ext cx="2514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/>
              <a:t>idNum:         GPA: </a:t>
            </a:r>
          </a:p>
          <a:p>
            <a:pPr algn="l" eaLnBrk="1" hangingPunct="1"/>
            <a:r>
              <a:rPr lang="en-US" sz="1600"/>
              <a:t>Name:          </a:t>
            </a:r>
          </a:p>
        </p:txBody>
      </p:sp>
      <p:sp>
        <p:nvSpPr>
          <p:cNvPr id="72" name="AutoShape 99"/>
          <p:cNvSpPr>
            <a:spLocks noChangeArrowheads="1"/>
          </p:cNvSpPr>
          <p:nvPr/>
        </p:nvSpPr>
        <p:spPr bwMode="auto">
          <a:xfrm>
            <a:off x="2362200" y="4419600"/>
            <a:ext cx="2819400" cy="1066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convert(96);</a:t>
            </a:r>
          </a:p>
          <a:p>
            <a:endParaRPr lang="en-US" sz="10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bucket = 6</a:t>
            </a:r>
            <a:endParaRPr lang="en-US" sz="1800"/>
          </a:p>
        </p:txBody>
      </p:sp>
      <p:sp>
        <p:nvSpPr>
          <p:cNvPr id="73" name="Rectangle 121"/>
          <p:cNvSpPr>
            <a:spLocks noChangeArrowheads="1"/>
          </p:cNvSpPr>
          <p:nvPr/>
        </p:nvSpPr>
        <p:spPr bwMode="auto">
          <a:xfrm>
            <a:off x="6477000" y="4294188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AutoShape 99"/>
          <p:cNvSpPr>
            <a:spLocks noChangeArrowheads="1"/>
          </p:cNvSpPr>
          <p:nvPr/>
        </p:nvSpPr>
        <p:spPr bwMode="auto">
          <a:xfrm flipH="1">
            <a:off x="3505200" y="2819400"/>
            <a:ext cx="3200400" cy="16002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66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rgbClr val="0000CC"/>
                </a:solidFill>
              </a:rPr>
              <a:t>There’s no room here! </a:t>
            </a:r>
          </a:p>
          <a:p>
            <a:endParaRPr lang="en-US" sz="1800">
              <a:solidFill>
                <a:srgbClr val="0000CC"/>
              </a:solidFill>
            </a:endParaRPr>
          </a:p>
          <a:p>
            <a:r>
              <a:rPr lang="en-US" sz="1800">
                <a:solidFill>
                  <a:srgbClr val="0000CC"/>
                </a:solidFill>
              </a:rPr>
              <a:t>This bucket’s already occupied!</a:t>
            </a:r>
          </a:p>
        </p:txBody>
      </p:sp>
      <p:sp>
        <p:nvSpPr>
          <p:cNvPr id="75" name="AutoShape 99"/>
          <p:cNvSpPr>
            <a:spLocks noChangeArrowheads="1"/>
          </p:cNvSpPr>
          <p:nvPr/>
        </p:nvSpPr>
        <p:spPr bwMode="auto">
          <a:xfrm flipH="1">
            <a:off x="3505200" y="3505200"/>
            <a:ext cx="3200400" cy="16002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66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rgbClr val="0000CC"/>
                </a:solidFill>
              </a:rPr>
              <a:t>There’s no room here! </a:t>
            </a:r>
          </a:p>
          <a:p>
            <a:endParaRPr lang="en-US" sz="1800">
              <a:solidFill>
                <a:srgbClr val="0000CC"/>
              </a:solidFill>
            </a:endParaRPr>
          </a:p>
          <a:p>
            <a:r>
              <a:rPr lang="en-US" sz="1800">
                <a:solidFill>
                  <a:srgbClr val="0000CC"/>
                </a:solidFill>
              </a:rPr>
              <a:t>This bucket’s already occupied!</a:t>
            </a:r>
          </a:p>
        </p:txBody>
      </p:sp>
      <p:sp>
        <p:nvSpPr>
          <p:cNvPr id="84" name="Rectangle 121"/>
          <p:cNvSpPr>
            <a:spLocks noChangeArrowheads="1"/>
          </p:cNvSpPr>
          <p:nvPr/>
        </p:nvSpPr>
        <p:spPr bwMode="auto">
          <a:xfrm>
            <a:off x="6477000" y="3670300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9" name="Rectangle 95"/>
          <p:cNvSpPr>
            <a:spLocks noChangeArrowheads="1"/>
          </p:cNvSpPr>
          <p:nvPr/>
        </p:nvSpPr>
        <p:spPr bwMode="auto">
          <a:xfrm>
            <a:off x="6324600" y="0"/>
            <a:ext cx="3124200" cy="609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6900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-762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Hash Table Efficiency</a:t>
            </a:r>
          </a:p>
        </p:txBody>
      </p:sp>
      <p:sp>
        <p:nvSpPr>
          <p:cNvPr id="36901" name="Rectangle 100"/>
          <p:cNvSpPr>
            <a:spLocks noChangeArrowheads="1"/>
          </p:cNvSpPr>
          <p:nvPr/>
        </p:nvSpPr>
        <p:spPr bwMode="auto">
          <a:xfrm>
            <a:off x="533400" y="3886200"/>
            <a:ext cx="533400" cy="3429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457200" y="3429000"/>
            <a:ext cx="5943600" cy="3429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3" name="Text Box 5"/>
          <p:cNvSpPr txBox="1">
            <a:spLocks noChangeArrowheads="1"/>
          </p:cNvSpPr>
          <p:nvPr/>
        </p:nvSpPr>
        <p:spPr bwMode="auto">
          <a:xfrm>
            <a:off x="457200" y="3568700"/>
            <a:ext cx="5562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>
                <a:solidFill>
                  <a:schemeClr val="tx1"/>
                </a:solidFill>
              </a:rPr>
              <a:t>And searching can take just as long</a:t>
            </a:r>
            <a:br>
              <a:rPr lang="en-US" sz="2200">
                <a:solidFill>
                  <a:schemeClr val="tx1"/>
                </a:solidFill>
              </a:rPr>
            </a:br>
            <a:r>
              <a:rPr lang="en-US" sz="2200">
                <a:solidFill>
                  <a:schemeClr val="tx1"/>
                </a:solidFill>
              </a:rPr>
              <a:t>in the worst case…</a:t>
            </a:r>
          </a:p>
        </p:txBody>
      </p:sp>
      <p:sp>
        <p:nvSpPr>
          <p:cNvPr id="104" name="Text Box 5"/>
          <p:cNvSpPr txBox="1">
            <a:spLocks noChangeArrowheads="1"/>
          </p:cNvSpPr>
          <p:nvPr/>
        </p:nvSpPr>
        <p:spPr bwMode="auto">
          <a:xfrm>
            <a:off x="533400" y="4567238"/>
            <a:ext cx="5562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So technically, a hash table can be up to O(</a:t>
            </a:r>
            <a:r>
              <a:rPr lang="en-US" sz="2200" dirty="0">
                <a:solidFill>
                  <a:srgbClr val="FF0000"/>
                </a:solidFill>
              </a:rPr>
              <a:t>N</a:t>
            </a:r>
            <a:r>
              <a:rPr lang="en-US" sz="2200" dirty="0">
                <a:solidFill>
                  <a:schemeClr val="tx1"/>
                </a:solidFill>
              </a:rPr>
              <a:t>) when it’s nearly full!</a:t>
            </a:r>
          </a:p>
        </p:txBody>
      </p:sp>
      <p:sp>
        <p:nvSpPr>
          <p:cNvPr id="105" name="Text Box 5"/>
          <p:cNvSpPr txBox="1">
            <a:spLocks noChangeArrowheads="1"/>
          </p:cNvSpPr>
          <p:nvPr/>
        </p:nvSpPr>
        <p:spPr bwMode="auto">
          <a:xfrm>
            <a:off x="304800" y="5549900"/>
            <a:ext cx="58674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So how big must we make our hash table so it runs quickly? To figure this out, we first need to learn about the </a:t>
            </a:r>
            <a:r>
              <a:rPr lang="en-US" sz="2200" dirty="0">
                <a:solidFill>
                  <a:srgbClr val="FF0000"/>
                </a:solidFill>
              </a:rPr>
              <a:t>“load” concept</a:t>
            </a:r>
            <a:r>
              <a:rPr lang="en-US" sz="2200" dirty="0">
                <a:solidFill>
                  <a:schemeClr val="tx1"/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8881 " pathEditMode="relative" ptsTypes="AA">
                                      <p:cBhvr>
                                        <p:cTn id="11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551 " pathEditMode="relative" ptsTypes="AA">
                                      <p:cBhvr>
                                        <p:cTn id="11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2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64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527 L -0.00364 -0.43756 " pathEditMode="relative" rAng="0" ptsTypes="AA">
                                      <p:cBhvr>
                                        <p:cTn id="129" dur="32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19126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4.92137E-6 L -0.00017 -0.29232 L 0.59288 -0.2944 " pathEditMode="relative" rAng="0" ptsTypes="AAA">
                                      <p:cBhvr>
                                        <p:cTn id="13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53" y="-14732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8" grpId="1"/>
      <p:bldP spid="98" grpId="2"/>
      <p:bldP spid="99" grpId="0"/>
      <p:bldP spid="30741" grpId="0"/>
      <p:bldP spid="116" grpId="0"/>
      <p:bldP spid="30744" grpId="0"/>
      <p:bldP spid="76" grpId="0"/>
      <p:bldP spid="77" grpId="0"/>
      <p:bldP spid="78" grpId="0"/>
      <p:bldP spid="79" grpId="0"/>
      <p:bldP spid="80" grpId="0"/>
      <p:bldP spid="81" grpId="0" autoUpdateAnimBg="0"/>
      <p:bldP spid="82" grpId="0" autoUpdateAnimBg="0"/>
      <p:bldP spid="83" grpId="0" autoUpdateAnimBg="0"/>
      <p:bldP spid="86" grpId="0"/>
      <p:bldP spid="87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70" grpId="0"/>
      <p:bldP spid="70" grpId="1"/>
      <p:bldP spid="71" grpId="0"/>
      <p:bldP spid="71" grpId="1"/>
      <p:bldP spid="72" grpId="0" animBg="1"/>
      <p:bldP spid="72" grpId="1" animBg="1"/>
      <p:bldP spid="73" grpId="0" animBg="1"/>
      <p:bldP spid="73" grpId="1" animBg="1"/>
      <p:bldP spid="73" grpId="2" animBg="1"/>
      <p:bldP spid="74" grpId="0" animBg="1"/>
      <p:bldP spid="74" grpId="1" animBg="1"/>
      <p:bldP spid="75" grpId="0" animBg="1"/>
      <p:bldP spid="75" grpId="1" animBg="1"/>
      <p:bldP spid="84" grpId="0" animBg="1"/>
      <p:bldP spid="102" grpId="0" animBg="1"/>
      <p:bldP spid="103" grpId="0" autoUpdateAnimBg="0"/>
      <p:bldP spid="104" grpId="0" autoUpdateAnimBg="0"/>
      <p:bldP spid="10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0033E3B-9F51-4703-B505-3D7347BA403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915400" cy="1143000"/>
          </a:xfrm>
        </p:spPr>
        <p:txBody>
          <a:bodyPr/>
          <a:lstStyle/>
          <a:p>
            <a:pPr eaLnBrk="1" hangingPunct="1"/>
            <a:r>
              <a:rPr lang="en-US" sz="3600"/>
              <a:t>Hash Table Efficiency: </a:t>
            </a:r>
            <a:r>
              <a:rPr lang="en-US" sz="3600">
                <a:solidFill>
                  <a:srgbClr val="FF0000"/>
                </a:solidFill>
              </a:rPr>
              <a:t>The Load Factor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95288" y="1169988"/>
            <a:ext cx="84804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The “load” of a hash table is the</a:t>
            </a:r>
          </a:p>
          <a:p>
            <a:r>
              <a:rPr lang="en-US" dirty="0">
                <a:solidFill>
                  <a:srgbClr val="FF66FF"/>
                </a:solidFill>
              </a:rPr>
              <a:t>maximum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number of values you intend to add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divided by</a:t>
            </a:r>
          </a:p>
          <a:p>
            <a:r>
              <a:rPr lang="en-US" dirty="0">
                <a:solidFill>
                  <a:srgbClr val="C00000"/>
                </a:solidFill>
              </a:rPr>
              <a:t>the number of buckets in the array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3048000"/>
            <a:ext cx="5257800" cy="949325"/>
            <a:chOff x="1104" y="2079"/>
            <a:chExt cx="3312" cy="598"/>
          </a:xfrm>
        </p:grpSpPr>
        <p:sp>
          <p:nvSpPr>
            <p:cNvPr id="37902" name="Text Box 7"/>
            <p:cNvSpPr txBox="1">
              <a:spLocks noChangeArrowheads="1"/>
            </p:cNvSpPr>
            <p:nvPr/>
          </p:nvSpPr>
          <p:spPr bwMode="auto">
            <a:xfrm>
              <a:off x="1488" y="2079"/>
              <a:ext cx="27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      Max # of values to insert</a:t>
              </a:r>
            </a:p>
          </p:txBody>
        </p:sp>
        <p:sp>
          <p:nvSpPr>
            <p:cNvPr id="37903" name="Text Box 8"/>
            <p:cNvSpPr txBox="1">
              <a:spLocks noChangeArrowheads="1"/>
            </p:cNvSpPr>
            <p:nvPr/>
          </p:nvSpPr>
          <p:spPr bwMode="auto">
            <a:xfrm>
              <a:off x="1882" y="2386"/>
              <a:ext cx="24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Total buckets in the array</a:t>
              </a:r>
            </a:p>
          </p:txBody>
        </p:sp>
        <p:sp>
          <p:nvSpPr>
            <p:cNvPr id="37904" name="Line 9"/>
            <p:cNvSpPr>
              <a:spLocks noChangeShapeType="1"/>
            </p:cNvSpPr>
            <p:nvPr/>
          </p:nvSpPr>
          <p:spPr bwMode="auto">
            <a:xfrm>
              <a:off x="1872" y="2373"/>
              <a:ext cx="25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3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A50021"/>
                  </a:solidFill>
                </a:rPr>
                <a:t>L =</a:t>
              </a: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6200" y="4229100"/>
            <a:ext cx="746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FF"/>
                </a:solidFill>
                <a:cs typeface="Courier New" pitchFamily="49" charset="0"/>
              </a:rPr>
              <a:t>Example: 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A load of L=.1 means your array has 10X more buckets than you need (you’ll only fill 10% of the buckets).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52400" y="5540375"/>
            <a:ext cx="7334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FF"/>
                </a:solidFill>
                <a:cs typeface="Courier New" pitchFamily="49" charset="0"/>
              </a:rPr>
              <a:t>Example: 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A load of L=.9 means your array has 10% more buckets than you need (you’ll fill 90% of the buckets).</a:t>
            </a:r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7543800" y="4114800"/>
            <a:ext cx="1219200" cy="990600"/>
            <a:chOff x="5943600" y="3886200"/>
            <a:chExt cx="1219200" cy="990600"/>
          </a:xfrm>
        </p:grpSpPr>
        <p:sp>
          <p:nvSpPr>
            <p:cNvPr id="15" name="Can 14"/>
            <p:cNvSpPr/>
            <p:nvPr/>
          </p:nvSpPr>
          <p:spPr>
            <a:xfrm>
              <a:off x="5943600" y="3886200"/>
              <a:ext cx="1219200" cy="9906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Can 15"/>
            <p:cNvSpPr/>
            <p:nvPr/>
          </p:nvSpPr>
          <p:spPr>
            <a:xfrm>
              <a:off x="5943600" y="4572000"/>
              <a:ext cx="1219200" cy="282575"/>
            </a:xfrm>
            <a:prstGeom prst="can">
              <a:avLst>
                <a:gd name="adj" fmla="val 44149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543800" y="5410200"/>
            <a:ext cx="1219200" cy="990600"/>
            <a:chOff x="7924800" y="3886200"/>
            <a:chExt cx="1219200" cy="990600"/>
          </a:xfrm>
        </p:grpSpPr>
        <p:sp>
          <p:nvSpPr>
            <p:cNvPr id="12" name="Can 11"/>
            <p:cNvSpPr/>
            <p:nvPr/>
          </p:nvSpPr>
          <p:spPr>
            <a:xfrm>
              <a:off x="7924800" y="4038600"/>
              <a:ext cx="1219200" cy="815975"/>
            </a:xfrm>
            <a:prstGeom prst="ca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Can 16"/>
            <p:cNvSpPr/>
            <p:nvPr/>
          </p:nvSpPr>
          <p:spPr>
            <a:xfrm>
              <a:off x="7924800" y="3886200"/>
              <a:ext cx="1219200" cy="9906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13" grpId="0" autoUpdateAnimBg="0"/>
      <p:bldP spid="1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96509B3-C6C6-495A-A81C-7A282448D7A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-152400" y="873125"/>
            <a:ext cx="9072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Given a particular load </a:t>
            </a:r>
            <a:r>
              <a:rPr lang="en-US" dirty="0">
                <a:solidFill>
                  <a:srgbClr val="A50021"/>
                </a:solidFill>
              </a:rPr>
              <a:t>L</a:t>
            </a:r>
            <a:r>
              <a:rPr lang="en-US" dirty="0"/>
              <a:t> for a </a:t>
            </a:r>
            <a:r>
              <a:rPr lang="en-US" dirty="0">
                <a:solidFill>
                  <a:srgbClr val="6600CC"/>
                </a:solidFill>
              </a:rPr>
              <a:t>Closed Hash Table w LP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it’s easy to compute the </a:t>
            </a:r>
            <a:r>
              <a:rPr lang="en-US" dirty="0">
                <a:solidFill>
                  <a:srgbClr val="C00000"/>
                </a:solidFill>
              </a:rPr>
              <a:t>average # of tries </a:t>
            </a:r>
            <a:r>
              <a:rPr lang="en-US" dirty="0"/>
              <a:t>it’ll take </a:t>
            </a:r>
            <a:br>
              <a:rPr lang="en-US" dirty="0"/>
            </a:br>
            <a:r>
              <a:rPr lang="en-US" dirty="0"/>
              <a:t>you to </a:t>
            </a:r>
            <a:r>
              <a:rPr lang="en-US" dirty="0">
                <a:solidFill>
                  <a:srgbClr val="C00000"/>
                </a:solidFill>
              </a:rPr>
              <a:t>insert/find</a:t>
            </a:r>
            <a:r>
              <a:rPr lang="en-US" dirty="0"/>
              <a:t> an item: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206500" y="2209800"/>
            <a:ext cx="677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FF"/>
                </a:solidFill>
                <a:cs typeface="Courier New" pitchFamily="49" charset="0"/>
              </a:rPr>
              <a:t>Average # of Tries </a:t>
            </a:r>
            <a:r>
              <a:rPr lang="en-US">
                <a:cs typeface="Courier New" pitchFamily="49" charset="0"/>
              </a:rPr>
              <a:t>= ½(1+ 1/(1-</a:t>
            </a:r>
            <a:r>
              <a:rPr lang="en-US">
                <a:solidFill>
                  <a:srgbClr val="C00000"/>
                </a:solidFill>
                <a:cs typeface="Courier New" pitchFamily="49" charset="0"/>
              </a:rPr>
              <a:t>L</a:t>
            </a:r>
            <a:r>
              <a:rPr lang="en-US">
                <a:cs typeface="Courier New" pitchFamily="49" charset="0"/>
              </a:rPr>
              <a:t>))  for L &lt; 1.0</a:t>
            </a:r>
            <a:r>
              <a:rPr lang="en-US"/>
              <a:t> 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-180975" y="3048000"/>
            <a:ext cx="91471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So, if your </a:t>
            </a:r>
            <a:r>
              <a:rPr lang="en-US" dirty="0">
                <a:solidFill>
                  <a:srgbClr val="6600CC"/>
                </a:solidFill>
              </a:rPr>
              <a:t>closed hash table </a:t>
            </a:r>
            <a:r>
              <a:rPr lang="en-US" dirty="0"/>
              <a:t>has a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              load factor of		     your search will take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 .10</a:t>
            </a:r>
            <a:r>
              <a:rPr lang="en-US" sz="2000" dirty="0"/>
              <a:t> (your array is 10x bigger than required)	      ~</a:t>
            </a:r>
            <a:r>
              <a:rPr lang="en-US" sz="2000" dirty="0">
                <a:solidFill>
                  <a:srgbClr val="A50021"/>
                </a:solidFill>
              </a:rPr>
              <a:t>1.05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.20</a:t>
            </a:r>
            <a:r>
              <a:rPr lang="en-US" sz="2000" dirty="0"/>
              <a:t> (your array is 5x bigger than required)  	     ~</a:t>
            </a:r>
            <a:r>
              <a:rPr lang="en-US" sz="2000" dirty="0">
                <a:solidFill>
                  <a:srgbClr val="A50021"/>
                </a:solidFill>
              </a:rPr>
              <a:t>1.12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.30</a:t>
            </a:r>
            <a:r>
              <a:rPr lang="en-US" sz="2000" dirty="0"/>
              <a:t> (your array is 3x bigger than required) 	     ~</a:t>
            </a:r>
            <a:r>
              <a:rPr lang="en-US" sz="2000" dirty="0">
                <a:solidFill>
                  <a:srgbClr val="A50021"/>
                </a:solidFill>
              </a:rPr>
              <a:t>1.21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…</a:t>
            </a:r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.70</a:t>
            </a:r>
            <a:r>
              <a:rPr lang="en-US" sz="2000" dirty="0"/>
              <a:t> (your array is 30% bigger than required) 	     ~</a:t>
            </a:r>
            <a:r>
              <a:rPr lang="en-US" sz="2000" dirty="0">
                <a:solidFill>
                  <a:srgbClr val="A50021"/>
                </a:solidFill>
              </a:rPr>
              <a:t>2.16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.80</a:t>
            </a:r>
            <a:r>
              <a:rPr lang="en-US" sz="2000" dirty="0"/>
              <a:t> (your array is 20% bigger than required) 	     ~</a:t>
            </a:r>
            <a:r>
              <a:rPr lang="en-US" sz="2000" dirty="0">
                <a:solidFill>
                  <a:srgbClr val="A50021"/>
                </a:solidFill>
              </a:rPr>
              <a:t>3.00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.90</a:t>
            </a:r>
            <a:r>
              <a:rPr lang="en-US" sz="2000" dirty="0"/>
              <a:t> (your array is 10% bigger than required) 	     ~</a:t>
            </a:r>
            <a:r>
              <a:rPr lang="en-US" sz="2000" dirty="0">
                <a:solidFill>
                  <a:srgbClr val="A50021"/>
                </a:solidFill>
              </a:rPr>
              <a:t>5.50</a:t>
            </a:r>
            <a:r>
              <a:rPr lang="en-US" sz="2000" dirty="0"/>
              <a:t> searches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2286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4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Closed Hash w/Linear Probing </a:t>
            </a:r>
            <a:r>
              <a:rPr lang="en-US" sz="3400" kern="0" dirty="0">
                <a:latin typeface="+mj-lt"/>
                <a:ea typeface="+mj-ea"/>
                <a:cs typeface="+mj-cs"/>
              </a:rPr>
              <a:t>Efficiency</a:t>
            </a:r>
            <a:endParaRPr lang="en-US" sz="34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152400"/>
            <a:ext cx="85725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2AEEF7-9CDA-4C65-97E6-42C358F2A11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2070100" y="2438400"/>
            <a:ext cx="4635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FF"/>
                </a:solidFill>
                <a:cs typeface="Courier New" pitchFamily="49" charset="0"/>
              </a:rPr>
              <a:t>Average # of Checks </a:t>
            </a:r>
            <a:r>
              <a:rPr lang="en-US">
                <a:cs typeface="Courier New" pitchFamily="49" charset="0"/>
              </a:rPr>
              <a:t>= 1 + </a:t>
            </a:r>
            <a:r>
              <a:rPr lang="en-US">
                <a:solidFill>
                  <a:srgbClr val="C00000"/>
                </a:solidFill>
                <a:cs typeface="Courier New" pitchFamily="49" charset="0"/>
              </a:rPr>
              <a:t>L</a:t>
            </a:r>
            <a:r>
              <a:rPr lang="en-US">
                <a:cs typeface="Courier New" pitchFamily="49" charset="0"/>
              </a:rPr>
              <a:t>/2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6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Open Hash Table </a:t>
            </a:r>
            <a:r>
              <a:rPr lang="en-US" sz="3600" kern="0" dirty="0">
                <a:latin typeface="+mj-lt"/>
                <a:ea typeface="+mj-ea"/>
                <a:cs typeface="+mj-cs"/>
              </a:rPr>
              <a:t>Efficiency</a:t>
            </a:r>
            <a:endParaRPr lang="en-US" sz="36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304800" y="1363663"/>
            <a:ext cx="8610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Given a particular load </a:t>
            </a:r>
            <a:r>
              <a:rPr lang="en-US" sz="2200" dirty="0">
                <a:solidFill>
                  <a:srgbClr val="A50021"/>
                </a:solidFill>
              </a:rPr>
              <a:t>L</a:t>
            </a:r>
            <a:r>
              <a:rPr lang="en-US" sz="2200" dirty="0"/>
              <a:t> for an </a:t>
            </a:r>
            <a:r>
              <a:rPr lang="en-US" sz="2200" dirty="0">
                <a:solidFill>
                  <a:srgbClr val="6600CC"/>
                </a:solidFill>
              </a:rPr>
              <a:t>Open Hash Table</a:t>
            </a:r>
            <a:r>
              <a:rPr lang="en-US" sz="2200" dirty="0"/>
              <a:t>, it’s also easy to compute the </a:t>
            </a:r>
            <a:r>
              <a:rPr lang="en-US" sz="2200" dirty="0">
                <a:solidFill>
                  <a:srgbClr val="C00000"/>
                </a:solidFill>
              </a:rPr>
              <a:t>average # of tries </a:t>
            </a:r>
            <a:r>
              <a:rPr lang="en-US" sz="2200" dirty="0"/>
              <a:t>to </a:t>
            </a:r>
            <a:r>
              <a:rPr lang="en-US" sz="2200" dirty="0">
                <a:solidFill>
                  <a:srgbClr val="C00000"/>
                </a:solidFill>
              </a:rPr>
              <a:t>insert/find</a:t>
            </a:r>
            <a:r>
              <a:rPr lang="en-US" sz="2200" dirty="0"/>
              <a:t> an item:</a:t>
            </a:r>
          </a:p>
        </p:txBody>
      </p:sp>
      <p:pic>
        <p:nvPicPr>
          <p:cNvPr id="3994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5" y="0"/>
            <a:ext cx="1336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-180975" y="3200400"/>
            <a:ext cx="91471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So, if your </a:t>
            </a:r>
            <a:r>
              <a:rPr lang="en-US" dirty="0">
                <a:solidFill>
                  <a:srgbClr val="6600CC"/>
                </a:solidFill>
              </a:rPr>
              <a:t>open hash table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/>
              <a:t>has a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              load factor of		     your search will take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 .10</a:t>
            </a:r>
            <a:r>
              <a:rPr lang="en-US" sz="2000" dirty="0"/>
              <a:t> (your array is 10x bigger than required)	      ~</a:t>
            </a:r>
            <a:r>
              <a:rPr lang="en-US" sz="2000" dirty="0">
                <a:solidFill>
                  <a:srgbClr val="A50021"/>
                </a:solidFill>
              </a:rPr>
              <a:t>1.05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.20</a:t>
            </a:r>
            <a:r>
              <a:rPr lang="en-US" sz="2000" dirty="0"/>
              <a:t> (your array is 5x bigger than required)  	     ~</a:t>
            </a:r>
            <a:r>
              <a:rPr lang="en-US" sz="2000" dirty="0">
                <a:solidFill>
                  <a:srgbClr val="A50021"/>
                </a:solidFill>
              </a:rPr>
              <a:t>1.10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.30</a:t>
            </a:r>
            <a:r>
              <a:rPr lang="en-US" sz="2000" dirty="0"/>
              <a:t> (your array is 3x bigger than required) 	     ~</a:t>
            </a:r>
            <a:r>
              <a:rPr lang="en-US" sz="2000" dirty="0">
                <a:solidFill>
                  <a:srgbClr val="A50021"/>
                </a:solidFill>
              </a:rPr>
              <a:t>1.15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…</a:t>
            </a:r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.70</a:t>
            </a:r>
            <a:r>
              <a:rPr lang="en-US" sz="2000" dirty="0"/>
              <a:t> (your array is 30%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1.35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.80</a:t>
            </a:r>
            <a:r>
              <a:rPr lang="en-US" sz="2000" dirty="0"/>
              <a:t> (your array is 20%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1.40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.90</a:t>
            </a:r>
            <a:r>
              <a:rPr lang="en-US" sz="2000" dirty="0"/>
              <a:t> (your array is 10%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1.45</a:t>
            </a:r>
            <a:r>
              <a:rPr lang="en-US" sz="2000" dirty="0"/>
              <a:t> searches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1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3B8EC07-A20E-432A-BB8B-195E530D48C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5622925" y="2465388"/>
            <a:ext cx="2835275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u="sng"/>
              <a:t>Open Hash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Load  	  Avg Steps</a:t>
            </a:r>
          </a:p>
          <a:p>
            <a:pPr eaLnBrk="1" hangingPunct="1"/>
            <a:endParaRPr lang="en-US" sz="8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.10</a:t>
            </a:r>
            <a:r>
              <a:rPr lang="en-US" sz="2000"/>
              <a:t>  	 ~</a:t>
            </a:r>
            <a:r>
              <a:rPr lang="en-US" sz="2000">
                <a:solidFill>
                  <a:srgbClr val="A50021"/>
                </a:solidFill>
              </a:rPr>
              <a:t>1.05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.20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1.10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/>
              <a:t>.</a:t>
            </a:r>
            <a:r>
              <a:rPr lang="en-US" sz="2000">
                <a:solidFill>
                  <a:srgbClr val="A50021"/>
                </a:solidFill>
              </a:rPr>
              <a:t>30 </a:t>
            </a:r>
            <a:r>
              <a:rPr lang="en-US" sz="2000"/>
              <a:t>	 ~</a:t>
            </a:r>
            <a:r>
              <a:rPr lang="en-US" sz="2000">
                <a:solidFill>
                  <a:srgbClr val="A50021"/>
                </a:solidFill>
              </a:rPr>
              <a:t>1.15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…</a:t>
            </a:r>
            <a:endParaRPr lang="en-US" sz="2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.70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1.35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.80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1.40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.90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1.45</a:t>
            </a:r>
            <a:r>
              <a:rPr lang="en-US" sz="2000"/>
              <a:t> searches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6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Closed vs. Open Hash Table</a:t>
            </a:r>
          </a:p>
        </p:txBody>
      </p:sp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981075"/>
            <a:ext cx="1336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-4763" y="6088063"/>
            <a:ext cx="907256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>
                <a:solidFill>
                  <a:srgbClr val="6600FF"/>
                </a:solidFill>
              </a:rPr>
              <a:t>Moral:</a:t>
            </a:r>
            <a:r>
              <a:rPr lang="en-US" sz="2200"/>
              <a:t> Open hash tables are almost ALWAYS more </a:t>
            </a:r>
            <a:br>
              <a:rPr lang="en-US" sz="2200"/>
            </a:br>
            <a:r>
              <a:rPr lang="en-US" sz="2200"/>
              <a:t>efficient than Closed hash tables!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43000" y="2435225"/>
            <a:ext cx="30416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u="sng"/>
              <a:t>Closed Hash w/L.P.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Load      Avg Steps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.10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1.05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.20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1.12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.30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1.21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…</a:t>
            </a:r>
            <a:endParaRPr lang="en-US" sz="2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.70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2.16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.80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3.00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.90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5.50</a:t>
            </a:r>
            <a:r>
              <a:rPr lang="en-US" sz="2000"/>
              <a:t> searches</a:t>
            </a:r>
          </a:p>
        </p:txBody>
      </p:sp>
      <p:pic>
        <p:nvPicPr>
          <p:cNvPr id="4096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7254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  <p:bldP spid="13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B0BA96A-0F4F-4A9B-A1F8-1557B79B17A3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Sizing your Hash Table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806450" y="2662238"/>
            <a:ext cx="7575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>
                <a:cs typeface="Courier New" pitchFamily="49" charset="0"/>
              </a:rPr>
              <a:t>Remember: Expected # of Checks = </a:t>
            </a:r>
            <a:r>
              <a:rPr lang="en-US" sz="2800">
                <a:solidFill>
                  <a:srgbClr val="6600CC"/>
                </a:solidFill>
                <a:cs typeface="Courier New" pitchFamily="49" charset="0"/>
              </a:rPr>
              <a:t>1 + L/2 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2400" y="882650"/>
            <a:ext cx="89138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>
                <a:solidFill>
                  <a:srgbClr val="0000CC"/>
                </a:solidFill>
              </a:rPr>
              <a:t>Challenge: </a:t>
            </a:r>
          </a:p>
          <a:p>
            <a:pPr eaLnBrk="1" hangingPunct="1"/>
            <a:endParaRPr lang="en-US" sz="800">
              <a:solidFill>
                <a:srgbClr val="0000CC"/>
              </a:solidFill>
            </a:endParaRPr>
          </a:p>
          <a:p>
            <a:pPr eaLnBrk="1" hangingPunct="1"/>
            <a:r>
              <a:rPr lang="en-US" sz="2300"/>
              <a:t>If you want to store up to </a:t>
            </a:r>
            <a:r>
              <a:rPr lang="en-US" sz="2300">
                <a:solidFill>
                  <a:srgbClr val="6600CC"/>
                </a:solidFill>
              </a:rPr>
              <a:t>1000 items </a:t>
            </a:r>
            <a:r>
              <a:rPr lang="en-US" sz="2300"/>
              <a:t>in an Open Hash Table and be able to find any item in roughly </a:t>
            </a:r>
            <a:r>
              <a:rPr lang="en-US" sz="2300">
                <a:solidFill>
                  <a:srgbClr val="6600CC"/>
                </a:solidFill>
              </a:rPr>
              <a:t>1.25 searches</a:t>
            </a:r>
            <a:r>
              <a:rPr lang="en-US" sz="2300"/>
              <a:t>, </a:t>
            </a:r>
            <a:br>
              <a:rPr lang="en-US" sz="2300"/>
            </a:br>
            <a:r>
              <a:rPr lang="en-US" sz="2300">
                <a:solidFill>
                  <a:srgbClr val="6600CC"/>
                </a:solidFill>
              </a:rPr>
              <a:t>how many buckets</a:t>
            </a:r>
            <a:r>
              <a:rPr lang="en-US" sz="2300"/>
              <a:t> must your hash table have?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400" y="3429000"/>
            <a:ext cx="89138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>
                <a:solidFill>
                  <a:srgbClr val="0000CC"/>
                </a:solidFill>
              </a:rPr>
              <a:t>Answer:</a:t>
            </a:r>
          </a:p>
          <a:p>
            <a:pPr algn="l" eaLnBrk="1" hangingPunct="1"/>
            <a:r>
              <a:rPr lang="en-US" sz="2300">
                <a:solidFill>
                  <a:srgbClr val="0000CC"/>
                </a:solidFill>
              </a:rPr>
              <a:t>    Part 1: </a:t>
            </a:r>
            <a:r>
              <a:rPr lang="en-US" sz="2300">
                <a:solidFill>
                  <a:srgbClr val="6600CC"/>
                </a:solidFill>
              </a:rPr>
              <a:t>Set the equation above equal to 1.25 and solve for L: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2000" y="4354513"/>
            <a:ext cx="1206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1.25 =  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3352800" y="4583113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114800" y="4354513"/>
            <a:ext cx="1490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.25 = L/2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5824538" y="4583113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629400" y="4354513"/>
            <a:ext cx="958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.5 = L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98475" y="4964113"/>
            <a:ext cx="8913813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300">
                <a:solidFill>
                  <a:srgbClr val="0000CC"/>
                </a:solidFill>
              </a:rPr>
              <a:t>Part 2: </a:t>
            </a:r>
            <a:r>
              <a:rPr lang="en-US" sz="2300">
                <a:solidFill>
                  <a:srgbClr val="6600CC"/>
                </a:solidFill>
              </a:rPr>
              <a:t>Use the load formula to solve for “Required size”: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1450" y="5562600"/>
            <a:ext cx="3352800" cy="827088"/>
            <a:chOff x="1320" y="2098"/>
            <a:chExt cx="2917" cy="521"/>
          </a:xfrm>
        </p:grpSpPr>
        <p:sp>
          <p:nvSpPr>
            <p:cNvPr id="42011" name="Text Box 7"/>
            <p:cNvSpPr txBox="1">
              <a:spLocks noChangeArrowheads="1"/>
            </p:cNvSpPr>
            <p:nvPr/>
          </p:nvSpPr>
          <p:spPr bwMode="auto">
            <a:xfrm>
              <a:off x="2049" y="2098"/>
              <a:ext cx="16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6600CC"/>
                  </a:solidFill>
                </a:rPr>
                <a:t># of items to insert</a:t>
              </a:r>
            </a:p>
          </p:txBody>
        </p:sp>
        <p:sp>
          <p:nvSpPr>
            <p:cNvPr id="42012" name="Text Box 8"/>
            <p:cNvSpPr txBox="1">
              <a:spLocks noChangeArrowheads="1"/>
            </p:cNvSpPr>
            <p:nvPr/>
          </p:nvSpPr>
          <p:spPr bwMode="auto">
            <a:xfrm>
              <a:off x="1752" y="2386"/>
              <a:ext cx="19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</a:p>
          </p:txBody>
        </p:sp>
        <p:sp>
          <p:nvSpPr>
            <p:cNvPr id="42013" name="Line 9"/>
            <p:cNvSpPr>
              <a:spLocks noChangeShapeType="1"/>
            </p:cNvSpPr>
            <p:nvPr/>
          </p:nvSpPr>
          <p:spPr bwMode="auto">
            <a:xfrm>
              <a:off x="1693" y="2373"/>
              <a:ext cx="25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Text Box 10"/>
            <p:cNvSpPr txBox="1">
              <a:spLocks noChangeArrowheads="1"/>
            </p:cNvSpPr>
            <p:nvPr/>
          </p:nvSpPr>
          <p:spPr bwMode="auto">
            <a:xfrm>
              <a:off x="1320" y="2249"/>
              <a:ext cx="3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A50021"/>
                  </a:solidFill>
                </a:rPr>
                <a:t>L =</a:t>
              </a:r>
            </a:p>
          </p:txBody>
        </p:sp>
      </p:grp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3752850" y="601980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452938" y="5691188"/>
            <a:ext cx="3379787" cy="641350"/>
            <a:chOff x="4453074" y="5691917"/>
            <a:chExt cx="3379653" cy="639994"/>
          </a:xfrm>
        </p:grpSpPr>
        <p:sp>
          <p:nvSpPr>
            <p:cNvPr id="42009" name="TextBox 29"/>
            <p:cNvSpPr txBox="1">
              <a:spLocks noChangeArrowheads="1"/>
            </p:cNvSpPr>
            <p:nvPr/>
          </p:nvSpPr>
          <p:spPr bwMode="auto">
            <a:xfrm>
              <a:off x="4495935" y="5691917"/>
              <a:ext cx="3336792" cy="639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       </a:t>
              </a:r>
              <a:r>
                <a:rPr lang="en-US" sz="1800" u="sng">
                  <a:solidFill>
                    <a:srgbClr val="6600CC"/>
                  </a:solidFill>
                </a:rPr>
                <a:t>______1000________</a:t>
              </a:r>
            </a:p>
            <a:p>
              <a:pPr eaLnBrk="1" hangingPunct="1"/>
              <a:r>
                <a:rPr lang="en-US" sz="1800"/>
                <a:t>        </a:t>
              </a:r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</a:p>
          </p:txBody>
        </p:sp>
        <p:sp>
          <p:nvSpPr>
            <p:cNvPr id="42010" name="TextBox 30"/>
            <p:cNvSpPr txBox="1">
              <a:spLocks noChangeArrowheads="1"/>
            </p:cNvSpPr>
            <p:nvPr/>
          </p:nvSpPr>
          <p:spPr bwMode="auto">
            <a:xfrm>
              <a:off x="4453074" y="5759439"/>
              <a:ext cx="7889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C00000"/>
                  </a:solidFill>
                </a:rPr>
                <a:t>.5 </a:t>
              </a:r>
              <a:r>
                <a:rPr lang="en-US"/>
                <a:t>= </a:t>
              </a:r>
            </a:p>
          </p:txBody>
        </p:sp>
      </p:grp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3657600" y="601980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4357688" y="5715000"/>
            <a:ext cx="3756025" cy="646113"/>
            <a:chOff x="2028963" y="5678269"/>
            <a:chExt cx="3756527" cy="646331"/>
          </a:xfrm>
        </p:grpSpPr>
        <p:sp>
          <p:nvSpPr>
            <p:cNvPr id="42007" name="TextBox 34"/>
            <p:cNvSpPr txBox="1">
              <a:spLocks noChangeArrowheads="1"/>
            </p:cNvSpPr>
            <p:nvPr/>
          </p:nvSpPr>
          <p:spPr bwMode="auto">
            <a:xfrm>
              <a:off x="4453074" y="5678269"/>
              <a:ext cx="133241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       </a:t>
              </a:r>
              <a:r>
                <a:rPr lang="en-US" sz="1800" u="sng">
                  <a:solidFill>
                    <a:srgbClr val="6600CC"/>
                  </a:solidFill>
                </a:rPr>
                <a:t> 1000 </a:t>
              </a:r>
            </a:p>
            <a:p>
              <a:pPr eaLnBrk="1" hangingPunct="1"/>
              <a:r>
                <a:rPr lang="en-US" sz="1800">
                  <a:solidFill>
                    <a:srgbClr val="C00000"/>
                  </a:solidFill>
                </a:rPr>
                <a:t>        .5</a:t>
              </a:r>
            </a:p>
          </p:txBody>
        </p:sp>
        <p:sp>
          <p:nvSpPr>
            <p:cNvPr id="42008" name="TextBox 35"/>
            <p:cNvSpPr txBox="1">
              <a:spLocks noChangeArrowheads="1"/>
            </p:cNvSpPr>
            <p:nvPr/>
          </p:nvSpPr>
          <p:spPr bwMode="auto">
            <a:xfrm>
              <a:off x="2028963" y="5759259"/>
              <a:ext cx="3111916" cy="366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  <a:r>
                <a:rPr lang="en-US" sz="1800"/>
                <a:t>  = </a:t>
              </a:r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062788" y="2662238"/>
            <a:ext cx="1166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1 + L/2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8020050" y="5692775"/>
            <a:ext cx="1125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= 2000</a:t>
            </a:r>
          </a:p>
          <a:p>
            <a:pPr eaLnBrk="1" hangingPunct="1"/>
            <a:r>
              <a:rPr lang="en-US" sz="2000"/>
              <a:t>buckets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8062913" y="5486400"/>
            <a:ext cx="1027112" cy="9906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2" name="AutoShape 99"/>
          <p:cNvSpPr>
            <a:spLocks noChangeArrowheads="1"/>
          </p:cNvSpPr>
          <p:nvPr/>
        </p:nvSpPr>
        <p:spPr bwMode="auto">
          <a:xfrm flipH="1">
            <a:off x="609600" y="1143000"/>
            <a:ext cx="6096000" cy="2743200"/>
          </a:xfrm>
          <a:prstGeom prst="wedgeRoundRectCallout">
            <a:avLst>
              <a:gd name="adj1" fmla="val -55264"/>
              <a:gd name="adj2" fmla="val 68866"/>
              <a:gd name="adj3" fmla="val 16667"/>
            </a:avLst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>
                <a:solidFill>
                  <a:srgbClr val="0000CC"/>
                </a:solidFill>
              </a:rPr>
              <a:t>This result means: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“If you want to be able to find/insert items into your open hash table in an </a:t>
            </a:r>
            <a:r>
              <a:rPr lang="en-US" sz="2000" dirty="0">
                <a:solidFill>
                  <a:srgbClr val="FF0000"/>
                </a:solidFill>
              </a:rPr>
              <a:t>average of 1.25 steps</a:t>
            </a:r>
            <a:r>
              <a:rPr lang="en-US" sz="2000" dirty="0">
                <a:solidFill>
                  <a:srgbClr val="0000CC"/>
                </a:solidFill>
              </a:rPr>
              <a:t>, you need a </a:t>
            </a:r>
            <a:r>
              <a:rPr lang="en-US" sz="2000" dirty="0">
                <a:solidFill>
                  <a:srgbClr val="FF0000"/>
                </a:solidFill>
              </a:rPr>
              <a:t>load of .5</a:t>
            </a:r>
            <a:r>
              <a:rPr lang="en-US" sz="2000" dirty="0">
                <a:solidFill>
                  <a:srgbClr val="0000CC"/>
                </a:solidFill>
              </a:rPr>
              <a:t>, or roughly </a:t>
            </a:r>
            <a:r>
              <a:rPr lang="en-US" sz="2000" dirty="0">
                <a:solidFill>
                  <a:srgbClr val="FF0000"/>
                </a:solidFill>
              </a:rPr>
              <a:t>2x more buckets</a:t>
            </a:r>
            <a:r>
              <a:rPr lang="en-US" sz="2000" dirty="0">
                <a:solidFill>
                  <a:srgbClr val="0000CC"/>
                </a:solidFill>
              </a:rPr>
              <a:t> than the maximum number of values you’ll put into your table.”</a:t>
            </a:r>
          </a:p>
        </p:txBody>
      </p:sp>
      <p:sp>
        <p:nvSpPr>
          <p:cNvPr id="43" name="AutoShape 99"/>
          <p:cNvSpPr>
            <a:spLocks noChangeArrowheads="1"/>
          </p:cNvSpPr>
          <p:nvPr/>
        </p:nvSpPr>
        <p:spPr bwMode="auto">
          <a:xfrm flipH="1">
            <a:off x="4114800" y="3276600"/>
            <a:ext cx="3962400" cy="22098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>
                <a:solidFill>
                  <a:srgbClr val="0000CC"/>
                </a:solidFill>
              </a:rPr>
              <a:t>If our hash table has </a:t>
            </a:r>
            <a:r>
              <a:rPr lang="en-US" sz="2000" dirty="0">
                <a:solidFill>
                  <a:srgbClr val="FF0000"/>
                </a:solidFill>
              </a:rPr>
              <a:t>2000 buckets</a:t>
            </a:r>
            <a:r>
              <a:rPr lang="en-US" sz="2000" dirty="0">
                <a:solidFill>
                  <a:srgbClr val="0000CC"/>
                </a:solidFill>
              </a:rPr>
              <a:t> and we’re inserting a maximum of </a:t>
            </a:r>
            <a:r>
              <a:rPr lang="en-US" sz="2000" dirty="0">
                <a:solidFill>
                  <a:srgbClr val="FF0000"/>
                </a:solidFill>
              </a:rPr>
              <a:t>1000 values</a:t>
            </a:r>
            <a:r>
              <a:rPr lang="en-US" sz="2000" dirty="0">
                <a:solidFill>
                  <a:srgbClr val="0000CC"/>
                </a:solidFill>
              </a:rPr>
              <a:t>, we are guaranteed to have an average of </a:t>
            </a:r>
            <a:r>
              <a:rPr lang="en-US" sz="2000" dirty="0">
                <a:solidFill>
                  <a:srgbClr val="FF0000"/>
                </a:solidFill>
              </a:rPr>
              <a:t>1.25 steps per insert/search</a:t>
            </a:r>
            <a:r>
              <a:rPr lang="en-US" sz="2000" dirty="0">
                <a:solidFill>
                  <a:srgbClr val="0000CC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0.00046 L -0.57778 0.2451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39" y="12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7" grpId="0"/>
      <p:bldP spid="9" grpId="0"/>
      <p:bldP spid="10" grpId="0"/>
      <p:bldP spid="13" grpId="0"/>
      <p:bldP spid="15" grpId="0"/>
      <p:bldP spid="16" grpId="0"/>
      <p:bldP spid="37" grpId="0"/>
      <p:bldP spid="37" grpId="1"/>
      <p:bldP spid="39" grpId="0"/>
      <p:bldP spid="40" grpId="0" animBg="1"/>
      <p:bldP spid="42" grpId="0" animBg="1"/>
      <p:bldP spid="42" grpId="1" animBg="1"/>
      <p:bldP spid="43" grpId="0" animBg="1"/>
      <p:bldP spid="43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22DD61C-F833-432A-84D9-763B041130B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 basically it’s a tradeoff!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092200"/>
            <a:ext cx="82296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You could always use a </a:t>
            </a:r>
            <a:r>
              <a:rPr lang="en-US" dirty="0">
                <a:solidFill>
                  <a:srgbClr val="6600CC"/>
                </a:solidFill>
              </a:rPr>
              <a:t>really big hash table </a:t>
            </a:r>
            <a:r>
              <a:rPr lang="en-US" dirty="0"/>
              <a:t>with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way-too-many buckets </a:t>
            </a:r>
            <a:r>
              <a:rPr lang="en-US" dirty="0"/>
              <a:t>and ensure </a:t>
            </a:r>
            <a:r>
              <a:rPr lang="en-US" dirty="0">
                <a:solidFill>
                  <a:srgbClr val="FF0000"/>
                </a:solidFill>
              </a:rPr>
              <a:t>really fast searches</a:t>
            </a:r>
            <a:r>
              <a:rPr lang="en-US" dirty="0"/>
              <a:t>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2035175"/>
            <a:ext cx="7924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But then you’ll end up </a:t>
            </a:r>
            <a:r>
              <a:rPr lang="en-US">
                <a:solidFill>
                  <a:srgbClr val="FF0000"/>
                </a:solidFill>
              </a:rPr>
              <a:t>wasting lots of memory…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2616200"/>
            <a:ext cx="83058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On the other hand, if you have a </a:t>
            </a:r>
            <a:r>
              <a:rPr lang="en-US" dirty="0">
                <a:solidFill>
                  <a:srgbClr val="6600CC"/>
                </a:solidFill>
              </a:rPr>
              <a:t>really small hash table </a:t>
            </a:r>
            <a:r>
              <a:rPr lang="en-US" dirty="0"/>
              <a:t>(with just barely enough room), it’ll </a:t>
            </a:r>
            <a:r>
              <a:rPr lang="en-US" dirty="0">
                <a:solidFill>
                  <a:srgbClr val="FF0000"/>
                </a:solidFill>
              </a:rPr>
              <a:t>be slower</a:t>
            </a:r>
            <a:r>
              <a:rPr lang="en-US" dirty="0"/>
              <a:t>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3759200"/>
            <a:ext cx="83058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Finally, when </a:t>
            </a:r>
            <a:r>
              <a:rPr lang="en-US" dirty="0">
                <a:solidFill>
                  <a:srgbClr val="6600CC"/>
                </a:solidFill>
              </a:rPr>
              <a:t>choosing the exact size </a:t>
            </a:r>
            <a:r>
              <a:rPr lang="en-US" dirty="0"/>
              <a:t>of your hash table (the number of buckets)…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7200" y="4673600"/>
            <a:ext cx="83058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Always try to choose a </a:t>
            </a:r>
            <a:r>
              <a:rPr lang="en-US" dirty="0">
                <a:solidFill>
                  <a:srgbClr val="6600CC"/>
                </a:solidFill>
              </a:rPr>
              <a:t>prime number of buckets</a:t>
            </a:r>
            <a:r>
              <a:rPr lang="en-US" dirty="0"/>
              <a:t>…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Instead of </a:t>
            </a:r>
            <a:r>
              <a:rPr lang="en-US" dirty="0">
                <a:solidFill>
                  <a:srgbClr val="FF0000"/>
                </a:solidFill>
              </a:rPr>
              <a:t>2000 buckets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give your hash table </a:t>
            </a:r>
            <a:r>
              <a:rPr lang="en-US" dirty="0">
                <a:solidFill>
                  <a:srgbClr val="FF0000"/>
                </a:solidFill>
              </a:rPr>
              <a:t>2021 buckets</a:t>
            </a:r>
            <a:r>
              <a:rPr lang="en-US" dirty="0"/>
              <a:t>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800" y="6324600"/>
            <a:ext cx="85344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This causes </a:t>
            </a:r>
            <a:r>
              <a:rPr lang="en-US" dirty="0">
                <a:solidFill>
                  <a:srgbClr val="6600CC"/>
                </a:solidFill>
              </a:rPr>
              <a:t>more even distribution </a:t>
            </a:r>
            <a:r>
              <a:rPr lang="en-US" dirty="0"/>
              <a:t>and </a:t>
            </a:r>
            <a:r>
              <a:rPr lang="en-US" dirty="0">
                <a:solidFill>
                  <a:srgbClr val="6600CC"/>
                </a:solidFill>
              </a:rPr>
              <a:t>fewer collisions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B5CA7B3-674D-49B1-B332-BA7B127098EE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Happens If…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82588" y="1341438"/>
            <a:ext cx="8455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What happens if we want to allow the user to search by the </a:t>
            </a:r>
            <a:r>
              <a:rPr lang="en-US">
                <a:solidFill>
                  <a:srgbClr val="A50021"/>
                </a:solidFill>
              </a:rPr>
              <a:t>student’s name</a:t>
            </a:r>
            <a:r>
              <a:rPr lang="en-US"/>
              <a:t> instead of their </a:t>
            </a:r>
            <a:r>
              <a:rPr lang="en-US">
                <a:solidFill>
                  <a:srgbClr val="A50021"/>
                </a:solidFill>
              </a:rPr>
              <a:t>ID number</a:t>
            </a:r>
            <a:r>
              <a:rPr lang="en-US"/>
              <a:t>?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57200" y="2624138"/>
            <a:ext cx="8377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Well, our original hash function </a:t>
            </a:r>
            <a:r>
              <a:rPr lang="en-US" dirty="0" err="1"/>
              <a:t>function</a:t>
            </a:r>
            <a:r>
              <a:rPr lang="en-US" dirty="0"/>
              <a:t> won’t quite work: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1450" y="3495675"/>
            <a:ext cx="8858253" cy="1446213"/>
            <a:chOff x="163" y="2202"/>
            <a:chExt cx="5580" cy="911"/>
          </a:xfrm>
        </p:grpSpPr>
        <p:sp>
          <p:nvSpPr>
            <p:cNvPr id="44040" name="Text Box 6"/>
            <p:cNvSpPr txBox="1">
              <a:spLocks noChangeArrowheads="1"/>
            </p:cNvSpPr>
            <p:nvPr/>
          </p:nvSpPr>
          <p:spPr bwMode="auto">
            <a:xfrm>
              <a:off x="163" y="2203"/>
              <a:ext cx="2562" cy="91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hashFunc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ID)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  return(ID % 100000) 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2200" dirty="0">
                <a:solidFill>
                  <a:srgbClr val="006666"/>
                </a:solidFill>
              </a:endParaRPr>
            </a:p>
          </p:txBody>
        </p:sp>
        <p:sp>
          <p:nvSpPr>
            <p:cNvPr id="44041" name="Text Box 7"/>
            <p:cNvSpPr txBox="1">
              <a:spLocks noChangeArrowheads="1"/>
            </p:cNvSpPr>
            <p:nvPr/>
          </p:nvSpPr>
          <p:spPr bwMode="auto">
            <a:xfrm>
              <a:off x="2844" y="2202"/>
              <a:ext cx="2899" cy="91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hashFunc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(string &amp;name)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22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// what do we do?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2200" dirty="0">
                <a:solidFill>
                  <a:srgbClr val="006666"/>
                </a:solidFill>
              </a:endParaRPr>
            </a:p>
          </p:txBody>
        </p:sp>
      </p:grpSp>
      <p:sp>
        <p:nvSpPr>
          <p:cNvPr id="806920" name="Text Box 8"/>
          <p:cNvSpPr txBox="1">
            <a:spLocks noChangeArrowheads="1"/>
          </p:cNvSpPr>
          <p:nvPr/>
        </p:nvSpPr>
        <p:spPr bwMode="auto">
          <a:xfrm>
            <a:off x="441325" y="5380038"/>
            <a:ext cx="8323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Now we need a hash function that can convert from a </a:t>
            </a:r>
            <a:r>
              <a:rPr lang="en-US">
                <a:solidFill>
                  <a:srgbClr val="006666"/>
                </a:solidFill>
              </a:rPr>
              <a:t>string of letters</a:t>
            </a:r>
            <a:r>
              <a:rPr lang="en-US"/>
              <a:t> to a number between </a:t>
            </a:r>
            <a:r>
              <a:rPr lang="en-US">
                <a:solidFill>
                  <a:srgbClr val="006666"/>
                </a:solidFill>
              </a:rPr>
              <a:t>0 and N-1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80692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817CDA9-0163-4BB5-8DF8-1E8DD8904EF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Hash Function for Strings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787400" y="1931988"/>
            <a:ext cx="5308600" cy="3478212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6600CC"/>
                </a:solidFill>
                <a:latin typeface="+mn-lt"/>
                <a:cs typeface="Courier New" pitchFamily="49" charset="0"/>
              </a:rPr>
              <a:t>hashFunc</a:t>
            </a:r>
            <a:r>
              <a:rPr lang="en-US" sz="2000" dirty="0">
                <a:latin typeface="+mn-lt"/>
                <a:cs typeface="Courier New" pitchFamily="49" charset="0"/>
              </a:rPr>
              <a:t>(string &amp;name)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</a:t>
            </a: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, total=0;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for (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=0;i&lt;</a:t>
            </a:r>
            <a:r>
              <a:rPr lang="en-US" sz="2000" dirty="0" err="1">
                <a:latin typeface="+mn-lt"/>
                <a:cs typeface="Courier New" pitchFamily="49" charset="0"/>
              </a:rPr>
              <a:t>name.length</a:t>
            </a:r>
            <a:r>
              <a:rPr lang="en-US" sz="2000" dirty="0">
                <a:latin typeface="+mn-lt"/>
                <a:cs typeface="Courier New" pitchFamily="49" charset="0"/>
              </a:rPr>
              <a:t>();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++)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	total = total + name[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];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total = total % HASH_TABLE_SIZE;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return(total);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60375" y="930275"/>
            <a:ext cx="7921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Here’s one possibility for a hash function that can convert a string into a number between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N-1</a:t>
            </a:r>
            <a:r>
              <a:rPr lang="en-US" dirty="0"/>
              <a:t>.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882650" y="5786438"/>
            <a:ext cx="676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But this hash function isn’t so good. Why not?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248400" y="2209800"/>
            <a:ext cx="277653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Hint: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 happens</a:t>
            </a:r>
            <a:br>
              <a:rPr lang="en-US"/>
            </a:br>
            <a:r>
              <a:rPr lang="en-US"/>
              <a:t>if we hash </a:t>
            </a:r>
            <a:r>
              <a:rPr lang="en-US">
                <a:solidFill>
                  <a:srgbClr val="FF0000"/>
                </a:solidFill>
              </a:rPr>
              <a:t>“BAT”</a:t>
            </a:r>
            <a:r>
              <a:rPr lang="en-US">
                <a:solidFill>
                  <a:schemeClr val="tx1"/>
                </a:solidFill>
              </a:rPr>
              <a:t>?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 happens</a:t>
            </a:r>
            <a:br>
              <a:rPr lang="en-US"/>
            </a:br>
            <a:r>
              <a:rPr lang="en-US"/>
              <a:t>if we hash </a:t>
            </a:r>
            <a:r>
              <a:rPr lang="en-US">
                <a:solidFill>
                  <a:srgbClr val="FF0000"/>
                </a:solidFill>
              </a:rPr>
              <a:t>“TAB”</a:t>
            </a:r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113088" y="6248400"/>
            <a:ext cx="2830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6600CC"/>
                </a:solidFill>
              </a:rPr>
              <a:t>How can we fix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 autoUpdateAnimBg="0"/>
      <p:bldP spid="7" grpId="0"/>
      <p:bldP spid="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The Modulus Operator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92678" y="2058102"/>
            <a:ext cx="5284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For example, if we compute:</a:t>
            </a:r>
          </a:p>
          <a:p>
            <a:pPr eaLnBrk="1" hangingPunct="1"/>
            <a:r>
              <a:rPr lang="en-US" dirty="0" err="1">
                <a:solidFill>
                  <a:srgbClr val="6600CC"/>
                </a:solidFill>
              </a:rPr>
              <a:t>int</a:t>
            </a:r>
            <a:r>
              <a:rPr lang="en-US" dirty="0">
                <a:solidFill>
                  <a:srgbClr val="6600CC"/>
                </a:solidFill>
              </a:rPr>
              <a:t> x =  </a:t>
            </a:r>
            <a:r>
              <a:rPr lang="en-US" dirty="0">
                <a:solidFill>
                  <a:srgbClr val="FF0000"/>
                </a:solidFill>
              </a:rPr>
              <a:t>1234</a:t>
            </a:r>
            <a:r>
              <a:rPr lang="en-US" dirty="0">
                <a:solidFill>
                  <a:srgbClr val="6600CC"/>
                </a:solidFill>
              </a:rPr>
              <a:t> % </a:t>
            </a:r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dirty="0">
                <a:solidFill>
                  <a:srgbClr val="6600CC"/>
                </a:solidFill>
              </a:rPr>
              <a:t>;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/>
              <a:t>the value of x will be </a:t>
            </a:r>
            <a:r>
              <a:rPr lang="en-US" dirty="0">
                <a:solidFill>
                  <a:srgbClr val="FF0000"/>
                </a:solidFill>
              </a:rPr>
              <a:t>34</a:t>
            </a:r>
            <a:r>
              <a:rPr lang="en-US" dirty="0"/>
              <a:t>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852696" y="2237969"/>
            <a:ext cx="2632392" cy="461665"/>
            <a:chOff x="4720915" y="5190614"/>
            <a:chExt cx="2632392" cy="461665"/>
          </a:xfrm>
        </p:grpSpPr>
        <p:sp>
          <p:nvSpPr>
            <p:cNvPr id="2" name="TextBox 1"/>
            <p:cNvSpPr txBox="1"/>
            <p:nvPr/>
          </p:nvSpPr>
          <p:spPr>
            <a:xfrm>
              <a:off x="4720915" y="5190614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3" name="Arc 2"/>
            <p:cNvSpPr/>
            <p:nvPr/>
          </p:nvSpPr>
          <p:spPr bwMode="auto">
            <a:xfrm>
              <a:off x="5305846" y="5221669"/>
              <a:ext cx="135907" cy="322517"/>
            </a:xfrm>
            <a:prstGeom prst="arc">
              <a:avLst>
                <a:gd name="adj1" fmla="val 16200000"/>
                <a:gd name="adj2" fmla="val 5258788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5393677" y="5221669"/>
              <a:ext cx="1959630" cy="0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5472448" y="5190614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1234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6578502" y="1827270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95844" y="2558755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670249" y="2979239"/>
            <a:ext cx="1814839" cy="0"/>
          </a:xfrm>
          <a:prstGeom prst="line">
            <a:avLst/>
          </a:prstGeom>
          <a:solidFill>
            <a:srgbClr val="E7F9B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6726056" y="2956275"/>
            <a:ext cx="838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234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5872" y="183058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02149" y="3264130"/>
            <a:ext cx="747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200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6781758" y="3656222"/>
            <a:ext cx="1663574" cy="0"/>
          </a:xfrm>
          <a:prstGeom prst="line">
            <a:avLst/>
          </a:prstGeom>
          <a:solidFill>
            <a:srgbClr val="E7F9B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/>
        </p:nvSpPr>
        <p:spPr>
          <a:xfrm>
            <a:off x="6858204" y="3646283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857481" y="3645032"/>
            <a:ext cx="559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46329" y="183539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696" y="862642"/>
            <a:ext cx="8064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C++, the </a:t>
            </a:r>
            <a:r>
              <a:rPr lang="en-US" dirty="0">
                <a:solidFill>
                  <a:srgbClr val="FF0000"/>
                </a:solidFill>
              </a:rPr>
              <a:t>% operator </a:t>
            </a:r>
            <a:r>
              <a:rPr lang="en-US" dirty="0"/>
              <a:t>is used to divide two numbers and obtain the </a:t>
            </a:r>
            <a:r>
              <a:rPr lang="en-US" dirty="0">
                <a:solidFill>
                  <a:srgbClr val="FF0000"/>
                </a:solidFill>
              </a:rPr>
              <a:t>remainder</a:t>
            </a:r>
            <a:r>
              <a:rPr lang="en-US" dirty="0"/>
              <a:t>.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917258" y="3645032"/>
            <a:ext cx="5284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Now, as it turns out, the modulo operator has an interesting </a:t>
            </a:r>
            <a:r>
              <a:rPr lang="en-US" dirty="0">
                <a:solidFill>
                  <a:srgbClr val="6600CC"/>
                </a:solidFill>
              </a:rPr>
              <a:t>property</a:t>
            </a:r>
            <a:r>
              <a:rPr lang="en-US" dirty="0"/>
              <a:t>! 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1069658" y="5193095"/>
            <a:ext cx="52842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if you can </a:t>
            </a:r>
            <a:br>
              <a:rPr lang="en-US" dirty="0"/>
            </a:br>
            <a:r>
              <a:rPr lang="en-US" dirty="0"/>
              <a:t>figure out what </a:t>
            </a:r>
            <a:r>
              <a:rPr lang="en-US" dirty="0">
                <a:solidFill>
                  <a:srgbClr val="6600CC"/>
                </a:solidFill>
              </a:rPr>
              <a:t>it</a:t>
            </a:r>
            <a:r>
              <a:rPr lang="en-US" dirty="0"/>
              <a:t> is…</a:t>
            </a:r>
          </a:p>
        </p:txBody>
      </p:sp>
      <p:pic>
        <p:nvPicPr>
          <p:cNvPr id="1029" name="Picture 5" descr="C:\Users\Carey Nachenberg\AppData\Local\Microsoft\Windows\Temporary Internet Files\Content.IE5\HEJSA8GO\MC90043261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261" y="4584145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8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88246E-6 L 0.05608 -0.2642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-1321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  <p:bldP spid="29" grpId="0"/>
      <p:bldP spid="30" grpId="0"/>
      <p:bldP spid="32" grpId="0"/>
      <p:bldP spid="34" grpId="0"/>
      <p:bldP spid="38" grpId="0"/>
      <p:bldP spid="50" grpId="0"/>
      <p:bldP spid="50" grpId="1"/>
      <p:bldP spid="46" grpId="0"/>
      <p:bldP spid="51" grpId="0"/>
      <p:bldP spid="5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FD9BA86-E23A-49BE-94E1-9F24D70685E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8001000" cy="1143000"/>
          </a:xfrm>
        </p:spPr>
        <p:txBody>
          <a:bodyPr/>
          <a:lstStyle/>
          <a:p>
            <a:pPr eaLnBrk="1" hangingPunct="1"/>
            <a:r>
              <a:rPr lang="en-US" sz="3600"/>
              <a:t>A Better Hash Function for Strings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1549400" y="2174875"/>
            <a:ext cx="5308600" cy="347821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6600CC"/>
                </a:solidFill>
                <a:latin typeface="+mn-lt"/>
                <a:cs typeface="Courier New" pitchFamily="49" charset="0"/>
              </a:rPr>
              <a:t>hashFunc</a:t>
            </a:r>
            <a:r>
              <a:rPr lang="en-US" sz="2000" dirty="0">
                <a:latin typeface="+mn-lt"/>
                <a:cs typeface="Courier New" pitchFamily="49" charset="0"/>
              </a:rPr>
              <a:t>(string &amp;name)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</a:t>
            </a: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, total=0;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for (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=0;i&lt;</a:t>
            </a:r>
            <a:r>
              <a:rPr lang="en-US" sz="2000" dirty="0" err="1">
                <a:latin typeface="+mn-lt"/>
                <a:cs typeface="Courier New" pitchFamily="49" charset="0"/>
              </a:rPr>
              <a:t>name.length</a:t>
            </a:r>
            <a:r>
              <a:rPr lang="en-US" sz="2000" dirty="0">
                <a:latin typeface="+mn-lt"/>
                <a:cs typeface="Courier New" pitchFamily="49" charset="0"/>
              </a:rPr>
              <a:t>();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++)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	total = total + 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(i+1) * </a:t>
            </a:r>
            <a:r>
              <a:rPr lang="en-US" sz="2000" dirty="0">
                <a:latin typeface="+mn-lt"/>
                <a:cs typeface="Courier New" pitchFamily="49" charset="0"/>
              </a:rPr>
              <a:t>name[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];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total = total % HASH_TABLE_SIZE;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return(total);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04800" y="990600"/>
            <a:ext cx="8534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/>
              <a:t>Here’s  better version of our string hashing function – while not perfect, it disperses items more uniformly in the table. 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119063" y="5867400"/>
            <a:ext cx="89598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Now </a:t>
            </a:r>
            <a:r>
              <a:rPr lang="en-US">
                <a:solidFill>
                  <a:srgbClr val="FF0000"/>
                </a:solidFill>
              </a:rPr>
              <a:t>“BAT” </a:t>
            </a:r>
            <a:r>
              <a:rPr lang="en-US"/>
              <a:t>and </a:t>
            </a:r>
            <a:r>
              <a:rPr lang="en-US">
                <a:solidFill>
                  <a:srgbClr val="FF0000"/>
                </a:solidFill>
              </a:rPr>
              <a:t>“TAB”</a:t>
            </a:r>
            <a:r>
              <a:rPr lang="en-US"/>
              <a:t> hash to different slots in our </a:t>
            </a:r>
            <a:br>
              <a:rPr lang="en-US"/>
            </a:br>
            <a:r>
              <a:rPr lang="en-US"/>
              <a:t>array since this version takes character position into account.</a:t>
            </a:r>
            <a:endParaRPr lang="en-US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FD9BA86-E23A-49BE-94E1-9F24D70685E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80010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A </a:t>
            </a:r>
            <a:r>
              <a:rPr lang="en-US" sz="3600" dirty="0">
                <a:solidFill>
                  <a:srgbClr val="FF0000"/>
                </a:solidFill>
              </a:rPr>
              <a:t>GREAT</a:t>
            </a:r>
            <a:r>
              <a:rPr lang="en-US" sz="3600" dirty="0"/>
              <a:t> Hash Function for Strings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42900" y="990600"/>
            <a:ext cx="8534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Rather than write your own hash function from scratch, why not use one written by the pros?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9314" y="2483223"/>
            <a:ext cx="7841286" cy="3067831"/>
          </a:xfrm>
          <a:prstGeom prst="rect">
            <a:avLst/>
          </a:prstGeom>
          <a:solidFill>
            <a:srgbClr val="EAEAEA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l"/>
            <a:r>
              <a:rPr lang="en-US" sz="1200" dirty="0">
                <a:solidFill>
                  <a:srgbClr val="FF0000"/>
                </a:solidFill>
              </a:rPr>
              <a:t/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800" dirty="0"/>
              <a:t>#include &lt;</a:t>
            </a:r>
            <a:r>
              <a:rPr lang="en-US" sz="1800" dirty="0">
                <a:solidFill>
                  <a:srgbClr val="FF0000"/>
                </a:solidFill>
              </a:rPr>
              <a:t>functional</a:t>
            </a:r>
            <a:r>
              <a:rPr lang="en-US" sz="1800" dirty="0"/>
              <a:t>&gt;		 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unsigned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yourHashFunction</a:t>
            </a:r>
            <a:r>
              <a:rPr lang="en-US" sz="1800" dirty="0"/>
              <a:t>(</a:t>
            </a:r>
            <a:r>
              <a:rPr lang="en-US" sz="1800" dirty="0" err="1"/>
              <a:t>const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std</a:t>
            </a:r>
            <a:r>
              <a:rPr lang="en-US" sz="1800" dirty="0">
                <a:solidFill>
                  <a:srgbClr val="C00000"/>
                </a:solidFill>
              </a:rPr>
              <a:t>::string </a:t>
            </a:r>
            <a:r>
              <a:rPr lang="en-US" sz="1800" dirty="0"/>
              <a:t>&amp;</a:t>
            </a:r>
            <a:r>
              <a:rPr lang="en-US" sz="1800" dirty="0" err="1">
                <a:solidFill>
                  <a:srgbClr val="6600CC"/>
                </a:solidFill>
              </a:rPr>
              <a:t>hashMe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</a:t>
            </a:r>
            <a:r>
              <a:rPr lang="en-US" sz="1800" dirty="0" err="1">
                <a:solidFill>
                  <a:srgbClr val="FF0000"/>
                </a:solidFill>
              </a:rPr>
              <a:t>std</a:t>
            </a:r>
            <a:r>
              <a:rPr lang="en-US" sz="1800" dirty="0">
                <a:solidFill>
                  <a:srgbClr val="FF0000"/>
                </a:solidFill>
              </a:rPr>
              <a:t>::hash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std</a:t>
            </a:r>
            <a:r>
              <a:rPr lang="en-US" sz="1800" dirty="0">
                <a:solidFill>
                  <a:srgbClr val="C00000"/>
                </a:solidFill>
              </a:rPr>
              <a:t>::string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&gt;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str_hash</a:t>
            </a:r>
            <a:r>
              <a:rPr lang="en-US" sz="1800" dirty="0">
                <a:solidFill>
                  <a:schemeClr val="tx1"/>
                </a:solidFill>
              </a:rPr>
              <a:t>;                      </a:t>
            </a:r>
            <a:r>
              <a:rPr lang="en-US" sz="1600" dirty="0">
                <a:solidFill>
                  <a:schemeClr val="tx1"/>
                </a:solidFill>
              </a:rPr>
              <a:t>// creates a </a:t>
            </a:r>
            <a:r>
              <a:rPr lang="en-US" sz="1600" dirty="0">
                <a:solidFill>
                  <a:srgbClr val="C00000"/>
                </a:solidFill>
              </a:rPr>
              <a:t>string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hasher</a:t>
            </a:r>
            <a:r>
              <a:rPr lang="en-US" sz="1600" dirty="0">
                <a:solidFill>
                  <a:schemeClr val="tx1"/>
                </a:solidFill>
              </a:rPr>
              <a:t>!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/>
              <a:t>   unsigned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hashValue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/>
              <a:t>= </a:t>
            </a:r>
            <a:r>
              <a:rPr lang="en-US" sz="1800" dirty="0" err="1">
                <a:solidFill>
                  <a:srgbClr val="FF0000"/>
                </a:solidFill>
              </a:rPr>
              <a:t>str_hash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rgbClr val="6600CC"/>
                </a:solidFill>
              </a:rPr>
              <a:t>hashMe</a:t>
            </a:r>
            <a:r>
              <a:rPr lang="en-US" sz="1800" dirty="0">
                <a:solidFill>
                  <a:schemeClr val="tx1"/>
                </a:solidFill>
              </a:rPr>
              <a:t>);   </a:t>
            </a:r>
            <a:r>
              <a:rPr lang="en-US" sz="1600" dirty="0">
                <a:solidFill>
                  <a:schemeClr val="tx1"/>
                </a:solidFill>
              </a:rPr>
              <a:t>// now hash our string!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// then just add your own modulo</a:t>
            </a:r>
            <a:endParaRPr lang="en-U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>
                <a:solidFill>
                  <a:srgbClr val="FF0000"/>
                </a:solidFill>
              </a:rPr>
              <a:t>   </a:t>
            </a:r>
            <a:r>
              <a:rPr lang="en-US" sz="1800" dirty="0"/>
              <a:t>unsigned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bucketNum</a:t>
            </a:r>
            <a:r>
              <a:rPr lang="en-US" sz="1800" dirty="0"/>
              <a:t> =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hashValue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% NUM_BUCKETS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   return </a:t>
            </a:r>
            <a:r>
              <a:rPr lang="en-US" sz="1800" dirty="0" err="1"/>
              <a:t>bucketNum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}</a:t>
            </a:r>
            <a:endParaRPr lang="en-US" sz="1800" dirty="0">
              <a:solidFill>
                <a:srgbClr val="006666"/>
              </a:solidFill>
            </a:endParaRPr>
          </a:p>
          <a:p>
            <a:pPr algn="l"/>
            <a:endParaRPr lang="en-US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2900" y="1837765"/>
            <a:ext cx="853440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C++ provides a great string hashing function:</a:t>
            </a:r>
          </a:p>
        </p:txBody>
      </p:sp>
      <p:sp>
        <p:nvSpPr>
          <p:cNvPr id="11" name="Speech Bubble: Rectangle with Corners Rounded 10"/>
          <p:cNvSpPr/>
          <p:nvPr/>
        </p:nvSpPr>
        <p:spPr bwMode="auto">
          <a:xfrm>
            <a:off x="4096327" y="1310758"/>
            <a:ext cx="3865418" cy="1410855"/>
          </a:xfrm>
          <a:prstGeom prst="wedgeRoundRectCallout">
            <a:avLst>
              <a:gd name="adj1" fmla="val -66319"/>
              <a:gd name="adj2" fmla="val 76248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We’ll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define our own hash function, but leverage C++’s algorithm under the hood.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Speech Bubble: Rectangle with Corners Rounded 11"/>
          <p:cNvSpPr/>
          <p:nvPr/>
        </p:nvSpPr>
        <p:spPr bwMode="auto">
          <a:xfrm>
            <a:off x="4745182" y="1837765"/>
            <a:ext cx="3865418" cy="1410855"/>
          </a:xfrm>
          <a:prstGeom prst="wedgeRoundRectCallout">
            <a:avLst>
              <a:gd name="adj1" fmla="val -66319"/>
              <a:gd name="adj2" fmla="val 76248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First you define a C++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string hashing object.</a:t>
            </a:r>
          </a:p>
        </p:txBody>
      </p:sp>
      <p:sp>
        <p:nvSpPr>
          <p:cNvPr id="13" name="Speech Bubble: Rectangle with Corners Rounded 12"/>
          <p:cNvSpPr/>
          <p:nvPr/>
        </p:nvSpPr>
        <p:spPr bwMode="auto">
          <a:xfrm>
            <a:off x="5278582" y="4780972"/>
            <a:ext cx="3865418" cy="1194956"/>
          </a:xfrm>
          <a:prstGeom prst="wedgeRoundRectCallout">
            <a:avLst>
              <a:gd name="adj1" fmla="val -63691"/>
              <a:gd name="adj2" fmla="val -100511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you use the object to hash your input string.</a:t>
            </a:r>
          </a:p>
        </p:txBody>
      </p:sp>
      <p:sp>
        <p:nvSpPr>
          <p:cNvPr id="14" name="Speech Bubble: Rectangle with Corners Rounded 13"/>
          <p:cNvSpPr/>
          <p:nvPr/>
        </p:nvSpPr>
        <p:spPr bwMode="auto">
          <a:xfrm>
            <a:off x="824539" y="4780972"/>
            <a:ext cx="3865418" cy="1194956"/>
          </a:xfrm>
          <a:prstGeom prst="wedgeRoundRectCallout">
            <a:avLst>
              <a:gd name="adj1" fmla="val -2042"/>
              <a:gd name="adj2" fmla="val -103603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 returns a hash value between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0 and 4 billion.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Speech Bubble: Rectangle with Corners Rounded 14"/>
          <p:cNvSpPr/>
          <p:nvPr/>
        </p:nvSpPr>
        <p:spPr bwMode="auto">
          <a:xfrm>
            <a:off x="5039495" y="5447145"/>
            <a:ext cx="3865418" cy="1410855"/>
          </a:xfrm>
          <a:prstGeom prst="wedgeRoundRectCallout">
            <a:avLst>
              <a:gd name="adj1" fmla="val -47681"/>
              <a:gd name="adj2" fmla="val -88073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Finally, you apply your own modulo function and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return a bucket # that fits into your hash table’s array.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Speech Bubble: Rectangle with Corners Rounded 2"/>
          <p:cNvSpPr/>
          <p:nvPr/>
        </p:nvSpPr>
        <p:spPr bwMode="auto">
          <a:xfrm>
            <a:off x="3676072" y="873186"/>
            <a:ext cx="3445163" cy="1410855"/>
          </a:xfrm>
          <a:prstGeom prst="wedgeRoundRectCallout">
            <a:avLst>
              <a:gd name="adj1" fmla="val -66319"/>
              <a:gd name="adj2" fmla="val 76248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Make sure to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#include&lt;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functional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&gt;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use C++’s hash function!</a:t>
            </a:r>
          </a:p>
        </p:txBody>
      </p:sp>
    </p:spTree>
    <p:extLst>
      <p:ext uri="{BB962C8B-B14F-4D97-AF65-F5344CB8AC3E}">
        <p14:creationId xmlns:p14="http://schemas.microsoft.com/office/powerpoint/2010/main" val="202405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3" grpId="0" uiExpand="1" animBg="1"/>
      <p:bldP spid="3" grpId="1" uiExpan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Writing Your Own Hash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50998-05DF-4B67-80D0-AA815377C209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8712" y="1066800"/>
            <a:ext cx="8534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Great! But what if you need to write a hash function for some </a:t>
            </a:r>
            <a:r>
              <a:rPr lang="en-US" sz="2300" dirty="0">
                <a:solidFill>
                  <a:srgbClr val="FF0000"/>
                </a:solidFill>
              </a:rPr>
              <a:t>non-standard data type</a:t>
            </a:r>
            <a:r>
              <a:rPr lang="en-US" sz="2300" dirty="0"/>
              <a:t>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786" y="2211074"/>
            <a:ext cx="7841286" cy="2019181"/>
          </a:xfrm>
          <a:prstGeom prst="rect">
            <a:avLst/>
          </a:prstGeom>
          <a:solidFill>
            <a:srgbClr val="EAEAEA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l"/>
            <a:r>
              <a:rPr lang="en-US" sz="1800" dirty="0"/>
              <a:t>unsigned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yourHashFunction</a:t>
            </a:r>
            <a:r>
              <a:rPr lang="en-US" sz="1800" dirty="0"/>
              <a:t>(</a:t>
            </a:r>
            <a:r>
              <a:rPr lang="en-US" sz="1800" dirty="0" err="1"/>
              <a:t>const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SomeCrazyTypeOfData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&amp;</a:t>
            </a:r>
            <a:r>
              <a:rPr lang="en-US" sz="1800" dirty="0" err="1">
                <a:solidFill>
                  <a:srgbClr val="6600CC"/>
                </a:solidFill>
              </a:rPr>
              <a:t>hashMe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}</a:t>
            </a:r>
            <a:endParaRPr lang="en-US" sz="1800" dirty="0">
              <a:solidFill>
                <a:srgbClr val="006666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41229" y="3015510"/>
            <a:ext cx="8534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4000" dirty="0"/>
              <a:t>????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08712" y="4453793"/>
            <a:ext cx="853440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This is a non-trivial exercise!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87926" y="5059234"/>
            <a:ext cx="8534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You really need to understand the “nature” of the data you’re hashing…</a:t>
            </a:r>
          </a:p>
        </p:txBody>
      </p:sp>
      <p:sp>
        <p:nvSpPr>
          <p:cNvPr id="9" name="Speech Bubble: Rectangle with Corners Rounded 8"/>
          <p:cNvSpPr/>
          <p:nvPr/>
        </p:nvSpPr>
        <p:spPr bwMode="auto">
          <a:xfrm>
            <a:off x="5278582" y="3220664"/>
            <a:ext cx="3865418" cy="1559312"/>
          </a:xfrm>
          <a:prstGeom prst="wedgeRoundRectCallout">
            <a:avLst>
              <a:gd name="adj1" fmla="val -45770"/>
              <a:gd name="adj2" fmla="val -90197"/>
              <a:gd name="adj3" fmla="val 16667"/>
            </a:avLst>
          </a:prstGeom>
          <a:solidFill>
            <a:srgbClr val="F7E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Like hashing…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9933"/>
                </a:solidFill>
              </a:rPr>
              <a:t>Geospatial coordinates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An array of 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mic Sans MS" pitchFamily="66" charset="0"/>
                <a:cs typeface="Times New Roman" pitchFamily="18" charset="0"/>
              </a:rPr>
              <a:t> numbers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7030A0"/>
                </a:solidFill>
              </a:rPr>
              <a:t>The contents of a data 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66252" y="6057781"/>
            <a:ext cx="8977748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 dirty="0"/>
              <a:t>Then </a:t>
            </a:r>
            <a:r>
              <a:rPr lang="en-US" sz="2300" dirty="0">
                <a:solidFill>
                  <a:srgbClr val="FF0000"/>
                </a:solidFill>
              </a:rPr>
              <a:t>design your algorithm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FFC000"/>
                </a:solidFill>
              </a:rPr>
              <a:t>analyze it</a:t>
            </a:r>
            <a:r>
              <a:rPr lang="en-US" sz="2300" dirty="0"/>
              <a:t>, and </a:t>
            </a:r>
            <a:r>
              <a:rPr lang="en-US" sz="23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iterate</a:t>
            </a:r>
            <a:r>
              <a:rPr lang="en-US" sz="23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86152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 animBg="1"/>
      <p:bldP spid="6" grpId="0"/>
      <p:bldP spid="7" grpId="0"/>
      <p:bldP spid="8" grpId="0"/>
      <p:bldP spid="9" grpId="0" animBg="1"/>
      <p:bldP spid="9" grpId="1" animBg="1"/>
      <p:bldP spid="10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63910E4-9115-4D89-A757-9CB7FF48DC3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Choosing a Hash Function: Tips</a:t>
            </a:r>
          </a:p>
        </p:txBody>
      </p:sp>
      <p:sp>
        <p:nvSpPr>
          <p:cNvPr id="811012" name="Rectangle 4"/>
          <p:cNvSpPr>
            <a:spLocks noChangeArrowheads="1"/>
          </p:cNvSpPr>
          <p:nvPr/>
        </p:nvSpPr>
        <p:spPr bwMode="auto">
          <a:xfrm>
            <a:off x="286795" y="998975"/>
            <a:ext cx="8393112" cy="190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1. The hash function must always give us the same bucket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# for a given input value: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C00000"/>
                </a:solidFill>
              </a:rPr>
              <a:t>Today: </a:t>
            </a:r>
            <a:r>
              <a:rPr lang="en-US" dirty="0" err="1">
                <a:solidFill>
                  <a:schemeClr val="tx1"/>
                </a:solidFill>
              </a:rPr>
              <a:t>hashFunc</a:t>
            </a:r>
            <a:r>
              <a:rPr lang="en-US" dirty="0">
                <a:solidFill>
                  <a:schemeClr val="tx1"/>
                </a:solidFill>
              </a:rPr>
              <a:t>(400683948)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6600CC"/>
                </a:solidFill>
                <a:sym typeface="Wingdings" pitchFamily="2" charset="2"/>
              </a:rPr>
              <a:t>bucket 83,948</a:t>
            </a:r>
            <a:r>
              <a:rPr lang="en-US" dirty="0">
                <a:solidFill>
                  <a:srgbClr val="6600CC"/>
                </a:solidFill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C00000"/>
                </a:solidFill>
              </a:rPr>
              <a:t>Tomorrow: </a:t>
            </a:r>
            <a:r>
              <a:rPr lang="en-US" dirty="0" err="1">
                <a:solidFill>
                  <a:schemeClr val="tx1"/>
                </a:solidFill>
              </a:rPr>
              <a:t>hashFunc</a:t>
            </a:r>
            <a:r>
              <a:rPr lang="en-US" dirty="0">
                <a:solidFill>
                  <a:schemeClr val="tx1"/>
                </a:solidFill>
              </a:rPr>
              <a:t>(400683948)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i="1" dirty="0">
                <a:solidFill>
                  <a:srgbClr val="6600CC"/>
                </a:solidFill>
                <a:sym typeface="Wingdings" pitchFamily="2" charset="2"/>
              </a:rPr>
              <a:t>still</a:t>
            </a:r>
            <a:r>
              <a:rPr lang="en-US" dirty="0">
                <a:solidFill>
                  <a:srgbClr val="6600CC"/>
                </a:solidFill>
                <a:sym typeface="Wingdings" pitchFamily="2" charset="2"/>
              </a:rPr>
              <a:t> bucket 83,948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811013" name="Rectangle 5"/>
          <p:cNvSpPr>
            <a:spLocks noChangeArrowheads="1"/>
          </p:cNvSpPr>
          <p:nvPr/>
        </p:nvSpPr>
        <p:spPr bwMode="auto">
          <a:xfrm>
            <a:off x="2301073" y="3954026"/>
            <a:ext cx="653142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6666"/>
                </a:solidFill>
              </a:rPr>
              <a:t>Hash(“</a:t>
            </a:r>
            <a:r>
              <a:rPr lang="en-US" dirty="0" err="1">
                <a:solidFill>
                  <a:srgbClr val="FF0000"/>
                </a:solidFill>
              </a:rPr>
              <a:t>abc</a:t>
            </a:r>
            <a:r>
              <a:rPr lang="en-US" dirty="0">
                <a:solidFill>
                  <a:srgbClr val="006666"/>
                </a:solidFill>
              </a:rPr>
              <a:t>”) = 294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6666"/>
                </a:solidFill>
              </a:rPr>
              <a:t>Hash(“</a:t>
            </a:r>
            <a:r>
              <a:rPr lang="en-US" dirty="0" err="1">
                <a:solidFill>
                  <a:srgbClr val="FF0000"/>
                </a:solidFill>
              </a:rPr>
              <a:t>cba</a:t>
            </a:r>
            <a:r>
              <a:rPr lang="en-US" dirty="0">
                <a:solidFill>
                  <a:srgbClr val="006666"/>
                </a:solidFill>
              </a:rPr>
              <a:t>”) = 294</a:t>
            </a:r>
          </a:p>
        </p:txBody>
      </p:sp>
      <p:sp>
        <p:nvSpPr>
          <p:cNvPr id="2" name="Rectangle 1"/>
          <p:cNvSpPr/>
          <p:nvPr/>
        </p:nvSpPr>
        <p:spPr>
          <a:xfrm>
            <a:off x="286796" y="3041706"/>
            <a:ext cx="8545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2. The hash function should disperse items throughout the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 hash array as randomly as possible.</a:t>
            </a:r>
          </a:p>
        </p:txBody>
      </p:sp>
      <p:sp>
        <p:nvSpPr>
          <p:cNvPr id="3" name="Left Arrow 2"/>
          <p:cNvSpPr/>
          <p:nvPr/>
        </p:nvSpPr>
        <p:spPr bwMode="auto">
          <a:xfrm>
            <a:off x="5144757" y="3823909"/>
            <a:ext cx="2753248" cy="1034980"/>
          </a:xfrm>
          <a:prstGeom prst="leftArrow">
            <a:avLst/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Not good!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6796" y="5046497"/>
            <a:ext cx="8545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3. When coming up with a new hash function, always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measure how well it disperses items </a:t>
            </a:r>
            <a:r>
              <a:rPr lang="en-US" sz="2000" dirty="0">
                <a:solidFill>
                  <a:schemeClr val="accent2"/>
                </a:solidFill>
              </a:rPr>
              <a:t>(do some experiments!)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7953" y="5935287"/>
            <a:ext cx="8664548" cy="797618"/>
            <a:chOff x="167953" y="5935287"/>
            <a:chExt cx="8664548" cy="797618"/>
          </a:xfrm>
        </p:grpSpPr>
        <p:grpSp>
          <p:nvGrpSpPr>
            <p:cNvPr id="5" name="Group 4"/>
            <p:cNvGrpSpPr/>
            <p:nvPr/>
          </p:nvGrpSpPr>
          <p:grpSpPr>
            <a:xfrm>
              <a:off x="6240026" y="5935287"/>
              <a:ext cx="2592475" cy="797618"/>
              <a:chOff x="6240026" y="5935287"/>
              <a:chExt cx="2592475" cy="797618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46" t="3440" r="4032" b="10495"/>
              <a:stretch/>
            </p:blipFill>
            <p:spPr bwMode="auto">
              <a:xfrm>
                <a:off x="6240026" y="5935287"/>
                <a:ext cx="2592475" cy="7976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Rectangle 3"/>
              <p:cNvSpPr/>
              <p:nvPr/>
            </p:nvSpPr>
            <p:spPr bwMode="auto">
              <a:xfrm>
                <a:off x="6706878" y="6148185"/>
                <a:ext cx="692770" cy="2870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7680545" y="6241318"/>
                <a:ext cx="999362" cy="2870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67953" y="6070105"/>
              <a:ext cx="4094082" cy="508700"/>
              <a:chOff x="293408" y="6099130"/>
              <a:chExt cx="4094082" cy="50870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73" t="9520" r="3633" b="16494"/>
              <a:stretch/>
            </p:blipFill>
            <p:spPr bwMode="auto">
              <a:xfrm>
                <a:off x="293408" y="6099130"/>
                <a:ext cx="4094082" cy="508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" name="Rectangle 16"/>
              <p:cNvSpPr/>
              <p:nvPr/>
            </p:nvSpPr>
            <p:spPr bwMode="auto">
              <a:xfrm>
                <a:off x="941743" y="6099130"/>
                <a:ext cx="2739103" cy="39348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19" name="Left Arrow 18"/>
            <p:cNvSpPr/>
            <p:nvPr/>
          </p:nvSpPr>
          <p:spPr bwMode="auto">
            <a:xfrm>
              <a:off x="4287839" y="6060629"/>
              <a:ext cx="941887" cy="593111"/>
            </a:xfrm>
            <a:prstGeom prst="leftArrow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Good!</a:t>
              </a:r>
            </a:p>
          </p:txBody>
        </p:sp>
        <p:sp>
          <p:nvSpPr>
            <p:cNvPr id="20" name="Left Arrow 19"/>
            <p:cNvSpPr/>
            <p:nvPr/>
          </p:nvSpPr>
          <p:spPr bwMode="auto">
            <a:xfrm flipH="1">
              <a:off x="5325264" y="6064916"/>
              <a:ext cx="914762" cy="593111"/>
            </a:xfrm>
            <a:prstGeom prst="leftArrow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Bad!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2" grpId="0"/>
      <p:bldP spid="811013" grpId="0"/>
      <p:bldP spid="2" grpId="0"/>
      <p:bldP spid="3" grpId="0" animBg="1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50A7-6A35-498B-8CDD-1E1D61966FD5}" type="slidenum">
              <a:rPr lang="en-US"/>
              <a:pPr/>
              <a:t>54</a:t>
            </a:fld>
            <a:endParaRPr lang="en-US"/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915400" cy="1143000"/>
          </a:xfrm>
        </p:spPr>
        <p:txBody>
          <a:bodyPr/>
          <a:lstStyle/>
          <a:p>
            <a:r>
              <a:rPr lang="en-US" sz="2600"/>
              <a:t>The unordered_map: A hash-based version of a map</a:t>
            </a:r>
          </a:p>
        </p:txBody>
      </p:sp>
      <p:sp>
        <p:nvSpPr>
          <p:cNvPr id="816132" name="Rectangle 4"/>
          <p:cNvSpPr>
            <a:spLocks noChangeArrowheads="1"/>
          </p:cNvSpPr>
          <p:nvPr/>
        </p:nvSpPr>
        <p:spPr bwMode="auto">
          <a:xfrm>
            <a:off x="228600" y="863600"/>
            <a:ext cx="9753600" cy="607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noProof="1">
                <a:solidFill>
                  <a:srgbClr val="6600CC"/>
                </a:solidFill>
              </a:rPr>
              <a:t>#include &lt;</a:t>
            </a:r>
            <a:r>
              <a:rPr lang="en-US" sz="1800">
                <a:solidFill>
                  <a:srgbClr val="6600CC"/>
                </a:solidFill>
              </a:rPr>
              <a:t>unordered_map</a:t>
            </a:r>
            <a:r>
              <a:rPr lang="en-US" sz="1800" noProof="1">
                <a:solidFill>
                  <a:srgbClr val="6600CC"/>
                </a:solidFill>
              </a:rPr>
              <a:t>&gt;</a:t>
            </a:r>
          </a:p>
          <a:p>
            <a:pPr algn="l"/>
            <a:r>
              <a:rPr lang="en-US" sz="1800" noProof="1"/>
              <a:t>#include &lt;iostream&gt;</a:t>
            </a:r>
          </a:p>
          <a:p>
            <a:pPr algn="l"/>
            <a:r>
              <a:rPr lang="en-US" sz="1800" noProof="1"/>
              <a:t>#include &lt;string&gt;</a:t>
            </a:r>
          </a:p>
          <a:p>
            <a:pPr algn="l"/>
            <a:endParaRPr lang="en-US" sz="400" noProof="1"/>
          </a:p>
          <a:p>
            <a:pPr algn="l"/>
            <a:r>
              <a:rPr lang="en-US" sz="1800" noProof="1">
                <a:solidFill>
                  <a:srgbClr val="6600CC"/>
                </a:solidFill>
              </a:rPr>
              <a:t>using namespace std</a:t>
            </a:r>
            <a:r>
              <a:rPr lang="en-US" sz="1800">
                <a:solidFill>
                  <a:srgbClr val="6600CC"/>
                </a:solidFill>
              </a:rPr>
              <a:t>::tr1</a:t>
            </a:r>
            <a:r>
              <a:rPr lang="en-US" sz="1800" noProof="1">
                <a:solidFill>
                  <a:srgbClr val="6600CC"/>
                </a:solidFill>
              </a:rPr>
              <a:t>;	// required for a </a:t>
            </a:r>
            <a:r>
              <a:rPr lang="en-US" sz="1800">
                <a:solidFill>
                  <a:srgbClr val="6600CC"/>
                </a:solidFill>
              </a:rPr>
              <a:t>hash-based map</a:t>
            </a:r>
            <a:endParaRPr lang="en-US" sz="1800" noProof="1">
              <a:solidFill>
                <a:srgbClr val="6600CC"/>
              </a:solidFill>
            </a:endParaRPr>
          </a:p>
          <a:p>
            <a:pPr algn="l"/>
            <a:r>
              <a:rPr lang="en-US" sz="1800" noProof="1"/>
              <a:t>using namespace std;	</a:t>
            </a:r>
            <a:endParaRPr lang="en-US" sz="1800"/>
          </a:p>
          <a:p>
            <a:pPr algn="l"/>
            <a:endParaRPr lang="en-US" sz="800" noProof="1"/>
          </a:p>
          <a:p>
            <a:pPr algn="l"/>
            <a:r>
              <a:rPr lang="en-US" sz="1800" noProof="1"/>
              <a:t>int main( )</a:t>
            </a:r>
          </a:p>
          <a:p>
            <a:pPr algn="l"/>
            <a:r>
              <a:rPr lang="en-US" sz="1800" noProof="1"/>
              <a:t>{</a:t>
            </a:r>
          </a:p>
          <a:p>
            <a:pPr algn="l"/>
            <a:r>
              <a:rPr lang="en-US" sz="1800"/>
              <a:t>   </a:t>
            </a:r>
            <a:r>
              <a:rPr lang="en-US" sz="1800">
                <a:solidFill>
                  <a:schemeClr val="accent2"/>
                </a:solidFill>
              </a:rPr>
              <a:t>unordered</a:t>
            </a:r>
            <a:r>
              <a:rPr lang="en-US" sz="1800" noProof="1">
                <a:solidFill>
                  <a:schemeClr val="accent2"/>
                </a:solidFill>
              </a:rPr>
              <a:t>_map &lt;string,int&gt; hm;</a:t>
            </a:r>
            <a:r>
              <a:rPr lang="en-US" sz="1800">
                <a:solidFill>
                  <a:schemeClr val="accent2"/>
                </a:solidFill>
              </a:rPr>
              <a:t>		  // define a new U_M</a:t>
            </a:r>
            <a:endParaRPr lang="en-US" sz="1800" noProof="1">
              <a:solidFill>
                <a:schemeClr val="accent2"/>
              </a:solidFill>
            </a:endParaRPr>
          </a:p>
          <a:p>
            <a:pPr algn="l"/>
            <a:r>
              <a:rPr lang="en-US" sz="1800" noProof="1">
                <a:solidFill>
                  <a:srgbClr val="006666"/>
                </a:solidFill>
              </a:rPr>
              <a:t>   </a:t>
            </a:r>
            <a:r>
              <a:rPr lang="en-US" sz="1800">
                <a:solidFill>
                  <a:srgbClr val="006666"/>
                </a:solidFill>
              </a:rPr>
              <a:t>unordered</a:t>
            </a:r>
            <a:r>
              <a:rPr lang="en-US" sz="1800" noProof="1">
                <a:solidFill>
                  <a:srgbClr val="006666"/>
                </a:solidFill>
              </a:rPr>
              <a:t>_map &lt;string,int&gt;::iterator iter;</a:t>
            </a:r>
            <a:r>
              <a:rPr lang="en-US" sz="1800">
                <a:solidFill>
                  <a:srgbClr val="006666"/>
                </a:solidFill>
              </a:rPr>
              <a:t> // define an iterator for a U_M</a:t>
            </a:r>
            <a:endParaRPr lang="en-US" sz="1800" noProof="1">
              <a:solidFill>
                <a:srgbClr val="006666"/>
              </a:solidFill>
            </a:endParaRPr>
          </a:p>
          <a:p>
            <a:pPr algn="l"/>
            <a:endParaRPr lang="en-US" sz="400" noProof="1">
              <a:solidFill>
                <a:srgbClr val="006666"/>
              </a:solidFill>
            </a:endParaRPr>
          </a:p>
          <a:p>
            <a:pPr algn="l"/>
            <a:endParaRPr lang="en-US" sz="400" noProof="1"/>
          </a:p>
          <a:p>
            <a:pPr algn="l"/>
            <a:r>
              <a:rPr lang="en-US" sz="1800" noProof="1">
                <a:solidFill>
                  <a:srgbClr val="800000"/>
                </a:solidFill>
              </a:rPr>
              <a:t>   hm["Carey"] = 10;</a:t>
            </a:r>
            <a:r>
              <a:rPr lang="en-US" sz="1800">
                <a:solidFill>
                  <a:srgbClr val="800000"/>
                </a:solidFill>
              </a:rPr>
              <a:t>			// insert a new item into the U_M</a:t>
            </a:r>
            <a:endParaRPr lang="en-US" sz="1800" noProof="1">
              <a:solidFill>
                <a:srgbClr val="800000"/>
              </a:solidFill>
            </a:endParaRPr>
          </a:p>
          <a:p>
            <a:pPr algn="l"/>
            <a:r>
              <a:rPr lang="en-US" sz="1800" noProof="1"/>
              <a:t>   hm["David"] = 20;</a:t>
            </a:r>
          </a:p>
          <a:p>
            <a:pPr algn="l"/>
            <a:endParaRPr lang="en-US" sz="400" noProof="1"/>
          </a:p>
          <a:p>
            <a:pPr algn="l"/>
            <a:r>
              <a:rPr lang="en-US" sz="1800" noProof="1">
                <a:solidFill>
                  <a:srgbClr val="6600CC"/>
                </a:solidFill>
              </a:rPr>
              <a:t>   iter = hm.find("Carey");</a:t>
            </a:r>
            <a:r>
              <a:rPr lang="en-US" sz="1800">
                <a:solidFill>
                  <a:srgbClr val="6600CC"/>
                </a:solidFill>
              </a:rPr>
              <a:t>			// find Carey in the hash map</a:t>
            </a:r>
          </a:p>
          <a:p>
            <a:pPr algn="l"/>
            <a:endParaRPr lang="en-US" sz="800" noProof="1">
              <a:solidFill>
                <a:srgbClr val="6600CC"/>
              </a:solidFill>
            </a:endParaRPr>
          </a:p>
          <a:p>
            <a:pPr algn="l"/>
            <a:r>
              <a:rPr lang="en-US" sz="1800" noProof="1"/>
              <a:t>   if (iter </a:t>
            </a:r>
            <a:r>
              <a:rPr lang="en-US" sz="1800"/>
              <a:t>=</a:t>
            </a:r>
            <a:r>
              <a:rPr lang="en-US" sz="1800" noProof="1"/>
              <a:t>= hm.end())</a:t>
            </a:r>
            <a:r>
              <a:rPr lang="en-US" sz="1800"/>
              <a:t>			// did we find Carey or not?</a:t>
            </a:r>
            <a:endParaRPr lang="en-US" sz="1800" noProof="1"/>
          </a:p>
          <a:p>
            <a:pPr algn="l"/>
            <a:r>
              <a:rPr lang="en-US" sz="1800"/>
              <a:t>       cout &lt;&lt; “Carey was not found!”;	// couldn’t find “Carey” in the hash map</a:t>
            </a:r>
          </a:p>
          <a:p>
            <a:pPr algn="l"/>
            <a:r>
              <a:rPr lang="en-US" sz="1800"/>
              <a:t>   else </a:t>
            </a:r>
            <a:endParaRPr lang="en-US" sz="1800" noProof="1"/>
          </a:p>
          <a:p>
            <a:pPr algn="l"/>
            <a:r>
              <a:rPr lang="en-US" sz="1800" noProof="1"/>
              <a:t>   {</a:t>
            </a:r>
          </a:p>
          <a:p>
            <a:pPr algn="l"/>
            <a:r>
              <a:rPr lang="en-US" sz="1800"/>
              <a:t>     </a:t>
            </a:r>
            <a:r>
              <a:rPr lang="en-US" sz="1800" noProof="1"/>
              <a:t>   cout &lt;&lt; "When we look up " &lt;&lt; iter-&gt;</a:t>
            </a:r>
            <a:r>
              <a:rPr lang="en-US" sz="1800" noProof="1">
                <a:solidFill>
                  <a:srgbClr val="6600CC"/>
                </a:solidFill>
              </a:rPr>
              <a:t>first</a:t>
            </a:r>
            <a:r>
              <a:rPr lang="en-US" sz="1800" noProof="1"/>
              <a:t>;</a:t>
            </a:r>
            <a:r>
              <a:rPr lang="en-US" sz="1800"/>
              <a:t>	// “When we look up </a:t>
            </a:r>
            <a:r>
              <a:rPr lang="en-US" sz="1800">
                <a:solidFill>
                  <a:srgbClr val="6600CC"/>
                </a:solidFill>
              </a:rPr>
              <a:t>Carey</a:t>
            </a:r>
            <a:r>
              <a:rPr lang="en-US" sz="1800"/>
              <a:t>”</a:t>
            </a:r>
            <a:endParaRPr lang="en-US" sz="1800" noProof="1"/>
          </a:p>
          <a:p>
            <a:pPr algn="l"/>
            <a:r>
              <a:rPr lang="en-US" sz="1800"/>
              <a:t>     </a:t>
            </a:r>
            <a:r>
              <a:rPr lang="en-US" sz="1800" noProof="1"/>
              <a:t>   cout &lt;&lt; " we find " &lt;&lt; iter-&gt;</a:t>
            </a:r>
            <a:r>
              <a:rPr lang="en-US" sz="1800" noProof="1">
                <a:solidFill>
                  <a:srgbClr val="006666"/>
                </a:solidFill>
              </a:rPr>
              <a:t>second</a:t>
            </a:r>
            <a:r>
              <a:rPr lang="en-US" sz="1800" noProof="1"/>
              <a:t>;</a:t>
            </a:r>
            <a:r>
              <a:rPr lang="en-US" sz="1800"/>
              <a:t>		// “we find </a:t>
            </a:r>
            <a:r>
              <a:rPr lang="en-US" sz="1800">
                <a:solidFill>
                  <a:srgbClr val="006666"/>
                </a:solidFill>
              </a:rPr>
              <a:t>10</a:t>
            </a:r>
            <a:r>
              <a:rPr lang="en-US" sz="1800"/>
              <a:t>”</a:t>
            </a:r>
            <a:endParaRPr lang="en-US" sz="1800" noProof="1"/>
          </a:p>
          <a:p>
            <a:pPr algn="l"/>
            <a:r>
              <a:rPr lang="en-US" sz="1800" noProof="1"/>
              <a:t>   }</a:t>
            </a:r>
          </a:p>
          <a:p>
            <a:pPr algn="l"/>
            <a:r>
              <a:rPr lang="en-US" sz="1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494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2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F8429BF-0BEF-44CB-B509-9A28CC0CF80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458200" cy="1143000"/>
          </a:xfrm>
        </p:spPr>
        <p:txBody>
          <a:bodyPr/>
          <a:lstStyle/>
          <a:p>
            <a:pPr eaLnBrk="1" hangingPunct="1"/>
            <a:r>
              <a:rPr lang="en-US" sz="3700"/>
              <a:t>Hash Tables vs. Binary Search Trees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1965325" y="873125"/>
            <a:ext cx="2759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Hash Tables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181600" y="873125"/>
            <a:ext cx="3292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Binary Search Trees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-320675" y="1592263"/>
            <a:ext cx="275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Speed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965325" y="1504950"/>
            <a:ext cx="2759075" cy="70802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O(1) regardless of # of items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94325" y="1573213"/>
            <a:ext cx="275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O(log</a:t>
            </a:r>
            <a:r>
              <a:rPr lang="en-US" sz="2000" b="1" baseline="-25000">
                <a:solidFill>
                  <a:srgbClr val="F8565A"/>
                </a:solidFill>
              </a:rPr>
              <a:t>2</a:t>
            </a:r>
            <a:r>
              <a:rPr lang="en-US" sz="2000">
                <a:solidFill>
                  <a:srgbClr val="F8565A"/>
                </a:solidFill>
              </a:rPr>
              <a:t>N)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-244475" y="3576638"/>
            <a:ext cx="275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Max Size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41525" y="3265488"/>
            <a:ext cx="34448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8565A"/>
                </a:solidFill>
              </a:rPr>
              <a:t>Closed: </a:t>
            </a:r>
            <a:r>
              <a:rPr lang="en-US" sz="1600">
                <a:solidFill>
                  <a:srgbClr val="F8565A"/>
                </a:solidFill>
              </a:rPr>
              <a:t>Limited by array size</a:t>
            </a:r>
          </a:p>
          <a:p>
            <a:pPr eaLnBrk="1" hangingPunct="1"/>
            <a:r>
              <a:rPr lang="en-US">
                <a:solidFill>
                  <a:srgbClr val="F8565A"/>
                </a:solidFill>
              </a:rPr>
              <a:t>Open: </a:t>
            </a:r>
            <a:r>
              <a:rPr lang="en-US" sz="1600">
                <a:solidFill>
                  <a:srgbClr val="F8565A"/>
                </a:solidFill>
              </a:rPr>
              <a:t>Not limited, but high load impacts performance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470525" y="3633788"/>
            <a:ext cx="2759075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Unlimited size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-320675" y="2514600"/>
            <a:ext cx="2759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Simplicity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965325" y="2514600"/>
            <a:ext cx="2759075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Easy to implement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394325" y="2419350"/>
            <a:ext cx="2759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More complex to implement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-304800" y="4732338"/>
            <a:ext cx="27590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Space</a:t>
            </a:r>
            <a:br>
              <a:rPr lang="en-US">
                <a:solidFill>
                  <a:srgbClr val="0000CC"/>
                </a:solidFill>
              </a:rPr>
            </a:br>
            <a:r>
              <a:rPr lang="en-US">
                <a:solidFill>
                  <a:srgbClr val="0000CC"/>
                </a:solidFill>
              </a:rPr>
              <a:t>Efficiency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981200" y="4467225"/>
            <a:ext cx="27590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Wastes a lot of space if you have a large hash table holding few items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394325" y="4467225"/>
            <a:ext cx="2759075" cy="132397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Only uses as much memory as needed (one node per item inserted)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-304800" y="6096000"/>
            <a:ext cx="2759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Ordering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117725" y="6153150"/>
            <a:ext cx="275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No ordering (random)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105400" y="6153150"/>
            <a:ext cx="3429000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Alphabetical ordering</a:t>
            </a:r>
          </a:p>
        </p:txBody>
      </p:sp>
      <p:sp>
        <p:nvSpPr>
          <p:cNvPr id="24" name="Rounded Rectangular Callout 23"/>
          <p:cNvSpPr/>
          <p:nvPr/>
        </p:nvSpPr>
        <p:spPr bwMode="auto">
          <a:xfrm flipH="1">
            <a:off x="1828800" y="76200"/>
            <a:ext cx="5867400" cy="2590800"/>
          </a:xfrm>
          <a:prstGeom prst="wedgeRoundRectCallout">
            <a:avLst>
              <a:gd name="adj1" fmla="val -4883"/>
              <a:gd name="adj2" fmla="val 77565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800" dirty="0"/>
              <a:t>In fact, if you want to expand your hash table’s size you basically have to create a whole new one</a:t>
            </a:r>
            <a:r>
              <a:rPr lang="en-US" sz="1800" dirty="0">
                <a:solidFill>
                  <a:srgbClr val="FF0000"/>
                </a:solidFill>
              </a:rPr>
              <a:t>*</a:t>
            </a:r>
            <a:r>
              <a:rPr lang="en-US" sz="1800" dirty="0"/>
              <a:t>:</a:t>
            </a:r>
          </a:p>
          <a:p>
            <a:pPr>
              <a:defRPr/>
            </a:pPr>
            <a:endParaRPr lang="en-US" sz="1800" dirty="0"/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Allocate a whole new array with more buckets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Rehash every value from the original table into the new table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Free the original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7" grpId="0" autoUpdateAnimBg="0"/>
      <p:bldP spid="7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1" grpId="0" autoUpdateAnimBg="0"/>
      <p:bldP spid="20" grpId="0" autoUpdateAnimBg="0"/>
      <p:bldP spid="22" grpId="0" autoUpdateAnimBg="0"/>
      <p:bldP spid="23" grpId="0" autoUpdateAnimBg="0"/>
      <p:bldP spid="24" grpId="0" uiExpand="1" build="p" animBg="1"/>
      <p:bldP spid="24" grpId="1" build="allAtOnce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145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1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Tables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50" y="1602363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Tables are the building block of databases (like Oracle &amp; MySQL)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850" y="2580708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They’re used to organize large amounts of data and make it quickly searchable.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6359" y="3625077"/>
            <a:ext cx="57879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Tables are used to:</a:t>
            </a:r>
          </a:p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Hold your $$ bank account data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Store your student transcripts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Hold your credit card transactions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Hold usernames/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pws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for most sites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14407"/>
          <a:stretch/>
        </p:blipFill>
        <p:spPr>
          <a:xfrm>
            <a:off x="7568045" y="1288399"/>
            <a:ext cx="1280120" cy="1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8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F468DD0-36B8-47B8-9BFC-B8B13D46822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-12954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“Tables”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80298" y="1036638"/>
            <a:ext cx="48164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say you want to write a program to keep track of all your BFFs…</a:t>
            </a:r>
          </a:p>
        </p:txBody>
      </p:sp>
      <p:pic>
        <p:nvPicPr>
          <p:cNvPr id="8233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60" y="685800"/>
            <a:ext cx="2762250" cy="19621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823303" name="Text Box 7"/>
          <p:cNvSpPr txBox="1">
            <a:spLocks noChangeArrowheads="1"/>
          </p:cNvSpPr>
          <p:nvPr/>
        </p:nvSpPr>
        <p:spPr bwMode="auto">
          <a:xfrm>
            <a:off x="516835" y="2398641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Of course, you want to remember all the important dirt about each BFF:</a:t>
            </a:r>
          </a:p>
        </p:txBody>
      </p:sp>
      <p:sp>
        <p:nvSpPr>
          <p:cNvPr id="823305" name="Text Box 9"/>
          <p:cNvSpPr txBox="1">
            <a:spLocks noChangeArrowheads="1"/>
          </p:cNvSpPr>
          <p:nvPr/>
        </p:nvSpPr>
        <p:spPr bwMode="auto">
          <a:xfrm>
            <a:off x="516835" y="3762785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you want to quickly be able to search for a BFF in one or more ways…</a:t>
            </a:r>
          </a:p>
        </p:txBody>
      </p:sp>
      <p:sp>
        <p:nvSpPr>
          <p:cNvPr id="823306" name="Text Box 10"/>
          <p:cNvSpPr txBox="1">
            <a:spLocks noChangeArrowheads="1"/>
          </p:cNvSpPr>
          <p:nvPr/>
        </p:nvSpPr>
        <p:spPr bwMode="auto">
          <a:xfrm>
            <a:off x="821635" y="5106537"/>
            <a:ext cx="373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“ Find all the dirt on my BFF ‘</a:t>
            </a:r>
            <a:r>
              <a:rPr lang="en-US" sz="2000" dirty="0">
                <a:solidFill>
                  <a:srgbClr val="800000"/>
                </a:solidFill>
              </a:rPr>
              <a:t>David Johansen</a:t>
            </a:r>
            <a:r>
              <a:rPr lang="en-US" sz="2000" dirty="0"/>
              <a:t>’ ”</a:t>
            </a:r>
          </a:p>
        </p:txBody>
      </p:sp>
      <p:sp>
        <p:nvSpPr>
          <p:cNvPr id="823307" name="Text Box 11"/>
          <p:cNvSpPr txBox="1">
            <a:spLocks noChangeArrowheads="1"/>
          </p:cNvSpPr>
          <p:nvPr/>
        </p:nvSpPr>
        <p:spPr bwMode="auto">
          <a:xfrm>
            <a:off x="516835" y="5868537"/>
            <a:ext cx="434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“ Find all the dirt on the BFF whose number is </a:t>
            </a:r>
            <a:r>
              <a:rPr lang="en-US" sz="2000">
                <a:solidFill>
                  <a:srgbClr val="800000"/>
                </a:solidFill>
              </a:rPr>
              <a:t>867-5309</a:t>
            </a:r>
            <a:r>
              <a:rPr lang="en-US" sz="2000"/>
              <a:t> ”</a:t>
            </a:r>
          </a:p>
        </p:txBody>
      </p:sp>
      <p:sp>
        <p:nvSpPr>
          <p:cNvPr id="823308" name="Text Box 12"/>
          <p:cNvSpPr txBox="1">
            <a:spLocks noChangeArrowheads="1"/>
          </p:cNvSpPr>
          <p:nvPr/>
        </p:nvSpPr>
        <p:spPr bwMode="auto">
          <a:xfrm>
            <a:off x="5105400" y="2803525"/>
            <a:ext cx="3810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Name: </a:t>
            </a:r>
            <a:r>
              <a:rPr lang="en-US" sz="2000" dirty="0">
                <a:solidFill>
                  <a:schemeClr val="tx1"/>
                </a:solidFill>
              </a:rPr>
              <a:t>Carey Nash</a:t>
            </a:r>
          </a:p>
          <a:p>
            <a:pPr eaLnBrk="1" hangingPunct="1"/>
            <a:r>
              <a:rPr lang="en-US" sz="2000" dirty="0">
                <a:solidFill>
                  <a:srgbClr val="6600CC"/>
                </a:solidFill>
              </a:rPr>
              <a:t>Phone number: </a:t>
            </a:r>
            <a:r>
              <a:rPr lang="en-US" sz="2000" dirty="0">
                <a:solidFill>
                  <a:schemeClr val="tx1"/>
                </a:solidFill>
              </a:rPr>
              <a:t>867-5309</a:t>
            </a:r>
          </a:p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Birthday: </a:t>
            </a:r>
            <a:r>
              <a:rPr lang="en-US" sz="2000" dirty="0">
                <a:solidFill>
                  <a:schemeClr val="tx1"/>
                </a:solidFill>
              </a:rPr>
              <a:t>July 28</a:t>
            </a:r>
          </a:p>
          <a:p>
            <a:pPr eaLnBrk="1" hangingPunct="1"/>
            <a:r>
              <a:rPr lang="en-US" sz="2000" dirty="0">
                <a:solidFill>
                  <a:srgbClr val="FF9900"/>
                </a:solidFill>
              </a:rPr>
              <a:t>iPhone or ‘droid: </a:t>
            </a:r>
            <a:r>
              <a:rPr lang="en-US" sz="2000" dirty="0">
                <a:solidFill>
                  <a:schemeClr val="tx1"/>
                </a:solidFill>
              </a:rPr>
              <a:t>iPhone</a:t>
            </a:r>
          </a:p>
          <a:p>
            <a:pPr eaLnBrk="1" hangingPunct="1"/>
            <a:r>
              <a:rPr lang="en-US" sz="2000" dirty="0">
                <a:solidFill>
                  <a:srgbClr val="9966FF"/>
                </a:solidFill>
              </a:rPr>
              <a:t>Social Security #: </a:t>
            </a:r>
            <a:r>
              <a:rPr lang="en-US" sz="2000" dirty="0">
                <a:solidFill>
                  <a:schemeClr val="tx1"/>
                </a:solidFill>
              </a:rPr>
              <a:t>111222333</a:t>
            </a:r>
          </a:p>
          <a:p>
            <a:pPr eaLnBrk="1" hangingPunct="1"/>
            <a:r>
              <a:rPr lang="en-US" sz="2000" dirty="0">
                <a:solidFill>
                  <a:srgbClr val="800000"/>
                </a:solidFill>
              </a:rPr>
              <a:t>Favorite food: </a:t>
            </a: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0977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23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23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3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23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823303" grpId="0"/>
      <p:bldP spid="823303" grpId="1"/>
      <p:bldP spid="823305" grpId="0"/>
      <p:bldP spid="823305" grpId="1"/>
      <p:bldP spid="823306" grpId="0"/>
      <p:bldP spid="823306" grpId="1"/>
      <p:bldP spid="823307" grpId="0"/>
      <p:bldP spid="823307" grpId="1"/>
      <p:bldP spid="82330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AutoShape 2"/>
          <p:cNvSpPr>
            <a:spLocks noChangeArrowheads="1"/>
          </p:cNvSpPr>
          <p:nvPr/>
        </p:nvSpPr>
        <p:spPr bwMode="auto">
          <a:xfrm>
            <a:off x="5252112" y="600075"/>
            <a:ext cx="3581400" cy="1990725"/>
          </a:xfrm>
          <a:prstGeom prst="roundRect">
            <a:avLst>
              <a:gd name="adj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1500" name="AutoShape 12"/>
          <p:cNvSpPr>
            <a:spLocks noChangeArrowheads="1"/>
          </p:cNvSpPr>
          <p:nvPr/>
        </p:nvSpPr>
        <p:spPr bwMode="auto">
          <a:xfrm>
            <a:off x="5480712" y="219075"/>
            <a:ext cx="3124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A BFF Record</a:t>
            </a:r>
          </a:p>
        </p:txBody>
      </p:sp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5080376" y="2803525"/>
            <a:ext cx="3886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Name: </a:t>
            </a:r>
            <a:r>
              <a:rPr lang="en-US" sz="2000" dirty="0">
                <a:solidFill>
                  <a:schemeClr val="tx1"/>
                </a:solidFill>
              </a:rPr>
              <a:t>Carey Nash</a:t>
            </a:r>
          </a:p>
          <a:p>
            <a:pPr eaLnBrk="1" hangingPunct="1"/>
            <a:r>
              <a:rPr lang="en-US" sz="2000" dirty="0">
                <a:solidFill>
                  <a:srgbClr val="6600CC"/>
                </a:solidFill>
              </a:rPr>
              <a:t>Phone number: </a:t>
            </a:r>
            <a:r>
              <a:rPr lang="en-US" sz="2000" dirty="0">
                <a:solidFill>
                  <a:schemeClr val="tx1"/>
                </a:solidFill>
              </a:rPr>
              <a:t>867-5309</a:t>
            </a:r>
          </a:p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Birthday: </a:t>
            </a:r>
            <a:r>
              <a:rPr lang="en-US" sz="2000" dirty="0">
                <a:solidFill>
                  <a:schemeClr val="tx1"/>
                </a:solidFill>
              </a:rPr>
              <a:t>July 28</a:t>
            </a:r>
          </a:p>
          <a:p>
            <a:pPr eaLnBrk="1" hangingPunct="1"/>
            <a:r>
              <a:rPr lang="en-US" sz="2000" dirty="0">
                <a:solidFill>
                  <a:srgbClr val="FF9900"/>
                </a:solidFill>
              </a:rPr>
              <a:t>iPhone or ‘droid: </a:t>
            </a:r>
            <a:r>
              <a:rPr lang="en-US" sz="2000" dirty="0">
                <a:solidFill>
                  <a:schemeClr val="tx1"/>
                </a:solidFill>
              </a:rPr>
              <a:t>iPhone</a:t>
            </a:r>
          </a:p>
          <a:p>
            <a:pPr eaLnBrk="1" hangingPunct="1"/>
            <a:r>
              <a:rPr lang="en-US" sz="2000" dirty="0">
                <a:solidFill>
                  <a:srgbClr val="9966FF"/>
                </a:solidFill>
              </a:rPr>
              <a:t>Social Security #: </a:t>
            </a:r>
            <a:r>
              <a:rPr lang="en-US" sz="2000" dirty="0">
                <a:solidFill>
                  <a:schemeClr val="tx1"/>
                </a:solidFill>
              </a:rPr>
              <a:t>111222333</a:t>
            </a:r>
          </a:p>
          <a:p>
            <a:pPr eaLnBrk="1" hangingPunct="1"/>
            <a:r>
              <a:rPr lang="en-US" sz="2000" dirty="0">
                <a:solidFill>
                  <a:srgbClr val="800000"/>
                </a:solidFill>
              </a:rPr>
              <a:t>Favorite food: </a:t>
            </a: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459388-1295-4511-8A59-25DC581AAEFE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xfrm>
            <a:off x="-12954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“Tables”</a:t>
            </a:r>
          </a:p>
        </p:txBody>
      </p:sp>
      <p:sp>
        <p:nvSpPr>
          <p:cNvPr id="831499" name="Text Box 11"/>
          <p:cNvSpPr txBox="1">
            <a:spLocks noChangeArrowheads="1"/>
          </p:cNvSpPr>
          <p:nvPr/>
        </p:nvSpPr>
        <p:spPr bwMode="auto">
          <a:xfrm>
            <a:off x="484496" y="879812"/>
            <a:ext cx="4495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In CS lingo, a group of related data is called a </a:t>
            </a:r>
            <a:r>
              <a:rPr lang="en-US" sz="2000" dirty="0">
                <a:solidFill>
                  <a:srgbClr val="6600CC"/>
                </a:solidFill>
              </a:rPr>
              <a:t>“record.”</a:t>
            </a:r>
          </a:p>
        </p:txBody>
      </p:sp>
      <p:sp>
        <p:nvSpPr>
          <p:cNvPr id="831501" name="Text Box 13"/>
          <p:cNvSpPr txBox="1">
            <a:spLocks noChangeArrowheads="1"/>
          </p:cNvSpPr>
          <p:nvPr/>
        </p:nvSpPr>
        <p:spPr bwMode="auto">
          <a:xfrm>
            <a:off x="-125104" y="2830582"/>
            <a:ext cx="5715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If we have a bunch of records, </a:t>
            </a:r>
            <a:br>
              <a:rPr lang="en-US" sz="2000" dirty="0"/>
            </a:br>
            <a:r>
              <a:rPr lang="en-US" sz="2000" dirty="0"/>
              <a:t>we call this a “</a:t>
            </a:r>
            <a:r>
              <a:rPr lang="en-US" sz="2000" dirty="0">
                <a:solidFill>
                  <a:srgbClr val="6600CC"/>
                </a:solidFill>
              </a:rPr>
              <a:t>table.”</a:t>
            </a:r>
            <a:r>
              <a:rPr lang="en-US" sz="2000" dirty="0"/>
              <a:t> Simple!</a:t>
            </a:r>
          </a:p>
        </p:txBody>
      </p:sp>
      <p:sp>
        <p:nvSpPr>
          <p:cNvPr id="831503" name="Rectangle 15"/>
          <p:cNvSpPr>
            <a:spLocks noChangeArrowheads="1"/>
          </p:cNvSpPr>
          <p:nvPr/>
        </p:nvSpPr>
        <p:spPr bwMode="auto">
          <a:xfrm>
            <a:off x="272387" y="1639562"/>
            <a:ext cx="492001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Each record has a bunch of “</a:t>
            </a:r>
            <a:r>
              <a:rPr lang="en-US" sz="2000" dirty="0">
                <a:solidFill>
                  <a:srgbClr val="6600CC"/>
                </a:solidFill>
              </a:rPr>
              <a:t>fields”</a:t>
            </a:r>
            <a:r>
              <a:rPr lang="en-US" sz="2000" dirty="0"/>
              <a:t>  like Name, Phone #, Birthday, etc. </a:t>
            </a:r>
            <a:br>
              <a:rPr lang="en-US" sz="2000" dirty="0"/>
            </a:br>
            <a:r>
              <a:rPr lang="en-US" sz="2000" dirty="0"/>
              <a:t>that can be filled in with values.</a:t>
            </a:r>
            <a:endParaRPr lang="en-US" sz="2000" dirty="0">
              <a:solidFill>
                <a:srgbClr val="6600CC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657600" y="371475"/>
            <a:ext cx="2286000" cy="466725"/>
            <a:chOff x="-912" y="4560"/>
            <a:chExt cx="1440" cy="294"/>
          </a:xfrm>
        </p:grpSpPr>
        <p:sp>
          <p:nvSpPr>
            <p:cNvPr id="5158" name="Line 17"/>
            <p:cNvSpPr>
              <a:spLocks noChangeShapeType="1"/>
            </p:cNvSpPr>
            <p:nvPr/>
          </p:nvSpPr>
          <p:spPr bwMode="auto">
            <a:xfrm>
              <a:off x="288" y="4704"/>
              <a:ext cx="240" cy="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9" name="Text Box 18"/>
            <p:cNvSpPr txBox="1">
              <a:spLocks noChangeArrowheads="1"/>
            </p:cNvSpPr>
            <p:nvPr/>
          </p:nvSpPr>
          <p:spPr bwMode="auto">
            <a:xfrm>
              <a:off x="-912" y="4560"/>
              <a:ext cx="1230" cy="294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Name </a:t>
              </a:r>
              <a:r>
                <a:rPr lang="en-US" dirty="0">
                  <a:solidFill>
                    <a:srgbClr val="6600CC"/>
                  </a:solidFill>
                </a:rPr>
                <a:t>Field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250583" y="717376"/>
            <a:ext cx="2300288" cy="466725"/>
            <a:chOff x="-921" y="4560"/>
            <a:chExt cx="1449" cy="294"/>
          </a:xfrm>
        </p:grpSpPr>
        <p:sp>
          <p:nvSpPr>
            <p:cNvPr id="5156" name="Line 20"/>
            <p:cNvSpPr>
              <a:spLocks noChangeShapeType="1"/>
            </p:cNvSpPr>
            <p:nvPr/>
          </p:nvSpPr>
          <p:spPr bwMode="auto">
            <a:xfrm>
              <a:off x="288" y="4704"/>
              <a:ext cx="240" cy="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7" name="Text Box 21"/>
            <p:cNvSpPr txBox="1">
              <a:spLocks noChangeArrowheads="1"/>
            </p:cNvSpPr>
            <p:nvPr/>
          </p:nvSpPr>
          <p:spPr bwMode="auto">
            <a:xfrm>
              <a:off x="-921" y="4560"/>
              <a:ext cx="1230" cy="294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Phone </a:t>
              </a:r>
              <a:r>
                <a:rPr lang="en-US" dirty="0">
                  <a:solidFill>
                    <a:srgbClr val="6600CC"/>
                  </a:solidFill>
                </a:rPr>
                <a:t>Field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334000" y="2971800"/>
            <a:ext cx="3124200" cy="1676400"/>
            <a:chOff x="432" y="3850"/>
            <a:chExt cx="2304" cy="1344"/>
          </a:xfrm>
        </p:grpSpPr>
        <p:sp>
          <p:nvSpPr>
            <p:cNvPr id="5154" name="AutoShape 23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Text Box 24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Carey Nash</a:t>
              </a: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867-5309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July 28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iPhone</a:t>
              </a:r>
            </a:p>
            <a:p>
              <a:pPr eaLnBrk="1" hangingPunct="1"/>
              <a:r>
                <a:rPr lang="en-US" sz="1600" dirty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>
                  <a:solidFill>
                    <a:schemeClr val="tx1"/>
                  </a:solidFill>
                </a:rPr>
                <a:t>58272723</a:t>
              </a:r>
            </a:p>
            <a:p>
              <a:pPr eaLnBrk="1" hangingPunct="1"/>
              <a:r>
                <a:rPr lang="en-US" sz="1600" dirty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562600" y="3352800"/>
            <a:ext cx="3124200" cy="1676400"/>
            <a:chOff x="432" y="3850"/>
            <a:chExt cx="2304" cy="1344"/>
          </a:xfrm>
        </p:grpSpPr>
        <p:sp>
          <p:nvSpPr>
            <p:cNvPr id="515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David Small</a:t>
              </a: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555-1212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Aug 4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Neither</a:t>
              </a:r>
            </a:p>
            <a:p>
              <a:pPr eaLnBrk="1" hangingPunct="1"/>
              <a:r>
                <a:rPr lang="en-US" sz="1600" dirty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>
                  <a:solidFill>
                    <a:schemeClr val="tx1"/>
                  </a:solidFill>
                </a:rPr>
                <a:t>262626263</a:t>
              </a:r>
            </a:p>
            <a:p>
              <a:pPr eaLnBrk="1" hangingPunct="1"/>
              <a:r>
                <a:rPr lang="en-US" sz="1600" dirty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715000" y="3810000"/>
            <a:ext cx="3124200" cy="1676400"/>
            <a:chOff x="432" y="3850"/>
            <a:chExt cx="2304" cy="1344"/>
          </a:xfrm>
        </p:grpSpPr>
        <p:sp>
          <p:nvSpPr>
            <p:cNvPr id="5150" name="AutoShape 29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Text Box 30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John Rohr</a:t>
              </a: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999-9191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Jan 1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Droid</a:t>
              </a:r>
            </a:p>
            <a:p>
              <a:pPr eaLnBrk="1" hangingPunct="1"/>
              <a:r>
                <a:rPr lang="en-US" sz="1600" dirty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>
                  <a:solidFill>
                    <a:schemeClr val="tx1"/>
                  </a:solidFill>
                </a:rPr>
                <a:t>47372727</a:t>
              </a:r>
            </a:p>
            <a:p>
              <a:pPr eaLnBrk="1" hangingPunct="1"/>
              <a:r>
                <a:rPr lang="en-US" sz="1600" dirty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831519" name="AutoShape 31"/>
          <p:cNvSpPr>
            <a:spLocks noChangeArrowheads="1"/>
          </p:cNvSpPr>
          <p:nvPr/>
        </p:nvSpPr>
        <p:spPr bwMode="auto">
          <a:xfrm>
            <a:off x="5715000" y="2803525"/>
            <a:ext cx="289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 dirty="0"/>
              <a:t>Table of BFF Records</a:t>
            </a: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535474" y="3840647"/>
            <a:ext cx="439384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While you may have many records with the same </a:t>
            </a:r>
            <a:r>
              <a:rPr lang="en-US" sz="1800" dirty="0">
                <a:solidFill>
                  <a:srgbClr val="006666"/>
                </a:solidFill>
              </a:rPr>
              <a:t>Name</a:t>
            </a:r>
            <a:r>
              <a:rPr lang="en-US" sz="1800" dirty="0"/>
              <a:t> field value (e.g., John Smith) or the same </a:t>
            </a:r>
            <a:r>
              <a:rPr lang="en-US" sz="1800" dirty="0">
                <a:solidFill>
                  <a:srgbClr val="006666"/>
                </a:solidFill>
              </a:rPr>
              <a:t>Birthday</a:t>
            </a:r>
            <a:r>
              <a:rPr lang="en-US" sz="1800" dirty="0"/>
              <a:t> field value (e.g., Jan 1</a:t>
            </a:r>
            <a:r>
              <a:rPr lang="en-US" sz="1800" baseline="30000" dirty="0"/>
              <a:t>st</a:t>
            </a:r>
            <a:r>
              <a:rPr lang="en-US" sz="1800" dirty="0"/>
              <a:t>)…</a:t>
            </a:r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419891" y="5321297"/>
            <a:ext cx="46250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Some fields, like </a:t>
            </a:r>
            <a:r>
              <a:rPr lang="en-US" sz="1800" dirty="0">
                <a:solidFill>
                  <a:srgbClr val="006666"/>
                </a:solidFill>
              </a:rPr>
              <a:t>Social Security Number</a:t>
            </a:r>
            <a:r>
              <a:rPr lang="en-US" sz="1800" dirty="0"/>
              <a:t>, will have </a:t>
            </a:r>
            <a:r>
              <a:rPr lang="en-US" sz="1800" dirty="0">
                <a:solidFill>
                  <a:srgbClr val="006666"/>
                </a:solidFill>
              </a:rPr>
              <a:t>unique values across all records </a:t>
            </a:r>
            <a:r>
              <a:rPr lang="en-US" sz="1800" dirty="0"/>
              <a:t>- this type of field is useful for searching and finding a unique record!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5399087" y="5093308"/>
            <a:ext cx="346544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A field (like the SSN) that has unique values across all records is called a </a:t>
            </a:r>
            <a:br>
              <a:rPr lang="en-US" sz="2000" dirty="0"/>
            </a:br>
            <a:r>
              <a:rPr lang="en-US" sz="2000" dirty="0">
                <a:solidFill>
                  <a:srgbClr val="6600CC"/>
                </a:solidFill>
              </a:rPr>
              <a:t>“key field.”</a:t>
            </a:r>
          </a:p>
        </p:txBody>
      </p:sp>
      <p:pic>
        <p:nvPicPr>
          <p:cNvPr id="5161" name="Picture 41" descr="C:\Users\Carey Nachenberg\AppData\Local\Microsoft\Windows\Temporary Internet Files\Content.IE5\Z0F80FL0\MC90039070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162" y="6115154"/>
            <a:ext cx="769099" cy="60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587744" y="2339549"/>
            <a:ext cx="3803372" cy="1648132"/>
            <a:chOff x="1587744" y="2339549"/>
            <a:chExt cx="3803372" cy="1648132"/>
          </a:xfrm>
        </p:grpSpPr>
        <p:sp>
          <p:nvSpPr>
            <p:cNvPr id="11" name="Rounded Rectangular Callout 10"/>
            <p:cNvSpPr/>
            <p:nvPr/>
          </p:nvSpPr>
          <p:spPr bwMode="auto">
            <a:xfrm>
              <a:off x="1604307" y="2346173"/>
              <a:ext cx="3786809" cy="1641508"/>
            </a:xfrm>
            <a:prstGeom prst="wedgeRoundRectCallout">
              <a:avLst>
                <a:gd name="adj1" fmla="val 52658"/>
                <a:gd name="adj2" fmla="val 58274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“key” field since every person is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(across all fields).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5" name="Rounded Rectangular Callout 54"/>
            <p:cNvSpPr/>
            <p:nvPr/>
          </p:nvSpPr>
          <p:spPr bwMode="auto">
            <a:xfrm>
              <a:off x="1587744" y="2339549"/>
              <a:ext cx="3786809" cy="1641508"/>
            </a:xfrm>
            <a:prstGeom prst="wedgeRoundRectCallout">
              <a:avLst>
                <a:gd name="adj1" fmla="val 56069"/>
                <a:gd name="adj2" fmla="val 62512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“key” field since every person is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(across all fields).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6" name="Rounded Rectangular Callout 55"/>
            <p:cNvSpPr/>
            <p:nvPr/>
          </p:nvSpPr>
          <p:spPr bwMode="auto">
            <a:xfrm>
              <a:off x="1591059" y="2342864"/>
              <a:ext cx="3786809" cy="1641508"/>
            </a:xfrm>
            <a:prstGeom prst="wedgeRoundRectCallout">
              <a:avLst>
                <a:gd name="adj1" fmla="val 62106"/>
                <a:gd name="adj2" fmla="val 70383"/>
                <a:gd name="adj3" fmla="val 16667"/>
              </a:avLst>
            </a:prstGeom>
            <a:solidFill>
              <a:srgbClr val="EAEAF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6600CC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“key” 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field since every record is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for this field.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871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2192 " pathEditMode="relative" ptsTypes="AA">
                                      <p:cBhvr>
                                        <p:cTn id="11" dur="2000" fill="hold"/>
                                        <p:tgtEl>
                                          <p:spTgt spid="831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41813E-7 L -0.00833 -0.04441 " pathEditMode="relative" ptsTypes="AA"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2.47919E-6 L -0.00312 -0.0999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4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0" grpId="0" animBg="1"/>
      <p:bldP spid="831500" grpId="0" animBg="1"/>
      <p:bldP spid="831495" grpId="0"/>
      <p:bldP spid="831499" grpId="0"/>
      <p:bldP spid="831501" grpId="0"/>
      <p:bldP spid="831503" grpId="0"/>
      <p:bldP spid="831519" grpId="0" animBg="1"/>
      <p:bldP spid="47" grpId="0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The Modulus Operator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696" y="678159"/>
            <a:ext cx="8064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Let’s modulus-divide </a:t>
            </a:r>
            <a:r>
              <a:rPr lang="en-US" sz="2200" dirty="0"/>
              <a:t>a bunch of numbers </a:t>
            </a:r>
            <a:br>
              <a:rPr lang="en-US" sz="2200" dirty="0"/>
            </a:br>
            <a:r>
              <a:rPr lang="en-US" sz="2200" dirty="0"/>
              <a:t>by 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/>
              <a:t> and see what the results are!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8236" y="178869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3867" y="2179949"/>
            <a:ext cx="14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8236" y="260150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8236" y="297671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8236" y="3367971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8236" y="3789529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8236" y="4162963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8236" y="455421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8236" y="4975774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8236" y="5350985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307" y="5742238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4153" y="6163796"/>
            <a:ext cx="161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3466501" y="1536299"/>
            <a:ext cx="45896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rgbClr val="6600CC"/>
                </a:solidFill>
              </a:rPr>
              <a:t>What do you notice? 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2486527" y="2083760"/>
            <a:ext cx="654959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When we divide numbers by 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  <a:r>
              <a:rPr lang="en-US" sz="2200" dirty="0"/>
              <a:t>, all of the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are </a:t>
            </a:r>
            <a:r>
              <a:rPr lang="en-US" sz="2200" dirty="0">
                <a:solidFill>
                  <a:srgbClr val="FF0000"/>
                </a:solidFill>
              </a:rPr>
              <a:t>less than 5 </a:t>
            </a:r>
            <a:r>
              <a:rPr lang="en-US" sz="2200" dirty="0">
                <a:solidFill>
                  <a:schemeClr val="tx1"/>
                </a:solidFill>
              </a:rPr>
              <a:t>(between 0-4)!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3234322" y="2976091"/>
            <a:ext cx="50540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Let’s try again with </a:t>
            </a:r>
            <a:r>
              <a:rPr lang="en-US" sz="2200" dirty="0">
                <a:solidFill>
                  <a:srgbClr val="FF0000"/>
                </a:solidFill>
              </a:rPr>
              <a:t>3</a:t>
            </a:r>
            <a:r>
              <a:rPr lang="en-US" sz="2200" dirty="0"/>
              <a:t> for fun!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0948" y="1776570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6579" y="2167823"/>
            <a:ext cx="14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0948" y="2589381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0948" y="2964592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0948" y="3355845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0948" y="3777403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40948" y="415083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3339" y="455421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 %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2756813" y="3491150"/>
            <a:ext cx="600901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When we divide numbers by </a:t>
            </a:r>
            <a:r>
              <a:rPr lang="en-US" sz="2200" dirty="0">
                <a:solidFill>
                  <a:srgbClr val="FF0000"/>
                </a:solidFill>
              </a:rPr>
              <a:t>3</a:t>
            </a:r>
            <a:r>
              <a:rPr lang="en-US" sz="2200" dirty="0"/>
              <a:t>, all of the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are </a:t>
            </a:r>
            <a:r>
              <a:rPr lang="en-US" sz="2200" dirty="0">
                <a:solidFill>
                  <a:srgbClr val="FF0000"/>
                </a:solidFill>
              </a:rPr>
              <a:t>less than 3 </a:t>
            </a:r>
            <a:r>
              <a:rPr lang="en-US" sz="2200" dirty="0">
                <a:solidFill>
                  <a:schemeClr val="tx1"/>
                </a:solidFill>
              </a:rPr>
              <a:t>(between 0-2)!</a:t>
            </a: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2610003" y="4321495"/>
            <a:ext cx="630263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And as you’d guess, if you divided a bunch of numbers by </a:t>
            </a:r>
            <a:r>
              <a:rPr lang="en-US" sz="2200" dirty="0">
                <a:solidFill>
                  <a:srgbClr val="FF0000"/>
                </a:solidFill>
              </a:rPr>
              <a:t>100,000</a:t>
            </a:r>
            <a:r>
              <a:rPr lang="en-US" sz="2200" dirty="0"/>
              <a:t>, the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would all be </a:t>
            </a:r>
            <a:r>
              <a:rPr lang="en-US" sz="2200" dirty="0">
                <a:solidFill>
                  <a:srgbClr val="FF0000"/>
                </a:solidFill>
              </a:rPr>
              <a:t>less than 100,000 </a:t>
            </a:r>
            <a:r>
              <a:rPr lang="en-US" sz="2200" dirty="0">
                <a:solidFill>
                  <a:schemeClr val="tx1"/>
                </a:solidFill>
              </a:rPr>
              <a:t>(between 0-99,999)</a:t>
            </a:r>
            <a:r>
              <a:rPr lang="en-US" sz="2200" dirty="0"/>
              <a:t>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34807" y="0"/>
            <a:ext cx="4466287" cy="1992009"/>
            <a:chOff x="4834807" y="0"/>
            <a:chExt cx="4466287" cy="1992009"/>
          </a:xfrm>
        </p:grpSpPr>
        <p:sp>
          <p:nvSpPr>
            <p:cNvPr id="5" name="Rectangle 4"/>
            <p:cNvSpPr/>
            <p:nvPr/>
          </p:nvSpPr>
          <p:spPr bwMode="auto">
            <a:xfrm>
              <a:off x="5141495" y="0"/>
              <a:ext cx="4002505" cy="1583957"/>
            </a:xfrm>
            <a:prstGeom prst="rect">
              <a:avLst/>
            </a:prstGeom>
            <a:solidFill>
              <a:srgbClr val="EBEB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2050" name="Picture 2" descr="C:\Users\Carey Nachenberg\AppData\Local\Microsoft\Windows\Temporary Internet Files\Content.IE5\FWOQ106F\MC900055181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495" y="72191"/>
              <a:ext cx="1409471" cy="1199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834807" y="53017"/>
              <a:ext cx="4466287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                   Let’s just store </a:t>
              </a:r>
              <a:br>
                <a:rPr lang="en-US" dirty="0"/>
              </a:br>
              <a:r>
                <a:rPr lang="en-US" dirty="0"/>
                <a:t>                   that interesting </a:t>
              </a:r>
              <a:br>
                <a:rPr lang="en-US" dirty="0"/>
              </a:br>
              <a:r>
                <a:rPr lang="en-US" dirty="0"/>
                <a:t>                   fact away in your </a:t>
              </a:r>
              <a:br>
                <a:rPr lang="en-US" dirty="0"/>
              </a:br>
              <a:r>
                <a:rPr lang="en-US" dirty="0"/>
                <a:t>                   brain for later…</a:t>
              </a:r>
              <a:br>
                <a:rPr lang="en-US" dirty="0"/>
              </a:br>
              <a:endParaRPr lang="en-US" dirty="0"/>
            </a:p>
          </p:txBody>
        </p:sp>
      </p:grp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3010101" y="5485638"/>
            <a:ext cx="550244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rgbClr val="6600CC"/>
                </a:solidFill>
              </a:rPr>
              <a:t>Rule: </a:t>
            </a:r>
            <a:r>
              <a:rPr lang="en-US" sz="2200" dirty="0"/>
              <a:t>When you divide by a given value </a:t>
            </a:r>
            <a:r>
              <a:rPr lang="en-US" sz="2200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, all of your </a:t>
            </a:r>
            <a:r>
              <a:rPr lang="en-US" sz="2200" dirty="0">
                <a:solidFill>
                  <a:srgbClr val="FF0000"/>
                </a:solidFill>
              </a:rPr>
              <a:t>remainders</a:t>
            </a:r>
            <a:r>
              <a:rPr lang="en-US" sz="2200" dirty="0"/>
              <a:t> are guaranteed to be </a:t>
            </a:r>
            <a:r>
              <a:rPr lang="en-US" sz="2200" dirty="0">
                <a:solidFill>
                  <a:srgbClr val="FF0000"/>
                </a:solidFill>
              </a:rPr>
              <a:t>between 0 and N-1</a:t>
            </a:r>
            <a:r>
              <a:rPr lang="en-US" sz="2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973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8" grpId="0"/>
      <p:bldP spid="28" grpId="1"/>
      <p:bldP spid="31" grpId="0"/>
      <p:bldP spid="31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7" grpId="0"/>
      <p:bldP spid="47" grpId="1"/>
      <p:bldP spid="48" grpId="0"/>
      <p:bldP spid="48" grpId="1"/>
      <p:bldP spid="49" grpId="0"/>
      <p:bldP spid="52" grpId="0"/>
      <p:bldP spid="53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3290392-E4FC-43B6-9108-AF34811B2A2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-201320" y="-21268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Implementing Tables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381000" y="818864"/>
            <a:ext cx="5635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could you create a </a:t>
            </a:r>
            <a:r>
              <a:rPr lang="en-US" dirty="0">
                <a:solidFill>
                  <a:srgbClr val="FF0000"/>
                </a:solidFill>
              </a:rPr>
              <a:t>record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C++?</a:t>
            </a:r>
          </a:p>
        </p:txBody>
      </p:sp>
      <p:sp>
        <p:nvSpPr>
          <p:cNvPr id="704520" name="Text Box 8"/>
          <p:cNvSpPr txBox="1">
            <a:spLocks noChangeArrowheads="1"/>
          </p:cNvSpPr>
          <p:nvPr/>
        </p:nvSpPr>
        <p:spPr bwMode="auto">
          <a:xfrm>
            <a:off x="6548656" y="261568"/>
            <a:ext cx="1984375" cy="2540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00CC"/>
                </a:solidFill>
              </a:rPr>
              <a:t>Student</a:t>
            </a: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 algn="l" eaLnBrk="1" hangingPunct="1"/>
            <a:r>
              <a:rPr lang="en-US" sz="2000" dirty="0"/>
              <a:t>   string name;</a:t>
            </a:r>
          </a:p>
          <a:p>
            <a:pPr algn="l" eaLnBrk="1" hangingPunct="1"/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IDNum</a:t>
            </a:r>
            <a:r>
              <a:rPr lang="en-US" sz="2000" dirty="0"/>
              <a:t>;</a:t>
            </a:r>
          </a:p>
          <a:p>
            <a:pPr algn="l" eaLnBrk="1" hangingPunct="1"/>
            <a:r>
              <a:rPr lang="en-US" sz="2000" dirty="0"/>
              <a:t>   float GPA;</a:t>
            </a:r>
          </a:p>
          <a:p>
            <a:pPr algn="l" eaLnBrk="1" hangingPunct="1"/>
            <a:r>
              <a:rPr lang="en-US" sz="2000" dirty="0"/>
              <a:t>   string phone;</a:t>
            </a:r>
          </a:p>
          <a:p>
            <a:pPr algn="l" eaLnBrk="1" hangingPunct="1"/>
            <a:r>
              <a:rPr lang="en-US" sz="2000" dirty="0"/>
              <a:t>   …</a:t>
            </a:r>
          </a:p>
          <a:p>
            <a:pPr algn="l" eaLnBrk="1" hangingPunct="1"/>
            <a:r>
              <a:rPr lang="en-US" sz="2000" dirty="0"/>
              <a:t>};</a:t>
            </a:r>
          </a:p>
        </p:txBody>
      </p:sp>
      <p:sp>
        <p:nvSpPr>
          <p:cNvPr id="704521" name="Text Box 9"/>
          <p:cNvSpPr txBox="1">
            <a:spLocks noChangeArrowheads="1"/>
          </p:cNvSpPr>
          <p:nvPr/>
        </p:nvSpPr>
        <p:spPr bwMode="auto">
          <a:xfrm>
            <a:off x="381000" y="2245056"/>
            <a:ext cx="5635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can you create a 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C++?</a:t>
            </a:r>
          </a:p>
        </p:txBody>
      </p:sp>
      <p:sp>
        <p:nvSpPr>
          <p:cNvPr id="704522" name="Rectangle 10"/>
          <p:cNvSpPr>
            <a:spLocks noChangeArrowheads="1"/>
          </p:cNvSpPr>
          <p:nvPr/>
        </p:nvSpPr>
        <p:spPr bwMode="auto">
          <a:xfrm>
            <a:off x="6798864" y="856881"/>
            <a:ext cx="1600200" cy="4222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24" name="Rectangle 12"/>
          <p:cNvSpPr>
            <a:spLocks noChangeArrowheads="1"/>
          </p:cNvSpPr>
          <p:nvPr/>
        </p:nvSpPr>
        <p:spPr bwMode="auto">
          <a:xfrm>
            <a:off x="940568" y="1276064"/>
            <a:ext cx="5308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Just use a </a:t>
            </a:r>
            <a:r>
              <a:rPr lang="en-US" sz="2000" dirty="0" err="1">
                <a:solidFill>
                  <a:srgbClr val="006666"/>
                </a:solidFill>
              </a:rPr>
              <a:t>struct</a:t>
            </a:r>
            <a:r>
              <a:rPr lang="en-US" sz="2000" dirty="0">
                <a:solidFill>
                  <a:srgbClr val="006666"/>
                </a:solidFill>
              </a:rPr>
              <a:t>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6666"/>
                </a:solidFill>
              </a:rPr>
              <a:t>class </a:t>
            </a:r>
            <a:br>
              <a:rPr lang="en-US" sz="2000" dirty="0">
                <a:solidFill>
                  <a:srgbClr val="006666"/>
                </a:solidFill>
              </a:rPr>
            </a:br>
            <a:r>
              <a:rPr lang="en-US" sz="2000" dirty="0"/>
              <a:t>to represent a </a:t>
            </a:r>
            <a:r>
              <a:rPr lang="en-US" sz="2000" dirty="0">
                <a:solidFill>
                  <a:schemeClr val="tx1"/>
                </a:solidFill>
              </a:rPr>
              <a:t>record of data!</a:t>
            </a:r>
          </a:p>
        </p:txBody>
      </p:sp>
      <p:sp>
        <p:nvSpPr>
          <p:cNvPr id="704525" name="Rectangle 13"/>
          <p:cNvSpPr>
            <a:spLocks noChangeArrowheads="1"/>
          </p:cNvSpPr>
          <p:nvPr/>
        </p:nvSpPr>
        <p:spPr bwMode="auto">
          <a:xfrm>
            <a:off x="995160" y="2733058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You can simply create an </a:t>
            </a:r>
            <a:br>
              <a:rPr lang="en-US" sz="2000" dirty="0"/>
            </a:br>
            <a:r>
              <a:rPr lang="en-US" sz="2000" dirty="0">
                <a:solidFill>
                  <a:srgbClr val="006666"/>
                </a:solidFill>
              </a:rPr>
              <a:t>array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6666"/>
                </a:solidFill>
              </a:rPr>
              <a:t>vector</a:t>
            </a:r>
            <a:r>
              <a:rPr lang="en-US" sz="2000" dirty="0"/>
              <a:t> of your </a:t>
            </a:r>
            <a:r>
              <a:rPr lang="en-US" sz="2000" dirty="0" err="1"/>
              <a:t>struct</a:t>
            </a:r>
            <a:r>
              <a:rPr lang="en-US" sz="2000" dirty="0"/>
              <a:t>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12840" y="3666687"/>
            <a:ext cx="56356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can you let the user search for a record with a particular field value?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999704" y="4564129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Write a search function that iterates through the array/vector!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989856" y="2948501"/>
            <a:ext cx="2945037" cy="40011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/>
              <a:t>vector&lt;</a:t>
            </a:r>
            <a:r>
              <a:rPr lang="en-US" sz="2000" dirty="0">
                <a:solidFill>
                  <a:srgbClr val="6600CC"/>
                </a:solidFill>
              </a:rPr>
              <a:t>Student</a:t>
            </a:r>
            <a:r>
              <a:rPr lang="en-US" sz="2000" dirty="0"/>
              <a:t>&gt; table;</a:t>
            </a:r>
          </a:p>
        </p:txBody>
      </p:sp>
      <p:sp>
        <p:nvSpPr>
          <p:cNvPr id="704523" name="Text Box 11"/>
          <p:cNvSpPr txBox="1">
            <a:spLocks noChangeArrowheads="1"/>
          </p:cNvSpPr>
          <p:nvPr/>
        </p:nvSpPr>
        <p:spPr bwMode="auto">
          <a:xfrm>
            <a:off x="392140" y="3666687"/>
            <a:ext cx="7772400" cy="269398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800000"/>
                </a:solidFill>
              </a:rPr>
              <a:t>// algorithm to search by the </a:t>
            </a:r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>
                <a:solidFill>
                  <a:srgbClr val="800000"/>
                </a:solidFill>
              </a:rPr>
              <a:t> field </a:t>
            </a:r>
          </a:p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SearchByName</a:t>
            </a:r>
            <a:r>
              <a:rPr lang="en-US" sz="1800" dirty="0"/>
              <a:t>(vector&lt;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&gt; &amp;table, string &amp;</a:t>
            </a:r>
            <a:r>
              <a:rPr lang="en-US" sz="1800" dirty="0" err="1">
                <a:solidFill>
                  <a:srgbClr val="FF0000"/>
                </a:solidFill>
              </a:rPr>
              <a:t>findName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/>
              <a:t>table.size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 err="1">
                <a:solidFill>
                  <a:srgbClr val="FF0000"/>
                </a:solidFill>
              </a:rPr>
              <a:t>findName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== table[ s ].</a:t>
            </a:r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  <p:sp>
        <p:nvSpPr>
          <p:cNvPr id="704527" name="Text Box 15"/>
          <p:cNvSpPr txBox="1">
            <a:spLocks noChangeArrowheads="1"/>
          </p:cNvSpPr>
          <p:nvPr/>
        </p:nvSpPr>
        <p:spPr bwMode="auto">
          <a:xfrm>
            <a:off x="532031" y="3811338"/>
            <a:ext cx="7772400" cy="269398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800000"/>
                </a:solidFill>
              </a:rPr>
              <a:t>// algorithm to search by the </a:t>
            </a:r>
            <a:r>
              <a:rPr lang="en-US" sz="1800" dirty="0">
                <a:solidFill>
                  <a:srgbClr val="FF0000"/>
                </a:solidFill>
              </a:rPr>
              <a:t>phone</a:t>
            </a:r>
            <a:r>
              <a:rPr lang="en-US" sz="1800" dirty="0">
                <a:solidFill>
                  <a:srgbClr val="800000"/>
                </a:solidFill>
              </a:rPr>
              <a:t> field </a:t>
            </a:r>
          </a:p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SearchByPhone</a:t>
            </a:r>
            <a:r>
              <a:rPr lang="en-US" sz="1800" dirty="0"/>
              <a:t>(vector&lt;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&gt; &amp;table, string &amp;</a:t>
            </a:r>
            <a:r>
              <a:rPr lang="en-US" sz="1800" dirty="0" err="1">
                <a:solidFill>
                  <a:srgbClr val="FF0000"/>
                </a:solidFill>
              </a:rPr>
              <a:t>findPhone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/>
              <a:t>table.size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 err="1">
                <a:solidFill>
                  <a:srgbClr val="FF0000"/>
                </a:solidFill>
              </a:rPr>
              <a:t>findPhone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== table[ s ].</a:t>
            </a:r>
            <a:r>
              <a:rPr lang="en-US" sz="1800" dirty="0">
                <a:solidFill>
                  <a:srgbClr val="FF0000"/>
                </a:solidFill>
              </a:rPr>
              <a:t>phone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32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20" grpId="0" animBg="1"/>
      <p:bldP spid="704521" grpId="0"/>
      <p:bldP spid="704522" grpId="0" animBg="1"/>
      <p:bldP spid="704524" grpId="0"/>
      <p:bldP spid="704525" grpId="0"/>
      <p:bldP spid="12" grpId="0"/>
      <p:bldP spid="13" grpId="0"/>
      <p:bldP spid="14" grpId="0" animBg="1"/>
      <p:bldP spid="704523" grpId="0" animBg="1"/>
      <p:bldP spid="70452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3BABB21-D267-4605-AA12-F8D45706882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33547" name="Text Box 11"/>
          <p:cNvSpPr txBox="1">
            <a:spLocks noChangeArrowheads="1"/>
          </p:cNvSpPr>
          <p:nvPr/>
        </p:nvSpPr>
        <p:spPr bwMode="auto">
          <a:xfrm>
            <a:off x="304800" y="1828800"/>
            <a:ext cx="7772400" cy="4278094"/>
          </a:xfrm>
          <a:prstGeom prst="rect">
            <a:avLst/>
          </a:prstGeom>
          <a:solidFill>
            <a:srgbClr val="EB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class </a:t>
            </a:r>
            <a:r>
              <a:rPr lang="en-US" sz="1800" dirty="0" err="1">
                <a:solidFill>
                  <a:srgbClr val="6600CC"/>
                </a:solidFill>
              </a:rPr>
              <a:t>TableOfStudents</a:t>
            </a:r>
            <a:endParaRPr lang="en-US" sz="18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{</a:t>
            </a:r>
          </a:p>
          <a:p>
            <a:pPr algn="l" eaLnBrk="1" hangingPunct="1"/>
            <a:r>
              <a:rPr lang="en-US" sz="1800" dirty="0"/>
              <a:t>public: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TableOfStudents</a:t>
            </a:r>
            <a:r>
              <a:rPr lang="en-US" sz="1800" dirty="0"/>
              <a:t>();      // construct a new table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~</a:t>
            </a:r>
            <a:r>
              <a:rPr lang="en-US" sz="1800" dirty="0" err="1"/>
              <a:t>TableOfStudents</a:t>
            </a:r>
            <a:r>
              <a:rPr lang="en-US" sz="1800" dirty="0"/>
              <a:t>();	 // destruct our table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void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addStudent</a:t>
            </a:r>
            <a:r>
              <a:rPr lang="en-US" sz="1800" dirty="0"/>
              <a:t>(Student &amp;stud);  // add a new Student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Student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getStudent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s);   // retrieve Students from slot s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searchByName</a:t>
            </a:r>
            <a:r>
              <a:rPr lang="en-US" sz="1800" dirty="0"/>
              <a:t>(string &amp;name);  // name is a searchable field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searchByPhone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phone);  // phone is a searchable field</a:t>
            </a:r>
          </a:p>
          <a:p>
            <a:pPr algn="l" eaLnBrk="1" hangingPunct="1"/>
            <a:r>
              <a:rPr lang="en-US" sz="1800" dirty="0"/>
              <a:t>    …</a:t>
            </a:r>
          </a:p>
          <a:p>
            <a:pPr algn="l" eaLnBrk="1" hangingPunct="1"/>
            <a:r>
              <a:rPr lang="en-US" sz="1800" dirty="0"/>
              <a:t>private: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 vector&lt;</a:t>
            </a:r>
            <a:r>
              <a:rPr lang="en-US" sz="1800" dirty="0">
                <a:solidFill>
                  <a:srgbClr val="006699"/>
                </a:solidFill>
              </a:rPr>
              <a:t>Student</a:t>
            </a:r>
            <a:r>
              <a:rPr lang="en-US" sz="1800" dirty="0"/>
              <a:t>&gt;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/>
              <a:t>;</a:t>
            </a:r>
          </a:p>
          <a:p>
            <a:pPr algn="l" eaLnBrk="1" hangingPunct="1"/>
            <a:r>
              <a:rPr lang="en-US" sz="1800" dirty="0"/>
              <a:t>};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Implementing Tables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5635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Heck, why not just create a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rgbClr val="006666"/>
                </a:solidFill>
              </a:rPr>
              <a:t>whole C++ class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for our table?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6680200" y="790575"/>
            <a:ext cx="1984375" cy="2540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/>
              <a:t>struct </a:t>
            </a:r>
            <a:r>
              <a:rPr lang="en-US" sz="2000">
                <a:solidFill>
                  <a:srgbClr val="6600CC"/>
                </a:solidFill>
              </a:rPr>
              <a:t>Student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</a:rPr>
              <a:t>{</a:t>
            </a:r>
          </a:p>
          <a:p>
            <a:pPr algn="l" eaLnBrk="1" hangingPunct="1"/>
            <a:r>
              <a:rPr lang="en-US" sz="2000"/>
              <a:t>   string name;</a:t>
            </a:r>
          </a:p>
          <a:p>
            <a:pPr algn="l" eaLnBrk="1" hangingPunct="1"/>
            <a:r>
              <a:rPr lang="en-US" sz="2000"/>
              <a:t>   int IDNum;</a:t>
            </a:r>
          </a:p>
          <a:p>
            <a:pPr algn="l" eaLnBrk="1" hangingPunct="1"/>
            <a:r>
              <a:rPr lang="en-US" sz="2000"/>
              <a:t>   float GPA;</a:t>
            </a:r>
          </a:p>
          <a:p>
            <a:pPr algn="l" eaLnBrk="1" hangingPunct="1"/>
            <a:r>
              <a:rPr lang="en-US" sz="2000"/>
              <a:t>   string phone;</a:t>
            </a:r>
          </a:p>
          <a:p>
            <a:pPr algn="l" eaLnBrk="1" hangingPunct="1"/>
            <a:r>
              <a:rPr lang="en-US" sz="2000"/>
              <a:t>   …</a:t>
            </a:r>
          </a:p>
          <a:p>
            <a:pPr algn="l" eaLnBrk="1" hangingPunct="1"/>
            <a:r>
              <a:rPr lang="en-US" sz="2000"/>
              <a:t>};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636105" y="3645974"/>
            <a:ext cx="7772400" cy="1200329"/>
          </a:xfrm>
          <a:prstGeom prst="rect">
            <a:avLst/>
          </a:prstGeom>
          <a:solidFill>
            <a:srgbClr val="E6FFD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void </a:t>
            </a:r>
            <a:r>
              <a:rPr lang="en-US" sz="1800" dirty="0" err="1"/>
              <a:t>TableOfStudents</a:t>
            </a:r>
            <a:r>
              <a:rPr lang="en-US" sz="1800" dirty="0"/>
              <a:t>::</a:t>
            </a:r>
            <a:r>
              <a:rPr lang="en-US" sz="1800" dirty="0" err="1">
                <a:solidFill>
                  <a:srgbClr val="6600CC"/>
                </a:solidFill>
              </a:rPr>
              <a:t>addStudent</a:t>
            </a:r>
            <a:r>
              <a:rPr lang="en-US" sz="1800" dirty="0"/>
              <a:t>(Student &amp;record)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 err="1">
                <a:solidFill>
                  <a:schemeClr val="tx1"/>
                </a:solidFill>
              </a:rPr>
              <a:t>.push_back</a:t>
            </a:r>
            <a:r>
              <a:rPr lang="en-US" sz="1800" dirty="0"/>
              <a:t>( record );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  <p:sp>
        <p:nvSpPr>
          <p:cNvPr id="833553" name="Text Box 17"/>
          <p:cNvSpPr txBox="1">
            <a:spLocks noChangeArrowheads="1"/>
          </p:cNvSpPr>
          <p:nvPr/>
        </p:nvSpPr>
        <p:spPr bwMode="auto">
          <a:xfrm>
            <a:off x="613880" y="4317234"/>
            <a:ext cx="7772400" cy="2431435"/>
          </a:xfrm>
          <a:prstGeom prst="rect">
            <a:avLst/>
          </a:prstGeom>
          <a:solidFill>
            <a:srgbClr val="E6FFD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TableOfStudents</a:t>
            </a:r>
            <a:r>
              <a:rPr lang="en-US" sz="1800" dirty="0"/>
              <a:t>::</a:t>
            </a:r>
            <a:r>
              <a:rPr lang="en-US" sz="1800" dirty="0" err="1">
                <a:solidFill>
                  <a:srgbClr val="6600CC"/>
                </a:solidFill>
              </a:rPr>
              <a:t>searchByName</a:t>
            </a:r>
            <a:r>
              <a:rPr lang="en-US" sz="1800" dirty="0"/>
              <a:t>(string &amp;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 err="1"/>
              <a:t>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 ==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/>
              <a:t>[ s ].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494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33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47" grpId="0" animBg="1"/>
      <p:bldP spid="12" grpId="0" animBg="1"/>
      <p:bldP spid="12" grpId="1" animBg="1"/>
      <p:bldP spid="833553" grpId="0" animBg="1"/>
      <p:bldP spid="833553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CB4D9DB-648B-4764-B3C1-1E67A83B5BA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5541" name="Text Box 5"/>
          <p:cNvSpPr txBox="1">
            <a:spLocks noChangeArrowheads="1"/>
          </p:cNvSpPr>
          <p:nvPr/>
        </p:nvSpPr>
        <p:spPr bwMode="auto">
          <a:xfrm>
            <a:off x="314739" y="2823487"/>
            <a:ext cx="42648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Well, we could alphabetically </a:t>
            </a:r>
            <a:r>
              <a:rPr lang="en-US" sz="1800" dirty="0">
                <a:solidFill>
                  <a:srgbClr val="6600CC"/>
                </a:solidFill>
              </a:rPr>
              <a:t>sort</a:t>
            </a:r>
            <a:r>
              <a:rPr lang="en-US" sz="1800" dirty="0"/>
              <a:t> our vector of records by their </a:t>
            </a:r>
            <a:r>
              <a:rPr lang="en-US" sz="1800" dirty="0">
                <a:solidFill>
                  <a:srgbClr val="6600CC"/>
                </a:solidFill>
              </a:rPr>
              <a:t>names</a:t>
            </a:r>
            <a:r>
              <a:rPr lang="en-US" sz="1800" dirty="0"/>
              <a:t>…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Tables</a:t>
            </a:r>
          </a:p>
        </p:txBody>
      </p:sp>
      <p:sp>
        <p:nvSpPr>
          <p:cNvPr id="705544" name="Text Box 8"/>
          <p:cNvSpPr txBox="1">
            <a:spLocks noChangeArrowheads="1"/>
          </p:cNvSpPr>
          <p:nvPr/>
        </p:nvSpPr>
        <p:spPr bwMode="auto">
          <a:xfrm>
            <a:off x="190915" y="1898382"/>
            <a:ext cx="64683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This is a perfectly valid table – but it’s </a:t>
            </a:r>
            <a:r>
              <a:rPr lang="en-US" sz="2000" dirty="0">
                <a:solidFill>
                  <a:srgbClr val="FF0000"/>
                </a:solidFill>
              </a:rPr>
              <a:t>slow</a:t>
            </a:r>
            <a:r>
              <a:rPr lang="en-US" sz="2000" dirty="0"/>
              <a:t> to find </a:t>
            </a:r>
            <a:br>
              <a:rPr lang="en-US" sz="2000" dirty="0"/>
            </a:br>
            <a:r>
              <a:rPr lang="en-US" sz="2000" dirty="0"/>
              <a:t>a student! How can we make it </a:t>
            </a:r>
            <a:r>
              <a:rPr lang="en-US" sz="2000" dirty="0">
                <a:solidFill>
                  <a:srgbClr val="A50021"/>
                </a:solidFill>
              </a:rPr>
              <a:t>more efficient?</a:t>
            </a:r>
            <a:endParaRPr lang="en-US" sz="2000" dirty="0"/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212725" y="1023044"/>
            <a:ext cx="8777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In the </a:t>
            </a:r>
            <a:r>
              <a:rPr lang="en-US" sz="2000" dirty="0" err="1">
                <a:solidFill>
                  <a:srgbClr val="006666"/>
                </a:solidFill>
              </a:rPr>
              <a:t>TableOfStudents</a:t>
            </a:r>
            <a:r>
              <a:rPr lang="en-US" sz="2000" dirty="0">
                <a:solidFill>
                  <a:srgbClr val="006666"/>
                </a:solidFill>
              </a:rPr>
              <a:t> </a:t>
            </a:r>
            <a:r>
              <a:rPr lang="en-US" sz="2000" dirty="0"/>
              <a:t>class, we used a </a:t>
            </a:r>
            <a:r>
              <a:rPr lang="en-US" sz="2000" dirty="0">
                <a:solidFill>
                  <a:srgbClr val="6600CC"/>
                </a:solidFill>
              </a:rPr>
              <a:t>vector</a:t>
            </a:r>
            <a:r>
              <a:rPr lang="en-US" sz="2000" dirty="0"/>
              <a:t> to hold our table </a:t>
            </a:r>
            <a:br>
              <a:rPr lang="en-US" sz="2000" dirty="0"/>
            </a:br>
            <a:r>
              <a:rPr lang="en-US" sz="2000" dirty="0"/>
              <a:t>and a </a:t>
            </a:r>
            <a:r>
              <a:rPr lang="en-US" sz="2000" dirty="0">
                <a:solidFill>
                  <a:srgbClr val="6600CC"/>
                </a:solidFill>
              </a:rPr>
              <a:t>linear search</a:t>
            </a:r>
            <a:r>
              <a:rPr lang="en-US" sz="2000" dirty="0"/>
              <a:t> to find Students by their </a:t>
            </a:r>
            <a:r>
              <a:rPr lang="en-US" sz="2000" dirty="0">
                <a:solidFill>
                  <a:srgbClr val="6600CC"/>
                </a:solidFill>
              </a:rPr>
              <a:t>name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dirty="0">
                <a:solidFill>
                  <a:srgbClr val="6600CC"/>
                </a:solidFill>
              </a:rPr>
              <a:t>phone.</a:t>
            </a:r>
          </a:p>
        </p:txBody>
      </p:sp>
      <p:sp>
        <p:nvSpPr>
          <p:cNvPr id="705546" name="Text Box 10"/>
          <p:cNvSpPr txBox="1">
            <a:spLocks noChangeArrowheads="1"/>
          </p:cNvSpPr>
          <p:nvPr/>
        </p:nvSpPr>
        <p:spPr bwMode="auto">
          <a:xfrm>
            <a:off x="212725" y="4645769"/>
            <a:ext cx="43886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But then every time we add a new record, we have to </a:t>
            </a:r>
            <a:r>
              <a:rPr lang="en-US" sz="1800" dirty="0">
                <a:solidFill>
                  <a:srgbClr val="6600CC"/>
                </a:solidFill>
              </a:rPr>
              <a:t>re-sort </a:t>
            </a:r>
            <a:r>
              <a:rPr lang="en-US" sz="1800" dirty="0"/>
              <a:t>the whole table. Yuck!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00854" y="3631866"/>
            <a:ext cx="438864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Then we could use a </a:t>
            </a:r>
            <a:r>
              <a:rPr lang="en-US" sz="1800" dirty="0">
                <a:solidFill>
                  <a:srgbClr val="6600CC"/>
                </a:solidFill>
              </a:rPr>
              <a:t>binary search </a:t>
            </a:r>
            <a:r>
              <a:rPr lang="en-US" sz="1800" dirty="0"/>
              <a:t>to  quickly locate a record based on a person’s </a:t>
            </a:r>
            <a:r>
              <a:rPr lang="en-US" sz="1800" dirty="0">
                <a:solidFill>
                  <a:srgbClr val="6600CC"/>
                </a:solidFill>
              </a:rPr>
              <a:t>name</a:t>
            </a:r>
            <a:r>
              <a:rPr lang="en-US" sz="1800" dirty="0"/>
              <a:t>.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14739" y="5807568"/>
            <a:ext cx="438647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And if we </a:t>
            </a:r>
            <a:r>
              <a:rPr lang="en-US" sz="1800" dirty="0">
                <a:solidFill>
                  <a:srgbClr val="6600CC"/>
                </a:solidFill>
              </a:rPr>
              <a:t>sort by name</a:t>
            </a:r>
            <a:r>
              <a:rPr lang="en-US" sz="1800" dirty="0"/>
              <a:t>, we can’t search efficiently by other fields like </a:t>
            </a:r>
            <a:r>
              <a:rPr lang="en-US" sz="1800" dirty="0">
                <a:solidFill>
                  <a:srgbClr val="6600CC"/>
                </a:solidFill>
              </a:rPr>
              <a:t>phone #</a:t>
            </a:r>
            <a:r>
              <a:rPr lang="en-US" sz="1800" dirty="0"/>
              <a:t> or </a:t>
            </a:r>
            <a:r>
              <a:rPr lang="en-US" sz="1800" dirty="0">
                <a:solidFill>
                  <a:srgbClr val="6600CC"/>
                </a:solidFill>
              </a:rPr>
              <a:t>ID #</a:t>
            </a:r>
            <a:r>
              <a:rPr lang="en-US" sz="1800" dirty="0"/>
              <a:t>!</a:t>
            </a:r>
          </a:p>
        </p:txBody>
      </p: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6568444" y="2861080"/>
            <a:ext cx="2325755" cy="1172817"/>
            <a:chOff x="432" y="3850"/>
            <a:chExt cx="2304" cy="1344"/>
          </a:xfrm>
        </p:grpSpPr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David  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111222333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2.1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310 825-1234</a:t>
              </a:r>
            </a:p>
          </p:txBody>
        </p: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6568444" y="4183354"/>
            <a:ext cx="2325755" cy="1172817"/>
            <a:chOff x="432" y="3850"/>
            <a:chExt cx="2304" cy="1344"/>
          </a:xfrm>
        </p:grpSpPr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John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95847362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3.8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818 416-0355</a:t>
              </a: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6577762" y="5514508"/>
            <a:ext cx="2325755" cy="1172817"/>
            <a:chOff x="432" y="3850"/>
            <a:chExt cx="2304" cy="1344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chemeClr val="tx1"/>
                  </a:solidFill>
                </a:rPr>
                <a:t>Carey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400683945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4.0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424 750-7519</a:t>
              </a: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577762" y="6809911"/>
            <a:ext cx="2325755" cy="1172817"/>
            <a:chOff x="432" y="3850"/>
            <a:chExt cx="2304" cy="134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>
                  <a:solidFill>
                    <a:srgbClr val="FF0000"/>
                  </a:solidFill>
                </a:rPr>
                <a:t>Albert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ID #: </a:t>
              </a:r>
              <a:r>
                <a:rPr lang="en-US" sz="1600" dirty="0">
                  <a:solidFill>
                    <a:srgbClr val="6600CC"/>
                  </a:solidFill>
                </a:rPr>
                <a:t>012191928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GPA: </a:t>
              </a:r>
              <a:r>
                <a:rPr lang="en-US" sz="1600" dirty="0">
                  <a:solidFill>
                    <a:schemeClr val="tx1"/>
                  </a:solidFill>
                </a:rPr>
                <a:t>1.5</a:t>
              </a:r>
            </a:p>
            <a:p>
              <a:pPr eaLnBrk="1" hangingPunct="1"/>
              <a:r>
                <a:rPr lang="en-US" sz="1600" dirty="0">
                  <a:solidFill>
                    <a:srgbClr val="C00000"/>
                  </a:solidFill>
                </a:rPr>
                <a:t>Phone: </a:t>
              </a:r>
              <a:r>
                <a:rPr lang="en-US" sz="1600" dirty="0">
                  <a:solidFill>
                    <a:schemeClr val="tx1"/>
                  </a:solidFill>
                </a:rPr>
                <a:t>626 599-5939</a:t>
              </a:r>
            </a:p>
          </p:txBody>
        </p:sp>
      </p:grpSp>
      <p:sp>
        <p:nvSpPr>
          <p:cNvPr id="4" name="Freeform 3"/>
          <p:cNvSpPr/>
          <p:nvPr/>
        </p:nvSpPr>
        <p:spPr bwMode="auto">
          <a:xfrm>
            <a:off x="5124871" y="1730930"/>
            <a:ext cx="1902094" cy="4540661"/>
          </a:xfrm>
          <a:custGeom>
            <a:avLst/>
            <a:gdLst>
              <a:gd name="connsiteX0" fmla="*/ 1514468 w 1902094"/>
              <a:gd name="connsiteY0" fmla="*/ 5963478 h 5963478"/>
              <a:gd name="connsiteX1" fmla="*/ 3720 w 1902094"/>
              <a:gd name="connsiteY1" fmla="*/ 3130826 h 5963478"/>
              <a:gd name="connsiteX2" fmla="*/ 1902094 w 1902094"/>
              <a:gd name="connsiteY2" fmla="*/ 0 h 59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2094" h="5963478">
                <a:moveTo>
                  <a:pt x="1514468" y="5963478"/>
                </a:moveTo>
                <a:cubicBezTo>
                  <a:pt x="726792" y="5044108"/>
                  <a:pt x="-60884" y="4124739"/>
                  <a:pt x="3720" y="3130826"/>
                </a:cubicBezTo>
                <a:cubicBezTo>
                  <a:pt x="68324" y="2136913"/>
                  <a:pt x="985209" y="1068456"/>
                  <a:pt x="1902094" y="0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65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0.00104 0.1976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88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371 L 2.77778E-7 0.1942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51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00226 -0.3893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19769 L -0.00087 0.0789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9421 L 0.00017 0.075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38935 L 0.00244 -0.508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-0.11875 " pathEditMode="relative" ptsTypes="AA"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1" grpId="0"/>
      <p:bldP spid="705544" grpId="0"/>
      <p:bldP spid="705546" grpId="0"/>
      <p:bldP spid="10" grpId="0"/>
      <p:bldP spid="11" grpId="0"/>
      <p:bldP spid="4" grpId="0" animBg="1"/>
      <p:bldP spid="4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568133" y="2029547"/>
            <a:ext cx="2335073" cy="5136483"/>
            <a:chOff x="-803077" y="2376056"/>
            <a:chExt cx="2335073" cy="5136483"/>
          </a:xfrm>
        </p:grpSpPr>
        <p:grpSp>
          <p:nvGrpSpPr>
            <p:cNvPr id="92" name="Group 25"/>
            <p:cNvGrpSpPr>
              <a:grpSpLocks/>
            </p:cNvGrpSpPr>
            <p:nvPr/>
          </p:nvGrpSpPr>
          <p:grpSpPr bwMode="auto">
            <a:xfrm>
              <a:off x="-803077" y="2376056"/>
              <a:ext cx="2325755" cy="1172817"/>
              <a:chOff x="432" y="3850"/>
              <a:chExt cx="2304" cy="1344"/>
            </a:xfrm>
          </p:grpSpPr>
          <p:sp>
            <p:nvSpPr>
              <p:cNvPr id="93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David  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111222333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2.1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310 825-1234</a:t>
                </a:r>
              </a:p>
            </p:txBody>
          </p:sp>
        </p:grpSp>
        <p:grpSp>
          <p:nvGrpSpPr>
            <p:cNvPr id="95" name="Group 25"/>
            <p:cNvGrpSpPr>
              <a:grpSpLocks/>
            </p:cNvGrpSpPr>
            <p:nvPr/>
          </p:nvGrpSpPr>
          <p:grpSpPr bwMode="auto">
            <a:xfrm>
              <a:off x="-803077" y="3713165"/>
              <a:ext cx="2325755" cy="1172817"/>
              <a:chOff x="432" y="3850"/>
              <a:chExt cx="2304" cy="1344"/>
            </a:xfrm>
          </p:grpSpPr>
          <p:sp>
            <p:nvSpPr>
              <p:cNvPr id="96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John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95847362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3.8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818 416-0355</a:t>
                </a:r>
              </a:p>
            </p:txBody>
          </p:sp>
        </p:grpSp>
        <p:grpSp>
          <p:nvGrpSpPr>
            <p:cNvPr id="98" name="Group 25"/>
            <p:cNvGrpSpPr>
              <a:grpSpLocks/>
            </p:cNvGrpSpPr>
            <p:nvPr/>
          </p:nvGrpSpPr>
          <p:grpSpPr bwMode="auto">
            <a:xfrm>
              <a:off x="-793759" y="5044319"/>
              <a:ext cx="2325755" cy="1172817"/>
              <a:chOff x="432" y="3850"/>
              <a:chExt cx="2304" cy="1344"/>
            </a:xfrm>
          </p:grpSpPr>
          <p:sp>
            <p:nvSpPr>
              <p:cNvPr id="9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Carey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400683945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4.0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424 750-7519</a:t>
                </a:r>
              </a:p>
            </p:txBody>
          </p:sp>
        </p:grpSp>
        <p:grpSp>
          <p:nvGrpSpPr>
            <p:cNvPr id="101" name="Group 25"/>
            <p:cNvGrpSpPr>
              <a:grpSpLocks/>
            </p:cNvGrpSpPr>
            <p:nvPr/>
          </p:nvGrpSpPr>
          <p:grpSpPr bwMode="auto">
            <a:xfrm>
              <a:off x="-793759" y="6339722"/>
              <a:ext cx="2325755" cy="1172817"/>
              <a:chOff x="432" y="3850"/>
              <a:chExt cx="2304" cy="1344"/>
            </a:xfrm>
          </p:grpSpPr>
          <p:sp>
            <p:nvSpPr>
              <p:cNvPr id="10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Albert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>
                    <a:solidFill>
                      <a:srgbClr val="6600CC"/>
                    </a:solidFill>
                  </a:rPr>
                  <a:t>012191928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1.5</a:t>
                </a:r>
              </a:p>
              <a:p>
                <a:pPr eaLnBrk="1" hangingPunct="1"/>
                <a:r>
                  <a:rPr lang="en-US" sz="1600" dirty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>
                    <a:solidFill>
                      <a:schemeClr val="tx1"/>
                    </a:solidFill>
                  </a:rPr>
                  <a:t>626 599-5939</a:t>
                </a:r>
              </a:p>
            </p:txBody>
          </p:sp>
        </p:grpSp>
      </p:grp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CB4D9DB-648B-4764-B3C1-1E67A83B5BA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Tables</a:t>
            </a:r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99390" y="901476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Hmmm… What if we stored our records in a </a:t>
            </a:r>
            <a:r>
              <a:rPr lang="en-US" sz="2200" dirty="0">
                <a:solidFill>
                  <a:srgbClr val="6600CC"/>
                </a:solidFill>
              </a:rPr>
              <a:t>binary search tree </a:t>
            </a:r>
            <a:br>
              <a:rPr lang="en-US" sz="2200" dirty="0">
                <a:solidFill>
                  <a:srgbClr val="6600CC"/>
                </a:solidFill>
              </a:rPr>
            </a:br>
            <a:r>
              <a:rPr lang="en-US" sz="2200" dirty="0">
                <a:solidFill>
                  <a:srgbClr val="6600CC"/>
                </a:solidFill>
              </a:rPr>
              <a:t>(e.g., a map) </a:t>
            </a:r>
            <a:r>
              <a:rPr lang="en-US" sz="2200" dirty="0">
                <a:solidFill>
                  <a:schemeClr val="tx1"/>
                </a:solidFill>
              </a:rPr>
              <a:t>organized by </a:t>
            </a:r>
            <a:r>
              <a:rPr lang="en-US" sz="2200" dirty="0">
                <a:solidFill>
                  <a:srgbClr val="FF0000"/>
                </a:solidFill>
              </a:rPr>
              <a:t>name</a:t>
            </a:r>
            <a:r>
              <a:rPr lang="en-US" sz="2200" dirty="0"/>
              <a:t>? Would that fix things?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547687" y="4077302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Well, now we can search the table efficiently by </a:t>
            </a:r>
            <a:r>
              <a:rPr lang="en-US" sz="2000" dirty="0">
                <a:solidFill>
                  <a:srgbClr val="6600CC"/>
                </a:solidFill>
              </a:rPr>
              <a:t>name</a:t>
            </a:r>
            <a:r>
              <a:rPr lang="en-US" sz="2000" dirty="0"/>
              <a:t>…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737113" y="2348951"/>
            <a:ext cx="1046913" cy="979167"/>
            <a:chOff x="3737113" y="2348951"/>
            <a:chExt cx="1046913" cy="979167"/>
          </a:xfrm>
        </p:grpSpPr>
        <p:cxnSp>
          <p:nvCxnSpPr>
            <p:cNvPr id="86" name="Straight Connector 85"/>
            <p:cNvCxnSpPr/>
            <p:nvPr/>
          </p:nvCxnSpPr>
          <p:spPr bwMode="auto">
            <a:xfrm flipH="1" flipV="1">
              <a:off x="4525609" y="2348951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" name="Straight Connector 2"/>
            <p:cNvCxnSpPr/>
            <p:nvPr/>
          </p:nvCxnSpPr>
          <p:spPr bwMode="auto">
            <a:xfrm flipV="1">
              <a:off x="3737113" y="2355575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flipH="1" flipV="1">
              <a:off x="3843126" y="3071081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6568444" y="2026204"/>
            <a:ext cx="2325755" cy="1172817"/>
            <a:chOff x="432" y="3850"/>
            <a:chExt cx="2304" cy="1344"/>
          </a:xfrm>
        </p:grpSpPr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David  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111222333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2.1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310 825-1234</a:t>
              </a:r>
            </a:p>
          </p:txBody>
        </p: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6568444" y="3363313"/>
            <a:ext cx="2325755" cy="1172817"/>
            <a:chOff x="432" y="3850"/>
            <a:chExt cx="2304" cy="1344"/>
          </a:xfrm>
        </p:grpSpPr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John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95847362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3.8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818 416-0355</a:t>
              </a: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6577762" y="4694467"/>
            <a:ext cx="2325755" cy="1172817"/>
            <a:chOff x="432" y="3850"/>
            <a:chExt cx="2304" cy="1344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Carey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400683945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4.0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424 750-7519</a:t>
              </a: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577762" y="5989870"/>
            <a:ext cx="2325755" cy="1172817"/>
            <a:chOff x="432" y="3850"/>
            <a:chExt cx="2304" cy="134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Albert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ID #: 012191928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GPA: 1.5</a:t>
              </a:r>
            </a:p>
            <a:p>
              <a:pPr eaLnBrk="1" hangingPunct="1"/>
              <a:r>
                <a:rPr lang="en-US" sz="1600" dirty="0">
                  <a:solidFill>
                    <a:schemeClr val="tx1"/>
                  </a:solidFill>
                </a:rPr>
                <a:t>Phone: 626 599-5939</a:t>
              </a:r>
            </a:p>
          </p:txBody>
        </p:sp>
      </p:grpSp>
      <p:sp>
        <p:nvSpPr>
          <p:cNvPr id="89" name="Text Box 8"/>
          <p:cNvSpPr txBox="1">
            <a:spLocks noChangeArrowheads="1"/>
          </p:cNvSpPr>
          <p:nvPr/>
        </p:nvSpPr>
        <p:spPr bwMode="auto">
          <a:xfrm>
            <a:off x="547687" y="4723259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But we still can’t search efficiently by </a:t>
            </a:r>
            <a:r>
              <a:rPr lang="en-US" sz="2000" dirty="0">
                <a:solidFill>
                  <a:srgbClr val="6600CC"/>
                </a:solidFill>
              </a:rPr>
              <a:t>ID#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6600CC"/>
                </a:solidFill>
              </a:rPr>
              <a:t>Phone #</a:t>
            </a:r>
            <a:r>
              <a:rPr lang="en-US" sz="2000" dirty="0">
                <a:solidFill>
                  <a:schemeClr val="tx1"/>
                </a:solidFill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81504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-0.37709 -0.0662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54" y="-3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2948 -0.1613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-807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-0.37379 -0.2497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-125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-0.45643 -0.5428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30" y="-2715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5" grpId="0"/>
      <p:bldP spid="8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320BD-0BE5-4F5D-8959-DC81DF3AF97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47687" y="5295266"/>
            <a:ext cx="81480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But now we have </a:t>
            </a:r>
            <a:r>
              <a:rPr lang="en-US" sz="2000" dirty="0">
                <a:solidFill>
                  <a:srgbClr val="6600CC"/>
                </a:solidFill>
              </a:rPr>
              <a:t>two copies of every record</a:t>
            </a:r>
            <a:r>
              <a:rPr lang="en-US" sz="2000" dirty="0"/>
              <a:t>, one in each tree!</a:t>
            </a:r>
            <a:br>
              <a:rPr lang="en-US" sz="2000" dirty="0"/>
            </a:br>
            <a:r>
              <a:rPr lang="en-US" sz="2000" dirty="0"/>
              <a:t>If the records are big, that’s a waste of space!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47687" y="6150114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So what can we do?  Let’s see!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9390" y="901476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Hmmm… What if we </a:t>
            </a:r>
            <a:r>
              <a:rPr lang="en-US" sz="2200" dirty="0">
                <a:solidFill>
                  <a:srgbClr val="6600CC"/>
                </a:solidFill>
              </a:rPr>
              <a:t>create two tables</a:t>
            </a:r>
            <a:r>
              <a:rPr lang="en-US" sz="2200" dirty="0"/>
              <a:t>, </a:t>
            </a:r>
            <a:br>
              <a:rPr lang="en-US" sz="2200" dirty="0"/>
            </a:br>
            <a:r>
              <a:rPr lang="en-US" sz="2200" dirty="0"/>
              <a:t>ordering the first by name and the second by ID#?</a:t>
            </a:r>
            <a:endParaRPr lang="en-US" sz="2200" dirty="0">
              <a:solidFill>
                <a:srgbClr val="6600CC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5356" y="1931147"/>
            <a:ext cx="3781159" cy="2539172"/>
            <a:chOff x="541051" y="1910183"/>
            <a:chExt cx="3781159" cy="2539172"/>
          </a:xfrm>
        </p:grpSpPr>
        <p:grpSp>
          <p:nvGrpSpPr>
            <p:cNvPr id="8" name="Group 7"/>
            <p:cNvGrpSpPr/>
            <p:nvPr/>
          </p:nvGrpSpPr>
          <p:grpSpPr>
            <a:xfrm>
              <a:off x="1931506" y="2647566"/>
              <a:ext cx="1046913" cy="1038801"/>
              <a:chOff x="3737113" y="2348951"/>
              <a:chExt cx="1046913" cy="1038801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 flipH="1" flipV="1">
                <a:off x="4525609" y="2348951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 flipV="1">
                <a:off x="3737113" y="235557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H="1" flipV="1">
                <a:off x="3843126" y="313071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1544916" y="1910183"/>
              <a:ext cx="1736042" cy="762988"/>
              <a:chOff x="432" y="3850"/>
              <a:chExt cx="2304" cy="1344"/>
            </a:xfrm>
          </p:grpSpPr>
          <p:sp>
            <p:nvSpPr>
              <p:cNvPr id="13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Name: David  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111222333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2.1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310 825-1234</a:t>
                </a:r>
              </a:p>
            </p:txBody>
          </p:sp>
        </p:grpSp>
        <p:grpSp>
          <p:nvGrpSpPr>
            <p:cNvPr id="15" name="Group 25"/>
            <p:cNvGrpSpPr>
              <a:grpSpLocks/>
            </p:cNvGrpSpPr>
            <p:nvPr/>
          </p:nvGrpSpPr>
          <p:grpSpPr bwMode="auto">
            <a:xfrm>
              <a:off x="2586168" y="2807539"/>
              <a:ext cx="1736042" cy="762988"/>
              <a:chOff x="432" y="3850"/>
              <a:chExt cx="2304" cy="1344"/>
            </a:xfrm>
          </p:grpSpPr>
          <p:sp>
            <p:nvSpPr>
              <p:cNvPr id="16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</a:t>
                </a:r>
                <a:r>
                  <a:rPr lang="en-US" sz="1050" dirty="0">
                    <a:solidFill>
                      <a:srgbClr val="A50021"/>
                    </a:solidFill>
                  </a:rPr>
                  <a:t>: </a:t>
                </a:r>
                <a:r>
                  <a:rPr lang="en-US" sz="1050" dirty="0">
                    <a:solidFill>
                      <a:srgbClr val="FF0000"/>
                    </a:solidFill>
                  </a:rPr>
                  <a:t>John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95847362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3.8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818 416-0355</a:t>
                </a:r>
              </a:p>
            </p:txBody>
          </p:sp>
        </p:grpSp>
        <p:grpSp>
          <p:nvGrpSpPr>
            <p:cNvPr id="18" name="Group 25"/>
            <p:cNvGrpSpPr>
              <a:grpSpLocks/>
            </p:cNvGrpSpPr>
            <p:nvPr/>
          </p:nvGrpSpPr>
          <p:grpSpPr bwMode="auto">
            <a:xfrm>
              <a:off x="1851981" y="3686367"/>
              <a:ext cx="1736042" cy="762988"/>
              <a:chOff x="432" y="3850"/>
              <a:chExt cx="2304" cy="1344"/>
            </a:xfrm>
          </p:grpSpPr>
          <p:sp>
            <p:nvSpPr>
              <p:cNvPr id="1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Name: Carey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400683945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4.0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424 750-7519</a:t>
                </a:r>
              </a:p>
            </p:txBody>
          </p:sp>
        </p:grpSp>
        <p:grpSp>
          <p:nvGrpSpPr>
            <p:cNvPr id="21" name="Group 25"/>
            <p:cNvGrpSpPr>
              <a:grpSpLocks/>
            </p:cNvGrpSpPr>
            <p:nvPr/>
          </p:nvGrpSpPr>
          <p:grpSpPr bwMode="auto">
            <a:xfrm>
              <a:off x="541051" y="2807539"/>
              <a:ext cx="1736042" cy="762988"/>
              <a:chOff x="432" y="3850"/>
              <a:chExt cx="2304" cy="1344"/>
            </a:xfrm>
          </p:grpSpPr>
          <p:sp>
            <p:nvSpPr>
              <p:cNvPr id="2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</a:t>
                </a:r>
                <a:r>
                  <a:rPr lang="en-US" sz="1050" dirty="0">
                    <a:solidFill>
                      <a:srgbClr val="A50021"/>
                    </a:solidFill>
                  </a:rPr>
                  <a:t>: </a:t>
                </a:r>
                <a:r>
                  <a:rPr lang="en-US" sz="1050" dirty="0">
                    <a:solidFill>
                      <a:srgbClr val="FF0000"/>
                    </a:solidFill>
                  </a:rPr>
                  <a:t>Albert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ID #: 012191928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1.5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626 599-5939</a:t>
                </a: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631622" y="1931147"/>
            <a:ext cx="4064080" cy="2503091"/>
            <a:chOff x="4957603" y="1986035"/>
            <a:chExt cx="4064080" cy="2503091"/>
          </a:xfrm>
        </p:grpSpPr>
        <p:grpSp>
          <p:nvGrpSpPr>
            <p:cNvPr id="24" name="Group 23"/>
            <p:cNvGrpSpPr/>
            <p:nvPr/>
          </p:nvGrpSpPr>
          <p:grpSpPr>
            <a:xfrm>
              <a:off x="6348058" y="2675266"/>
              <a:ext cx="1952896" cy="1099759"/>
              <a:chOff x="3737113" y="2348951"/>
              <a:chExt cx="1952896" cy="1099759"/>
            </a:xfrm>
          </p:grpSpPr>
          <p:cxnSp>
            <p:nvCxnSpPr>
              <p:cNvPr id="25" name="Straight Connector 24"/>
              <p:cNvCxnSpPr/>
              <p:nvPr/>
            </p:nvCxnSpPr>
            <p:spPr bwMode="auto">
              <a:xfrm flipH="1" flipV="1">
                <a:off x="4525609" y="2348951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V="1">
                <a:off x="3737113" y="235557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flipH="1" flipV="1">
                <a:off x="5431592" y="3191673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8" name="Group 25"/>
            <p:cNvGrpSpPr>
              <a:grpSpLocks/>
            </p:cNvGrpSpPr>
            <p:nvPr/>
          </p:nvGrpSpPr>
          <p:grpSpPr bwMode="auto">
            <a:xfrm>
              <a:off x="5962145" y="1986035"/>
              <a:ext cx="1736042" cy="762988"/>
              <a:chOff x="432" y="3850"/>
              <a:chExt cx="2304" cy="1344"/>
            </a:xfrm>
          </p:grpSpPr>
          <p:sp>
            <p:nvSpPr>
              <p:cNvPr id="2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David  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111222333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2.1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310 825-1234</a:t>
                </a:r>
              </a:p>
            </p:txBody>
          </p:sp>
        </p:grpSp>
        <p:grpSp>
          <p:nvGrpSpPr>
            <p:cNvPr id="31" name="Group 25"/>
            <p:cNvGrpSpPr>
              <a:grpSpLocks/>
            </p:cNvGrpSpPr>
            <p:nvPr/>
          </p:nvGrpSpPr>
          <p:grpSpPr bwMode="auto">
            <a:xfrm>
              <a:off x="7285641" y="3726138"/>
              <a:ext cx="1736042" cy="762988"/>
              <a:chOff x="432" y="3850"/>
              <a:chExt cx="2304" cy="1344"/>
            </a:xfrm>
          </p:grpSpPr>
          <p:sp>
            <p:nvSpPr>
              <p:cNvPr id="3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John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95847362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3.8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818 416-0355</a:t>
                </a:r>
              </a:p>
            </p:txBody>
          </p:sp>
        </p:grpSp>
        <p:grpSp>
          <p:nvGrpSpPr>
            <p:cNvPr id="34" name="Group 25"/>
            <p:cNvGrpSpPr>
              <a:grpSpLocks/>
            </p:cNvGrpSpPr>
            <p:nvPr/>
          </p:nvGrpSpPr>
          <p:grpSpPr bwMode="auto">
            <a:xfrm>
              <a:off x="6848250" y="2824203"/>
              <a:ext cx="1736042" cy="762988"/>
              <a:chOff x="432" y="3850"/>
              <a:chExt cx="2304" cy="1344"/>
            </a:xfrm>
          </p:grpSpPr>
          <p:sp>
            <p:nvSpPr>
              <p:cNvPr id="35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400683945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4.0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424 750-7519</a:t>
                </a:r>
              </a:p>
            </p:txBody>
          </p:sp>
        </p:grpSp>
        <p:grpSp>
          <p:nvGrpSpPr>
            <p:cNvPr id="37" name="Group 25"/>
            <p:cNvGrpSpPr>
              <a:grpSpLocks/>
            </p:cNvGrpSpPr>
            <p:nvPr/>
          </p:nvGrpSpPr>
          <p:grpSpPr bwMode="auto">
            <a:xfrm>
              <a:off x="4957603" y="2835239"/>
              <a:ext cx="1736042" cy="762988"/>
              <a:chOff x="432" y="3850"/>
              <a:chExt cx="2304" cy="1344"/>
            </a:xfrm>
          </p:grpSpPr>
          <p:sp>
            <p:nvSpPr>
              <p:cNvPr id="38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Albert</a:t>
                </a:r>
              </a:p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ID #: 012191928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GPA: 1.5</a:t>
                </a:r>
              </a:p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Phone: 626 599-5939</a:t>
                </a:r>
              </a:p>
            </p:txBody>
          </p:sp>
        </p:grpSp>
      </p:grpSp>
      <p:sp>
        <p:nvSpPr>
          <p:cNvPr id="40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Tables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563965" y="4719818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That works… Now I can quickly find people by name or ID#!</a:t>
            </a:r>
          </a:p>
        </p:txBody>
      </p:sp>
    </p:spTree>
    <p:extLst>
      <p:ext uri="{BB962C8B-B14F-4D97-AF65-F5344CB8AC3E}">
        <p14:creationId xmlns:p14="http://schemas.microsoft.com/office/powerpoint/2010/main" val="425931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4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21E6A2E-0E54-4CC7-997A-ACDEA20065D7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78974" name="Text Box 62"/>
          <p:cNvSpPr txBox="1">
            <a:spLocks noChangeArrowheads="1"/>
          </p:cNvSpPr>
          <p:nvPr/>
        </p:nvSpPr>
        <p:spPr bwMode="auto">
          <a:xfrm>
            <a:off x="208722" y="2680242"/>
            <a:ext cx="3770423" cy="4262705"/>
          </a:xfrm>
          <a:prstGeom prst="rect">
            <a:avLst/>
          </a:prstGeom>
          <a:solidFill>
            <a:srgbClr val="EB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/>
              <a:t>class </a:t>
            </a:r>
            <a:r>
              <a:rPr lang="en-US" sz="1600" dirty="0" err="1">
                <a:solidFill>
                  <a:srgbClr val="6600CC"/>
                </a:solidFill>
              </a:rPr>
              <a:t>TableOfStudents</a:t>
            </a:r>
            <a:endParaRPr lang="en-US" sz="16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{</a:t>
            </a:r>
          </a:p>
          <a:p>
            <a:pPr algn="l" eaLnBrk="1" hangingPunct="1"/>
            <a:r>
              <a:rPr lang="en-US" sz="1600" dirty="0"/>
              <a:t>public: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TableOfStudents</a:t>
            </a:r>
            <a:r>
              <a:rPr lang="en-US" sz="1600" dirty="0"/>
              <a:t>();    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~</a:t>
            </a:r>
            <a:r>
              <a:rPr lang="en-US" sz="1600" dirty="0" err="1"/>
              <a:t>TableOfStudents</a:t>
            </a:r>
            <a:r>
              <a:rPr lang="en-US" sz="1600" dirty="0"/>
              <a:t>();	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void </a:t>
            </a:r>
            <a:r>
              <a:rPr lang="en-US" sz="1600" dirty="0" err="1">
                <a:solidFill>
                  <a:srgbClr val="FF0000"/>
                </a:solidFill>
              </a:rPr>
              <a:t>addStudent</a:t>
            </a:r>
            <a:r>
              <a:rPr lang="en-US" sz="1600" dirty="0"/>
              <a:t>(Student &amp;stud);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Student </a:t>
            </a:r>
            <a:r>
              <a:rPr lang="en-US" sz="1600" dirty="0" err="1">
                <a:solidFill>
                  <a:srgbClr val="FF0000"/>
                </a:solidFill>
              </a:rPr>
              <a:t>getStudent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s); 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searchByName</a:t>
            </a:r>
            <a:r>
              <a:rPr lang="en-US" sz="1600" dirty="0"/>
              <a:t>(string &amp;name);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searchByPhone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phone);  </a:t>
            </a:r>
          </a:p>
          <a:p>
            <a:pPr algn="l" eaLnBrk="1" hangingPunct="1"/>
            <a:endParaRPr lang="en-US" sz="700" dirty="0"/>
          </a:p>
          <a:p>
            <a:pPr algn="l" eaLnBrk="1" hangingPunct="1"/>
            <a:r>
              <a:rPr lang="en-US" sz="1600" dirty="0"/>
              <a:t>private:</a:t>
            </a:r>
          </a:p>
          <a:p>
            <a:pPr algn="l" eaLnBrk="1" hangingPunct="1"/>
            <a:endParaRPr lang="en-US" sz="1600" dirty="0"/>
          </a:p>
          <a:p>
            <a:pPr algn="l" eaLnBrk="1" hangingPunct="1"/>
            <a:endParaRPr lang="en-US" sz="1600" dirty="0"/>
          </a:p>
          <a:p>
            <a:pPr algn="l" eaLnBrk="1" hangingPunct="1"/>
            <a:r>
              <a:rPr lang="en-US" sz="900" dirty="0"/>
              <a:t>     </a:t>
            </a:r>
          </a:p>
          <a:p>
            <a:pPr algn="l" eaLnBrk="1" hangingPunct="1"/>
            <a:endParaRPr lang="en-US" sz="1600" dirty="0"/>
          </a:p>
          <a:p>
            <a:pPr algn="l" eaLnBrk="1" hangingPunct="1"/>
            <a:r>
              <a:rPr lang="en-US" sz="1200" dirty="0"/>
              <a:t/>
            </a:r>
            <a:br>
              <a:rPr lang="en-US" sz="1200" dirty="0"/>
            </a:br>
            <a:r>
              <a:rPr lang="en-US" sz="1100" b="1" dirty="0"/>
              <a:t>};</a:t>
            </a:r>
            <a:r>
              <a:rPr lang="en-US" sz="1600" dirty="0"/>
              <a:t>			     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-808380" y="-284919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6600CC"/>
                </a:solidFill>
              </a:rPr>
              <a:t>Making an Efficient Table</a:t>
            </a:r>
            <a:endParaRPr lang="en-US" sz="2800" dirty="0"/>
          </a:p>
        </p:txBody>
      </p:sp>
      <p:sp>
        <p:nvSpPr>
          <p:cNvPr id="678943" name="Text Box 31"/>
          <p:cNvSpPr txBox="1">
            <a:spLocks noChangeArrowheads="1"/>
          </p:cNvSpPr>
          <p:nvPr/>
        </p:nvSpPr>
        <p:spPr bwMode="auto">
          <a:xfrm>
            <a:off x="252487" y="553143"/>
            <a:ext cx="65404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1. We’ll still use a </a:t>
            </a:r>
            <a:r>
              <a:rPr lang="en-US" sz="1800" dirty="0">
                <a:solidFill>
                  <a:srgbClr val="6600CC"/>
                </a:solidFill>
              </a:rPr>
              <a:t>vector</a:t>
            </a:r>
            <a:r>
              <a:rPr lang="en-US" sz="1800" dirty="0"/>
              <a:t> to store all of our records…</a:t>
            </a:r>
          </a:p>
        </p:txBody>
      </p:sp>
      <p:sp>
        <p:nvSpPr>
          <p:cNvPr id="678990" name="Rectangle 78"/>
          <p:cNvSpPr>
            <a:spLocks noChangeArrowheads="1"/>
          </p:cNvSpPr>
          <p:nvPr/>
        </p:nvSpPr>
        <p:spPr bwMode="auto">
          <a:xfrm>
            <a:off x="426320" y="5706432"/>
            <a:ext cx="3850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string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  </a:t>
            </a:r>
            <a:r>
              <a:rPr lang="en-US" sz="800" dirty="0"/>
              <a:t> </a:t>
            </a:r>
            <a:r>
              <a:rPr lang="en-US" sz="1800" dirty="0" err="1">
                <a:solidFill>
                  <a:srgbClr val="6600CC"/>
                </a:solidFill>
              </a:rPr>
              <a:t>m_nameToSlot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7377420" y="685336"/>
            <a:ext cx="1647288" cy="6131050"/>
            <a:chOff x="4279" y="246"/>
            <a:chExt cx="1307" cy="4041"/>
          </a:xfrm>
        </p:grpSpPr>
        <p:grpSp>
          <p:nvGrpSpPr>
            <p:cNvPr id="9239" name="Group 80"/>
            <p:cNvGrpSpPr>
              <a:grpSpLocks/>
            </p:cNvGrpSpPr>
            <p:nvPr/>
          </p:nvGrpSpPr>
          <p:grpSpPr bwMode="auto">
            <a:xfrm>
              <a:off x="4568" y="1135"/>
              <a:ext cx="1008" cy="726"/>
              <a:chOff x="4554" y="2769"/>
              <a:chExt cx="1008" cy="726"/>
            </a:xfrm>
          </p:grpSpPr>
          <p:sp>
            <p:nvSpPr>
              <p:cNvPr id="9284" name="Rectangle 81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85" name="Text Box 82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6" name="Text Box 83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7" name="Text Box 84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7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400"/>
                  <a:t>GPA: 3.99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9288" name="Text Box 85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grpSp>
          <p:nvGrpSpPr>
            <p:cNvPr id="9240" name="Group 86"/>
            <p:cNvGrpSpPr>
              <a:grpSpLocks/>
            </p:cNvGrpSpPr>
            <p:nvPr/>
          </p:nvGrpSpPr>
          <p:grpSpPr bwMode="auto">
            <a:xfrm>
              <a:off x="4568" y="496"/>
              <a:ext cx="1008" cy="826"/>
              <a:chOff x="4547" y="2137"/>
              <a:chExt cx="1008" cy="826"/>
            </a:xfrm>
          </p:grpSpPr>
          <p:sp>
            <p:nvSpPr>
              <p:cNvPr id="9278" name="Rectangle 87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9" name="Text Box 88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0" name="Text Box 89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1" name="Text Box 90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33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400"/>
                  <a:t>GPA: 2.05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400"/>
              </a:p>
            </p:txBody>
          </p:sp>
          <p:sp>
            <p:nvSpPr>
              <p:cNvPr id="9282" name="Text Box 91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83" name="Text Box 92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4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800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9241" name="Group 93"/>
            <p:cNvGrpSpPr>
              <a:grpSpLocks/>
            </p:cNvGrpSpPr>
            <p:nvPr/>
          </p:nvGrpSpPr>
          <p:grpSpPr bwMode="auto">
            <a:xfrm>
              <a:off x="4567" y="1745"/>
              <a:ext cx="1008" cy="862"/>
              <a:chOff x="1214" y="2822"/>
              <a:chExt cx="1008" cy="862"/>
            </a:xfrm>
          </p:grpSpPr>
          <p:sp>
            <p:nvSpPr>
              <p:cNvPr id="9269" name="Rectangle 94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0" name="Rectangle 95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1" name="Rectangle 96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2" name="Text Box 97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73" name="Text Box 98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74" name="Text Box 99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911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400"/>
                  <a:t>GPA: 1.55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400">
                  <a:solidFill>
                    <a:srgbClr val="FF3300"/>
                  </a:solidFill>
                </a:endParaRPr>
              </a:p>
            </p:txBody>
          </p:sp>
          <p:sp>
            <p:nvSpPr>
              <p:cNvPr id="9275" name="Text Box 100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76" name="Text Box 101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77" name="Text Box 102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2" name="Group 103"/>
            <p:cNvGrpSpPr>
              <a:grpSpLocks/>
            </p:cNvGrpSpPr>
            <p:nvPr/>
          </p:nvGrpSpPr>
          <p:grpSpPr bwMode="auto">
            <a:xfrm>
              <a:off x="4566" y="2362"/>
              <a:ext cx="1008" cy="862"/>
              <a:chOff x="117" y="2834"/>
              <a:chExt cx="1008" cy="862"/>
            </a:xfrm>
          </p:grpSpPr>
          <p:sp>
            <p:nvSpPr>
              <p:cNvPr id="9260" name="Rectangle 104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1" name="Rectangle 105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2" name="Rectangle 106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3" name="Text Box 107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64" name="Text Box 108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65" name="Text Box 109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9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9266" name="Text Box 110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67" name="Text Box 111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68" name="Text Box 112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3" name="Group 113"/>
            <p:cNvGrpSpPr>
              <a:grpSpLocks/>
            </p:cNvGrpSpPr>
            <p:nvPr/>
          </p:nvGrpSpPr>
          <p:grpSpPr bwMode="auto">
            <a:xfrm>
              <a:off x="4560" y="2967"/>
              <a:ext cx="1022" cy="862"/>
              <a:chOff x="2326" y="2811"/>
              <a:chExt cx="1008" cy="862"/>
            </a:xfrm>
          </p:grpSpPr>
          <p:sp>
            <p:nvSpPr>
              <p:cNvPr id="9252" name="Rectangle 114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3" name="Rectangle 115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4" name="Rectangle 116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5" name="Text Box 117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56" name="Text Box 118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8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9257" name="Text Box 119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58" name="Text Box 120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59" name="Text Box 121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4" name="Group 122"/>
            <p:cNvGrpSpPr>
              <a:grpSpLocks/>
            </p:cNvGrpSpPr>
            <p:nvPr/>
          </p:nvGrpSpPr>
          <p:grpSpPr bwMode="auto">
            <a:xfrm>
              <a:off x="4564" y="3561"/>
              <a:ext cx="1022" cy="726"/>
              <a:chOff x="4560" y="1488"/>
              <a:chExt cx="1008" cy="726"/>
            </a:xfrm>
          </p:grpSpPr>
          <p:sp>
            <p:nvSpPr>
              <p:cNvPr id="9247" name="Rectangle 123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48" name="Text Box 124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49" name="Text Box 125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50" name="Text Box 126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90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9251" name="Text Box 127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sp>
          <p:nvSpPr>
            <p:cNvPr id="9245" name="Text Box 128"/>
            <p:cNvSpPr txBox="1">
              <a:spLocks noChangeArrowheads="1"/>
            </p:cNvSpPr>
            <p:nvPr/>
          </p:nvSpPr>
          <p:spPr bwMode="auto">
            <a:xfrm>
              <a:off x="4323" y="246"/>
              <a:ext cx="1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   </a:t>
              </a:r>
              <a:r>
                <a:rPr lang="en-US" sz="1800" dirty="0" err="1"/>
                <a:t>m_students</a:t>
              </a:r>
              <a:endParaRPr lang="en-US" sz="1800" dirty="0"/>
            </a:p>
          </p:txBody>
        </p:sp>
        <p:sp>
          <p:nvSpPr>
            <p:cNvPr id="9246" name="Text Box 129"/>
            <p:cNvSpPr txBox="1">
              <a:spLocks noChangeArrowheads="1"/>
            </p:cNvSpPr>
            <p:nvPr/>
          </p:nvSpPr>
          <p:spPr bwMode="auto">
            <a:xfrm>
              <a:off x="4279" y="644"/>
              <a:ext cx="258" cy="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100" dirty="0">
                  <a:solidFill>
                    <a:srgbClr val="6600CC"/>
                  </a:solidFill>
                </a:rPr>
                <a:t/>
              </a:r>
              <a:br>
                <a:rPr lang="en-US" sz="11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000" dirty="0">
                  <a:solidFill>
                    <a:srgbClr val="6600CC"/>
                  </a:solidFill>
                </a:rPr>
                <a:t/>
              </a:r>
              <a:br>
                <a:rPr lang="en-US" sz="10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338692" y="5423977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vector</a:t>
            </a:r>
            <a:r>
              <a:rPr lang="en-US" sz="1800" dirty="0"/>
              <a:t>&lt;</a:t>
            </a:r>
            <a:r>
              <a:rPr lang="en-US" sz="1800" dirty="0">
                <a:solidFill>
                  <a:srgbClr val="FF0000"/>
                </a:solidFill>
              </a:rPr>
              <a:t>Student</a:t>
            </a:r>
            <a:r>
              <a:rPr lang="en-US" sz="1800" dirty="0"/>
              <a:t>&gt; </a:t>
            </a:r>
            <a:r>
              <a:rPr lang="en-US" sz="1800" dirty="0" err="1"/>
              <a:t>m_students</a:t>
            </a:r>
            <a:r>
              <a:rPr lang="en-US" sz="1800" dirty="0"/>
              <a:t>;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>
            <a:off x="240452" y="993009"/>
            <a:ext cx="6948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2. Let’s also add a data structure that lets us associate </a:t>
            </a:r>
            <a:br>
              <a:rPr lang="en-US" sz="1800" dirty="0"/>
            </a:br>
            <a:r>
              <a:rPr lang="en-US" sz="1800" dirty="0"/>
              <a:t>    each person’s </a:t>
            </a:r>
            <a:r>
              <a:rPr lang="en-US" sz="1800" dirty="0">
                <a:solidFill>
                  <a:srgbClr val="6600CC"/>
                </a:solidFill>
              </a:rPr>
              <a:t>name</a:t>
            </a:r>
            <a:r>
              <a:rPr lang="en-US" sz="1800" dirty="0"/>
              <a:t> with their </a:t>
            </a:r>
            <a:r>
              <a:rPr lang="en-US" sz="1800" dirty="0">
                <a:solidFill>
                  <a:srgbClr val="6600CC"/>
                </a:solidFill>
              </a:rPr>
              <a:t>slot #</a:t>
            </a:r>
            <a:r>
              <a:rPr lang="en-US" sz="1800" dirty="0"/>
              <a:t> in the vector…</a:t>
            </a: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225745" y="1712589"/>
            <a:ext cx="6948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3. And we can add another data structure to associate </a:t>
            </a:r>
            <a:br>
              <a:rPr lang="en-US" sz="1800" dirty="0"/>
            </a:br>
            <a:r>
              <a:rPr lang="en-US" sz="1800" dirty="0"/>
              <a:t>    each person’s </a:t>
            </a:r>
            <a:r>
              <a:rPr lang="en-US" sz="1800" dirty="0">
                <a:solidFill>
                  <a:srgbClr val="6600CC"/>
                </a:solidFill>
              </a:rPr>
              <a:t>ID #</a:t>
            </a:r>
            <a:r>
              <a:rPr lang="en-US" sz="1800" dirty="0"/>
              <a:t> with their </a:t>
            </a:r>
            <a:r>
              <a:rPr lang="en-US" sz="1800" dirty="0">
                <a:solidFill>
                  <a:srgbClr val="6600CC"/>
                </a:solidFill>
              </a:rPr>
              <a:t>slot #</a:t>
            </a:r>
            <a:r>
              <a:rPr lang="en-US" sz="1800" dirty="0"/>
              <a:t> too!</a:t>
            </a:r>
          </a:p>
        </p:txBody>
      </p:sp>
      <p:sp>
        <p:nvSpPr>
          <p:cNvPr id="150" name="Rectangle 78"/>
          <p:cNvSpPr>
            <a:spLocks noChangeArrowheads="1"/>
          </p:cNvSpPr>
          <p:nvPr/>
        </p:nvSpPr>
        <p:spPr bwMode="auto">
          <a:xfrm>
            <a:off x="419696" y="5997978"/>
            <a:ext cx="34483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       </a:t>
            </a:r>
            <a:r>
              <a:rPr lang="en-US" sz="1050" dirty="0"/>
              <a:t> </a:t>
            </a:r>
            <a:r>
              <a:rPr lang="en-US" sz="1800" dirty="0" err="1">
                <a:solidFill>
                  <a:srgbClr val="6600CC"/>
                </a:solidFill>
              </a:rPr>
              <a:t>m_idToSlot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003447" y="2382077"/>
            <a:ext cx="3192483" cy="2660239"/>
            <a:chOff x="4003447" y="2382077"/>
            <a:chExt cx="3192483" cy="2660239"/>
          </a:xfrm>
        </p:grpSpPr>
        <p:pic>
          <p:nvPicPr>
            <p:cNvPr id="136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64" y="2421828"/>
              <a:ext cx="2659275" cy="2543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ounded Rectangle 17"/>
            <p:cNvSpPr/>
            <p:nvPr/>
          </p:nvSpPr>
          <p:spPr bwMode="auto">
            <a:xfrm>
              <a:off x="4003447" y="2382077"/>
              <a:ext cx="3192483" cy="2660239"/>
            </a:xfrm>
            <a:prstGeom prst="roundRect">
              <a:avLst/>
            </a:prstGeom>
            <a:noFill/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65730" y="2472241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m_nameToSlot</a:t>
              </a:r>
              <a:endParaRPr lang="en-US" sz="1400" dirty="0"/>
            </a:p>
          </p:txBody>
        </p:sp>
      </p:grpSp>
      <p:sp>
        <p:nvSpPr>
          <p:cNvPr id="8" name="Rounded Rectangular Callout 7"/>
          <p:cNvSpPr/>
          <p:nvPr/>
        </p:nvSpPr>
        <p:spPr bwMode="auto">
          <a:xfrm>
            <a:off x="689122" y="2582034"/>
            <a:ext cx="4187677" cy="1743292"/>
          </a:xfrm>
          <a:prstGeom prst="wedgeRoundRectCallout">
            <a:avLst>
              <a:gd name="adj1" fmla="val -28300"/>
              <a:gd name="adj2" fmla="val 135262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Our second data structure lets us quickly look up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name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find out which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</a:t>
            </a:r>
            <a:r>
              <a:rPr lang="en-US" sz="2000" dirty="0"/>
              <a:t>in 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he vector holds </a:t>
            </a:r>
            <a:r>
              <a:rPr lang="en-US" sz="2000" dirty="0"/>
              <a:t>the related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record.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38" name="Group 431"/>
          <p:cNvGrpSpPr>
            <a:grpSpLocks/>
          </p:cNvGrpSpPr>
          <p:nvPr/>
        </p:nvGrpSpPr>
        <p:grpSpPr bwMode="auto">
          <a:xfrm>
            <a:off x="5203303" y="2565705"/>
            <a:ext cx="2544763" cy="3524250"/>
            <a:chOff x="872" y="1512"/>
            <a:chExt cx="1603" cy="2220"/>
          </a:xfrm>
        </p:grpSpPr>
        <p:sp>
          <p:nvSpPr>
            <p:cNvPr id="139" name="Oval 422"/>
            <p:cNvSpPr>
              <a:spLocks noChangeArrowheads="1"/>
            </p:cNvSpPr>
            <p:nvPr/>
          </p:nvSpPr>
          <p:spPr bwMode="auto">
            <a:xfrm>
              <a:off x="872" y="1512"/>
              <a:ext cx="123" cy="13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0" name="AutoShape 423"/>
            <p:cNvCxnSpPr>
              <a:cxnSpLocks noChangeShapeType="1"/>
              <a:stCxn id="139" idx="6"/>
              <a:endCxn id="9250" idx="1"/>
            </p:cNvCxnSpPr>
            <p:nvPr/>
          </p:nvCxnSpPr>
          <p:spPr bwMode="auto">
            <a:xfrm>
              <a:off x="995" y="1580"/>
              <a:ext cx="1480" cy="2152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2" name="Group 431"/>
          <p:cNvGrpSpPr>
            <a:grpSpLocks/>
          </p:cNvGrpSpPr>
          <p:nvPr/>
        </p:nvGrpSpPr>
        <p:grpSpPr bwMode="auto">
          <a:xfrm>
            <a:off x="5357801" y="3135339"/>
            <a:ext cx="2395538" cy="1462087"/>
            <a:chOff x="840" y="754"/>
            <a:chExt cx="1509" cy="921"/>
          </a:xfrm>
        </p:grpSpPr>
        <p:sp>
          <p:nvSpPr>
            <p:cNvPr id="143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4" name="AutoShape 423"/>
            <p:cNvCxnSpPr>
              <a:cxnSpLocks noChangeShapeType="1"/>
            </p:cNvCxnSpPr>
            <p:nvPr/>
          </p:nvCxnSpPr>
          <p:spPr bwMode="auto">
            <a:xfrm flipV="1">
              <a:off x="1019" y="754"/>
              <a:ext cx="1330" cy="845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0"/>
          <p:cNvGrpSpPr/>
          <p:nvPr/>
        </p:nvGrpSpPr>
        <p:grpSpPr>
          <a:xfrm>
            <a:off x="4086718" y="3731895"/>
            <a:ext cx="3290702" cy="2660239"/>
            <a:chOff x="3905228" y="6957389"/>
            <a:chExt cx="3290702" cy="2660239"/>
          </a:xfrm>
        </p:grpSpPr>
        <p:sp>
          <p:nvSpPr>
            <p:cNvPr id="155" name="Rounded Rectangle 154"/>
            <p:cNvSpPr/>
            <p:nvPr/>
          </p:nvSpPr>
          <p:spPr bwMode="auto">
            <a:xfrm>
              <a:off x="3905228" y="6957389"/>
              <a:ext cx="3290702" cy="2660239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▐</a:t>
              </a:r>
            </a:p>
          </p:txBody>
        </p:sp>
        <p:pic>
          <p:nvPicPr>
            <p:cNvPr id="1361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893" y="7007084"/>
              <a:ext cx="2678663" cy="2580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7" name="TextBox 156"/>
            <p:cNvSpPr txBox="1"/>
            <p:nvPr/>
          </p:nvSpPr>
          <p:spPr>
            <a:xfrm>
              <a:off x="5889641" y="7057493"/>
              <a:ext cx="1162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m_idToSlot</a:t>
              </a:r>
              <a:endParaRPr lang="en-US" sz="1400" dirty="0"/>
            </a:p>
          </p:txBody>
        </p:sp>
      </p:grpSp>
      <p:sp>
        <p:nvSpPr>
          <p:cNvPr id="159" name="Rounded Rectangular Callout 158"/>
          <p:cNvSpPr/>
          <p:nvPr/>
        </p:nvSpPr>
        <p:spPr bwMode="auto">
          <a:xfrm>
            <a:off x="473775" y="2903703"/>
            <a:ext cx="4197616" cy="1743292"/>
          </a:xfrm>
          <a:prstGeom prst="wedgeRoundRectCallout">
            <a:avLst>
              <a:gd name="adj1" fmla="val -28300"/>
              <a:gd name="adj2" fmla="val 135262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Our third data structure lets us quickly look up an </a:t>
            </a:r>
            <a:r>
              <a:rPr lang="en-US" sz="2000" dirty="0">
                <a:solidFill>
                  <a:srgbClr val="6600CC"/>
                </a:solidFill>
              </a:rPr>
              <a:t>ID# </a:t>
            </a:r>
            <a:r>
              <a:rPr lang="en-US" sz="2000" dirty="0"/>
              <a:t>and find out which </a:t>
            </a:r>
            <a:r>
              <a:rPr lang="en-US" sz="2000" dirty="0">
                <a:solidFill>
                  <a:srgbClr val="6600CC"/>
                </a:solidFill>
              </a:rPr>
              <a:t>slot </a:t>
            </a:r>
            <a:r>
              <a:rPr lang="en-US" sz="2000" dirty="0"/>
              <a:t>in the vector holds the related record.</a:t>
            </a:r>
          </a:p>
        </p:txBody>
      </p:sp>
      <p:grpSp>
        <p:nvGrpSpPr>
          <p:cNvPr id="160" name="Group 431"/>
          <p:cNvGrpSpPr>
            <a:grpSpLocks/>
          </p:cNvGrpSpPr>
          <p:nvPr/>
        </p:nvGrpSpPr>
        <p:grpSpPr bwMode="auto">
          <a:xfrm>
            <a:off x="4981882" y="3613152"/>
            <a:ext cx="2759076" cy="1516062"/>
            <a:chOff x="840" y="720"/>
            <a:chExt cx="1738" cy="955"/>
          </a:xfrm>
        </p:grpSpPr>
        <p:sp>
          <p:nvSpPr>
            <p:cNvPr id="161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2" name="AutoShape 423"/>
            <p:cNvCxnSpPr>
              <a:cxnSpLocks noChangeShapeType="1"/>
              <a:endCxn id="9269" idx="1"/>
            </p:cNvCxnSpPr>
            <p:nvPr/>
          </p:nvCxnSpPr>
          <p:spPr bwMode="auto">
            <a:xfrm flipV="1">
              <a:off x="1019" y="720"/>
              <a:ext cx="1559" cy="879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" name="Group 431"/>
          <p:cNvGrpSpPr>
            <a:grpSpLocks/>
          </p:cNvGrpSpPr>
          <p:nvPr/>
        </p:nvGrpSpPr>
        <p:grpSpPr bwMode="auto">
          <a:xfrm>
            <a:off x="5431934" y="3921199"/>
            <a:ext cx="2270125" cy="1120775"/>
            <a:chOff x="840" y="1509"/>
            <a:chExt cx="1430" cy="706"/>
          </a:xfrm>
        </p:grpSpPr>
        <p:sp>
          <p:nvSpPr>
            <p:cNvPr id="164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5" name="AutoShape 423"/>
            <p:cNvCxnSpPr>
              <a:cxnSpLocks noChangeShapeType="1"/>
            </p:cNvCxnSpPr>
            <p:nvPr/>
          </p:nvCxnSpPr>
          <p:spPr bwMode="auto">
            <a:xfrm>
              <a:off x="1019" y="1599"/>
              <a:ext cx="1251" cy="616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9" name="Rounded Rectangular Callout 168"/>
          <p:cNvSpPr/>
          <p:nvPr/>
        </p:nvSpPr>
        <p:spPr bwMode="auto">
          <a:xfrm>
            <a:off x="1390032" y="1079811"/>
            <a:ext cx="4762290" cy="3289610"/>
          </a:xfrm>
          <a:prstGeom prst="wedgeRoundRectCallout">
            <a:avLst>
              <a:gd name="adj1" fmla="val -55223"/>
              <a:gd name="adj2" fmla="val 92851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These secondary data structures are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called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“indexes.”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Each index lets us efficiently find a record based on a particular field.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may have as many indexes as we need for our application.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0" name="Rectangle 78"/>
          <p:cNvSpPr>
            <a:spLocks noChangeArrowheads="1"/>
          </p:cNvSpPr>
          <p:nvPr/>
        </p:nvSpPr>
        <p:spPr bwMode="auto">
          <a:xfrm>
            <a:off x="406442" y="6289293"/>
            <a:ext cx="3844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       </a:t>
            </a:r>
            <a:r>
              <a:rPr lang="en-US" sz="1050" dirty="0"/>
              <a:t> </a:t>
            </a:r>
            <a:r>
              <a:rPr lang="en-US" sz="1800" dirty="0" err="1">
                <a:solidFill>
                  <a:srgbClr val="6600CC"/>
                </a:solidFill>
              </a:rPr>
              <a:t>m_phoneToSlot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24074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43" grpId="0"/>
      <p:bldP spid="678990" grpId="0"/>
      <p:bldP spid="6" grpId="0"/>
      <p:bldP spid="134" grpId="0"/>
      <p:bldP spid="137" grpId="0"/>
      <p:bldP spid="150" grpId="0"/>
      <p:bldP spid="8" grpId="0" animBg="1"/>
      <p:bldP spid="8" grpId="1" animBg="1"/>
      <p:bldP spid="159" grpId="0" animBg="1"/>
      <p:bldP spid="159" grpId="1" animBg="1"/>
      <p:bldP spid="169" grpId="0" build="p" animBg="1"/>
      <p:bldP spid="169" grpId="1" build="allAtOnce" animBg="1"/>
      <p:bldP spid="17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8722" y="2680242"/>
            <a:ext cx="4068332" cy="4016484"/>
            <a:chOff x="208722" y="2680242"/>
            <a:chExt cx="4068332" cy="4016484"/>
          </a:xfrm>
        </p:grpSpPr>
        <p:sp>
          <p:nvSpPr>
            <p:cNvPr id="12" name="Text Box 62"/>
            <p:cNvSpPr txBox="1">
              <a:spLocks noChangeArrowheads="1"/>
            </p:cNvSpPr>
            <p:nvPr/>
          </p:nvSpPr>
          <p:spPr bwMode="auto">
            <a:xfrm>
              <a:off x="208722" y="2680242"/>
              <a:ext cx="3770423" cy="4016484"/>
            </a:xfrm>
            <a:prstGeom prst="rect">
              <a:avLst/>
            </a:prstGeom>
            <a:solidFill>
              <a:srgbClr val="EB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class </a:t>
              </a:r>
              <a:r>
                <a:rPr lang="en-US" sz="1600" dirty="0" err="1">
                  <a:solidFill>
                    <a:srgbClr val="6600CC"/>
                  </a:solidFill>
                </a:rPr>
                <a:t>TableOfStudents</a:t>
              </a:r>
              <a:endParaRPr lang="en-US" sz="16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600" dirty="0">
                  <a:solidFill>
                    <a:srgbClr val="6600CC"/>
                  </a:solidFill>
                </a:rPr>
                <a:t>{</a:t>
              </a:r>
            </a:p>
            <a:p>
              <a:pPr algn="l" eaLnBrk="1" hangingPunct="1"/>
              <a:r>
                <a:rPr lang="en-US" sz="1600" dirty="0"/>
                <a:t>public:</a:t>
              </a:r>
              <a:br>
                <a:rPr lang="en-US" sz="1600" dirty="0"/>
              </a:br>
              <a:r>
                <a:rPr lang="en-US" sz="1600" dirty="0"/>
                <a:t>    </a:t>
              </a:r>
              <a:r>
                <a:rPr lang="en-US" sz="1600" dirty="0" err="1"/>
                <a:t>TableOfStudents</a:t>
              </a:r>
              <a:r>
                <a:rPr lang="en-US" sz="1600" dirty="0"/>
                <a:t>();    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~</a:t>
              </a:r>
              <a:r>
                <a:rPr lang="en-US" sz="1600" dirty="0" err="1"/>
                <a:t>TableOfStudents</a:t>
              </a:r>
              <a:r>
                <a:rPr lang="en-US" sz="1600" dirty="0"/>
                <a:t>();	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void </a:t>
              </a:r>
              <a:r>
                <a:rPr lang="en-US" sz="1600" dirty="0" err="1">
                  <a:solidFill>
                    <a:srgbClr val="FF0000"/>
                  </a:solidFill>
                </a:rPr>
                <a:t>addStudent</a:t>
              </a:r>
              <a:r>
                <a:rPr lang="en-US" sz="1600" dirty="0"/>
                <a:t>(Student &amp;stud);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Student </a:t>
              </a:r>
              <a:r>
                <a:rPr lang="en-US" sz="1600" dirty="0" err="1">
                  <a:solidFill>
                    <a:srgbClr val="FF0000"/>
                  </a:solidFill>
                </a:rPr>
                <a:t>getStudent</a:t>
              </a:r>
              <a:r>
                <a:rPr lang="en-US" sz="1600" dirty="0"/>
                <a:t>(</a:t>
              </a:r>
              <a:r>
                <a:rPr lang="en-US" sz="1600" dirty="0" err="1"/>
                <a:t>int</a:t>
              </a:r>
              <a:r>
                <a:rPr lang="en-US" sz="1600" dirty="0"/>
                <a:t> s); 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FF0000"/>
                  </a:solidFill>
                </a:rPr>
                <a:t>searchByName</a:t>
              </a:r>
              <a:r>
                <a:rPr lang="en-US" sz="1600" dirty="0"/>
                <a:t>(string &amp;name);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FF0000"/>
                  </a:solidFill>
                </a:rPr>
                <a:t>searchByPhone</a:t>
              </a:r>
              <a:r>
                <a:rPr lang="en-US" sz="1600" dirty="0"/>
                <a:t>(</a:t>
              </a:r>
              <a:r>
                <a:rPr lang="en-US" sz="1600" dirty="0" err="1"/>
                <a:t>int</a:t>
              </a:r>
              <a:r>
                <a:rPr lang="en-US" sz="1600" dirty="0"/>
                <a:t> phone);  </a:t>
              </a:r>
            </a:p>
            <a:p>
              <a:pPr algn="l" eaLnBrk="1" hangingPunct="1"/>
              <a:endParaRPr lang="en-US" sz="700" dirty="0"/>
            </a:p>
            <a:p>
              <a:pPr algn="l" eaLnBrk="1" hangingPunct="1"/>
              <a:r>
                <a:rPr lang="en-US" sz="1600" dirty="0"/>
                <a:t>private:</a:t>
              </a:r>
            </a:p>
            <a:p>
              <a:pPr algn="l" eaLnBrk="1" hangingPunct="1"/>
              <a:endParaRPr lang="en-US" sz="1600" dirty="0"/>
            </a:p>
            <a:p>
              <a:pPr algn="l" eaLnBrk="1" hangingPunct="1"/>
              <a:endParaRPr lang="en-US" sz="1600" dirty="0"/>
            </a:p>
            <a:p>
              <a:pPr algn="l" eaLnBrk="1" hangingPunct="1"/>
              <a:r>
                <a:rPr lang="en-US" sz="900" dirty="0"/>
                <a:t>     </a:t>
              </a:r>
            </a:p>
            <a:p>
              <a:pPr algn="l" eaLnBrk="1" hangingPunct="1"/>
              <a:endParaRPr lang="en-US" sz="1600" dirty="0"/>
            </a:p>
            <a:p>
              <a:pPr algn="l" eaLnBrk="1" hangingPunct="1"/>
              <a:r>
                <a:rPr lang="en-US" sz="1600" dirty="0"/>
                <a:t>};			     </a:t>
              </a:r>
            </a:p>
          </p:txBody>
        </p:sp>
        <p:sp>
          <p:nvSpPr>
            <p:cNvPr id="13" name="Rectangle 78"/>
            <p:cNvSpPr>
              <a:spLocks noChangeArrowheads="1"/>
            </p:cNvSpPr>
            <p:nvPr/>
          </p:nvSpPr>
          <p:spPr bwMode="auto">
            <a:xfrm>
              <a:off x="426320" y="5746188"/>
              <a:ext cx="38507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map&lt;</a:t>
              </a:r>
              <a:r>
                <a:rPr lang="en-US" sz="1800" dirty="0" err="1">
                  <a:solidFill>
                    <a:srgbClr val="FF0000"/>
                  </a:solidFill>
                </a:rPr>
                <a:t>string</a:t>
              </a:r>
              <a:r>
                <a:rPr lang="en-US" sz="1800" dirty="0" err="1">
                  <a:solidFill>
                    <a:srgbClr val="6600CC"/>
                  </a:solidFill>
                </a:rPr>
                <a:t>,</a:t>
              </a:r>
              <a:r>
                <a:rPr lang="en-US" sz="1800" dirty="0" err="1">
                  <a:solidFill>
                    <a:srgbClr val="006666"/>
                  </a:solidFill>
                </a:rPr>
                <a:t>int</a:t>
              </a:r>
              <a:r>
                <a:rPr lang="en-US" sz="1800" dirty="0">
                  <a:solidFill>
                    <a:srgbClr val="6600CC"/>
                  </a:solidFill>
                </a:rPr>
                <a:t>&gt;</a:t>
              </a:r>
              <a:r>
                <a:rPr lang="en-US" sz="1800" dirty="0"/>
                <a:t>   </a:t>
              </a:r>
              <a:r>
                <a:rPr lang="en-US" sz="800" dirty="0"/>
                <a:t> </a:t>
              </a:r>
              <a:r>
                <a:rPr lang="en-US" sz="1800" dirty="0" err="1">
                  <a:solidFill>
                    <a:srgbClr val="6600CC"/>
                  </a:solidFill>
                </a:rPr>
                <a:t>m_nameToSlot</a:t>
              </a:r>
              <a:r>
                <a:rPr lang="en-US" sz="1800" dirty="0">
                  <a:solidFill>
                    <a:srgbClr val="6600CC"/>
                  </a:solidFill>
                </a:rPr>
                <a:t>;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692" y="5463733"/>
              <a:ext cx="3417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 </a:t>
              </a:r>
              <a:r>
                <a:rPr lang="en-US" sz="1800" dirty="0">
                  <a:solidFill>
                    <a:srgbClr val="6600CC"/>
                  </a:solidFill>
                </a:rPr>
                <a:t>vector</a:t>
              </a:r>
              <a:r>
                <a:rPr lang="en-US" sz="1800" dirty="0"/>
                <a:t>&lt;</a:t>
              </a:r>
              <a:r>
                <a:rPr lang="en-US" sz="1800" dirty="0">
                  <a:solidFill>
                    <a:srgbClr val="FF0000"/>
                  </a:solidFill>
                </a:rPr>
                <a:t>Student</a:t>
              </a:r>
              <a:r>
                <a:rPr lang="en-US" sz="1800" dirty="0"/>
                <a:t>&gt; </a:t>
              </a:r>
              <a:r>
                <a:rPr lang="en-US" sz="1800" dirty="0" err="1"/>
                <a:t>m_students</a:t>
              </a:r>
              <a:r>
                <a:rPr lang="en-US" sz="1800" dirty="0"/>
                <a:t>;</a:t>
              </a:r>
            </a:p>
          </p:txBody>
        </p:sp>
        <p:sp>
          <p:nvSpPr>
            <p:cNvPr id="15" name="Rectangle 78"/>
            <p:cNvSpPr>
              <a:spLocks noChangeArrowheads="1"/>
            </p:cNvSpPr>
            <p:nvPr/>
          </p:nvSpPr>
          <p:spPr bwMode="auto">
            <a:xfrm>
              <a:off x="419696" y="6037734"/>
              <a:ext cx="3448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map&lt;</a:t>
              </a:r>
              <a:r>
                <a:rPr lang="en-US" sz="1800" dirty="0" err="1">
                  <a:solidFill>
                    <a:srgbClr val="FF0000"/>
                  </a:solidFill>
                </a:rPr>
                <a:t>int</a:t>
              </a:r>
              <a:r>
                <a:rPr lang="en-US" sz="1800" dirty="0" err="1">
                  <a:solidFill>
                    <a:srgbClr val="6600CC"/>
                  </a:solidFill>
                </a:rPr>
                <a:t>,</a:t>
              </a:r>
              <a:r>
                <a:rPr lang="en-US" sz="1800" dirty="0" err="1">
                  <a:solidFill>
                    <a:srgbClr val="006666"/>
                  </a:solidFill>
                </a:rPr>
                <a:t>int</a:t>
              </a:r>
              <a:r>
                <a:rPr lang="en-US" sz="1800" dirty="0">
                  <a:solidFill>
                    <a:srgbClr val="6600CC"/>
                  </a:solidFill>
                </a:rPr>
                <a:t>&gt;</a:t>
              </a:r>
              <a:r>
                <a:rPr lang="en-US" sz="1800" dirty="0"/>
                <a:t>        </a:t>
              </a:r>
              <a:r>
                <a:rPr lang="en-US" sz="1050" dirty="0"/>
                <a:t> </a:t>
              </a:r>
              <a:r>
                <a:rPr lang="en-US" sz="1800" dirty="0" err="1">
                  <a:solidFill>
                    <a:srgbClr val="6600CC"/>
                  </a:solidFill>
                </a:rPr>
                <a:t>m_idToSlot</a:t>
              </a:r>
              <a:r>
                <a:rPr lang="en-US" sz="1800" dirty="0">
                  <a:solidFill>
                    <a:srgbClr val="6600CC"/>
                  </a:solidFill>
                </a:rPr>
                <a:t>; </a:t>
              </a:r>
            </a:p>
          </p:txBody>
        </p:sp>
      </p:grp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7377420" y="685336"/>
            <a:ext cx="1647288" cy="6131050"/>
            <a:chOff x="4279" y="246"/>
            <a:chExt cx="1307" cy="4041"/>
          </a:xfrm>
        </p:grpSpPr>
        <p:grpSp>
          <p:nvGrpSpPr>
            <p:cNvPr id="18" name="Group 80"/>
            <p:cNvGrpSpPr>
              <a:grpSpLocks/>
            </p:cNvGrpSpPr>
            <p:nvPr/>
          </p:nvGrpSpPr>
          <p:grpSpPr bwMode="auto">
            <a:xfrm>
              <a:off x="4568" y="1135"/>
              <a:ext cx="1008" cy="726"/>
              <a:chOff x="4554" y="2769"/>
              <a:chExt cx="1008" cy="726"/>
            </a:xfrm>
          </p:grpSpPr>
          <p:sp>
            <p:nvSpPr>
              <p:cNvPr id="63" name="Rectangle 81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4" name="Text Box 82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5" name="Text Box 83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6" name="Text Box 84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7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400"/>
                  <a:t>GPA: 3.99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67" name="Text Box 85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grpSp>
          <p:nvGrpSpPr>
            <p:cNvPr id="19" name="Group 86"/>
            <p:cNvGrpSpPr>
              <a:grpSpLocks/>
            </p:cNvGrpSpPr>
            <p:nvPr/>
          </p:nvGrpSpPr>
          <p:grpSpPr bwMode="auto">
            <a:xfrm>
              <a:off x="4568" y="496"/>
              <a:ext cx="1008" cy="826"/>
              <a:chOff x="4547" y="2137"/>
              <a:chExt cx="1008" cy="826"/>
            </a:xfrm>
          </p:grpSpPr>
          <p:sp>
            <p:nvSpPr>
              <p:cNvPr id="57" name="Rectangle 87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8" name="Text Box 88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9" name="Text Box 89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0" name="Text Box 90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33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400"/>
                  <a:t>GPA: 2.05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400"/>
              </a:p>
            </p:txBody>
          </p:sp>
          <p:sp>
            <p:nvSpPr>
              <p:cNvPr id="61" name="Text Box 91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62" name="Text Box 92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4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800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20" name="Group 93"/>
            <p:cNvGrpSpPr>
              <a:grpSpLocks/>
            </p:cNvGrpSpPr>
            <p:nvPr/>
          </p:nvGrpSpPr>
          <p:grpSpPr bwMode="auto">
            <a:xfrm>
              <a:off x="4567" y="1745"/>
              <a:ext cx="1008" cy="862"/>
              <a:chOff x="1214" y="2822"/>
              <a:chExt cx="1008" cy="862"/>
            </a:xfrm>
          </p:grpSpPr>
          <p:sp>
            <p:nvSpPr>
              <p:cNvPr id="48" name="Rectangle 94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9" name="Rectangle 95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0" name="Rectangle 96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1" name="Text Box 97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2" name="Text Box 98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3" name="Text Box 99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911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400"/>
                  <a:t>GPA: 1.55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400">
                  <a:solidFill>
                    <a:srgbClr val="FF3300"/>
                  </a:solidFill>
                </a:endParaRPr>
              </a:p>
            </p:txBody>
          </p:sp>
          <p:sp>
            <p:nvSpPr>
              <p:cNvPr id="54" name="Text Box 100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55" name="Text Box 101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6" name="Text Box 102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1" name="Group 103"/>
            <p:cNvGrpSpPr>
              <a:grpSpLocks/>
            </p:cNvGrpSpPr>
            <p:nvPr/>
          </p:nvGrpSpPr>
          <p:grpSpPr bwMode="auto">
            <a:xfrm>
              <a:off x="4566" y="2362"/>
              <a:ext cx="1008" cy="862"/>
              <a:chOff x="117" y="2834"/>
              <a:chExt cx="1008" cy="862"/>
            </a:xfrm>
          </p:grpSpPr>
          <p:sp>
            <p:nvSpPr>
              <p:cNvPr id="39" name="Rectangle 104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0" name="Rectangle 105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" name="Rectangle 106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2" name="Text Box 107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43" name="Text Box 108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44" name="Text Box 109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9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45" name="Text Box 110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46" name="Text Box 111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47" name="Text Box 112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2" name="Group 113"/>
            <p:cNvGrpSpPr>
              <a:grpSpLocks/>
            </p:cNvGrpSpPr>
            <p:nvPr/>
          </p:nvGrpSpPr>
          <p:grpSpPr bwMode="auto">
            <a:xfrm>
              <a:off x="4560" y="2967"/>
              <a:ext cx="1022" cy="862"/>
              <a:chOff x="2326" y="2811"/>
              <a:chExt cx="1008" cy="862"/>
            </a:xfrm>
          </p:grpSpPr>
          <p:sp>
            <p:nvSpPr>
              <p:cNvPr id="31" name="Rectangle 114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2" name="Rectangle 115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" name="Text Box 117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35" name="Text Box 118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8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36" name="Text Box 119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37" name="Text Box 120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38" name="Text Box 121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3" name="Group 122"/>
            <p:cNvGrpSpPr>
              <a:grpSpLocks/>
            </p:cNvGrpSpPr>
            <p:nvPr/>
          </p:nvGrpSpPr>
          <p:grpSpPr bwMode="auto">
            <a:xfrm>
              <a:off x="4564" y="3561"/>
              <a:ext cx="1022" cy="726"/>
              <a:chOff x="4560" y="1488"/>
              <a:chExt cx="1008" cy="726"/>
            </a:xfrm>
          </p:grpSpPr>
          <p:sp>
            <p:nvSpPr>
              <p:cNvPr id="26" name="Rectangle 123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7" name="Text Box 124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28" name="Text Box 125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29" name="Text Box 126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90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30" name="Text Box 127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sp>
          <p:nvSpPr>
            <p:cNvPr id="24" name="Text Box 128"/>
            <p:cNvSpPr txBox="1">
              <a:spLocks noChangeArrowheads="1"/>
            </p:cNvSpPr>
            <p:nvPr/>
          </p:nvSpPr>
          <p:spPr bwMode="auto">
            <a:xfrm>
              <a:off x="4323" y="246"/>
              <a:ext cx="1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   </a:t>
              </a:r>
              <a:r>
                <a:rPr lang="en-US" sz="1800" dirty="0" err="1"/>
                <a:t>m_students</a:t>
              </a:r>
              <a:endParaRPr lang="en-US" sz="1800" dirty="0"/>
            </a:p>
          </p:txBody>
        </p:sp>
        <p:sp>
          <p:nvSpPr>
            <p:cNvPr id="25" name="Text Box 129"/>
            <p:cNvSpPr txBox="1">
              <a:spLocks noChangeArrowheads="1"/>
            </p:cNvSpPr>
            <p:nvPr/>
          </p:nvSpPr>
          <p:spPr bwMode="auto">
            <a:xfrm>
              <a:off x="4279" y="644"/>
              <a:ext cx="258" cy="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100" dirty="0">
                  <a:solidFill>
                    <a:srgbClr val="6600CC"/>
                  </a:solidFill>
                </a:rPr>
                <a:t/>
              </a:r>
              <a:br>
                <a:rPr lang="en-US" sz="11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000" dirty="0">
                  <a:solidFill>
                    <a:srgbClr val="6600CC"/>
                  </a:solidFill>
                </a:rPr>
                <a:t/>
              </a:r>
              <a:br>
                <a:rPr lang="en-US" sz="1000" dirty="0">
                  <a:solidFill>
                    <a:srgbClr val="6600CC"/>
                  </a:solidFill>
                </a:rPr>
              </a:br>
              <a:r>
                <a:rPr lang="en-US" sz="1800" dirty="0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003447" y="2382077"/>
            <a:ext cx="3192483" cy="2660239"/>
            <a:chOff x="4003447" y="2382077"/>
            <a:chExt cx="3192483" cy="2660239"/>
          </a:xfrm>
        </p:grpSpPr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64" y="2421828"/>
              <a:ext cx="2659275" cy="2543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Rounded Rectangle 69"/>
            <p:cNvSpPr/>
            <p:nvPr/>
          </p:nvSpPr>
          <p:spPr bwMode="auto">
            <a:xfrm>
              <a:off x="4003447" y="2382077"/>
              <a:ext cx="3192483" cy="2660239"/>
            </a:xfrm>
            <a:prstGeom prst="roundRect">
              <a:avLst/>
            </a:prstGeom>
            <a:noFill/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65730" y="2472241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m_nameToSlot</a:t>
              </a:r>
              <a:endParaRPr lang="en-US" sz="1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086718" y="3731895"/>
            <a:ext cx="3290702" cy="2660239"/>
            <a:chOff x="3905228" y="6957389"/>
            <a:chExt cx="3290702" cy="2660239"/>
          </a:xfrm>
        </p:grpSpPr>
        <p:sp>
          <p:nvSpPr>
            <p:cNvPr id="73" name="Rounded Rectangle 72"/>
            <p:cNvSpPr/>
            <p:nvPr/>
          </p:nvSpPr>
          <p:spPr bwMode="auto">
            <a:xfrm>
              <a:off x="3905228" y="6957389"/>
              <a:ext cx="3290702" cy="2660239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▐</a:t>
              </a:r>
            </a:p>
          </p:txBody>
        </p:sp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893" y="7007084"/>
              <a:ext cx="2678663" cy="2580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5889641" y="7057493"/>
              <a:ext cx="1162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m_idToSlot</a:t>
              </a:r>
              <a:endParaRPr lang="en-US" sz="14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50998-05DF-4B67-80D0-AA815377C209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504825" y="2894778"/>
            <a:ext cx="7343775" cy="2389385"/>
            <a:chOff x="384" y="2352"/>
            <a:chExt cx="4320" cy="1105"/>
          </a:xfrm>
        </p:grpSpPr>
        <p:sp>
          <p:nvSpPr>
            <p:cNvPr id="5" name="Rectangle 69"/>
            <p:cNvSpPr>
              <a:spLocks noChangeArrowheads="1"/>
            </p:cNvSpPr>
            <p:nvPr/>
          </p:nvSpPr>
          <p:spPr bwMode="auto">
            <a:xfrm>
              <a:off x="384" y="2352"/>
              <a:ext cx="4320" cy="1105"/>
            </a:xfrm>
            <a:prstGeom prst="rect">
              <a:avLst/>
            </a:prstGeom>
            <a:solidFill>
              <a:srgbClr val="FDF7D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70"/>
            <p:cNvSpPr txBox="1">
              <a:spLocks noChangeArrowheads="1"/>
            </p:cNvSpPr>
            <p:nvPr/>
          </p:nvSpPr>
          <p:spPr bwMode="auto">
            <a:xfrm>
              <a:off x="396" y="2379"/>
              <a:ext cx="4168" cy="1068"/>
            </a:xfrm>
            <a:prstGeom prst="rect">
              <a:avLst/>
            </a:prstGeom>
            <a:solidFill>
              <a:srgbClr val="FD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void </a:t>
              </a:r>
              <a:r>
                <a:rPr lang="en-US" sz="1800" dirty="0" err="1">
                  <a:solidFill>
                    <a:srgbClr val="FF0000"/>
                  </a:solidFill>
                </a:rPr>
                <a:t>addStudent</a:t>
              </a:r>
              <a:r>
                <a:rPr lang="en-US" sz="1800" dirty="0"/>
                <a:t>(Student &amp;stud)</a:t>
              </a:r>
            </a:p>
            <a:p>
              <a:pPr algn="l" eaLnBrk="1" hangingPunct="1"/>
              <a:r>
                <a:rPr lang="en-US" sz="1800" dirty="0"/>
                <a:t>{</a:t>
              </a:r>
            </a:p>
            <a:p>
              <a:pPr algn="l" eaLnBrk="1" hangingPunct="1"/>
              <a:r>
                <a:rPr lang="en-US" sz="1800" dirty="0"/>
                <a:t> </a:t>
              </a:r>
            </a:p>
            <a:p>
              <a:pPr algn="l" eaLnBrk="1" hangingPunct="1"/>
              <a:r>
                <a:rPr lang="en-US" sz="1800" dirty="0"/>
                <a:t> </a:t>
              </a:r>
            </a:p>
            <a:p>
              <a:pPr algn="l" eaLnBrk="1" hangingPunct="1"/>
              <a:r>
                <a:rPr lang="en-US" sz="1800" dirty="0"/>
                <a:t> </a:t>
              </a:r>
            </a:p>
            <a:p>
              <a:pPr algn="l" eaLnBrk="1" hangingPunct="1"/>
              <a:r>
                <a:rPr lang="en-US" sz="1800" dirty="0"/>
                <a:t/>
              </a:r>
              <a:br>
                <a:rPr lang="en-US" sz="1800" dirty="0"/>
              </a:br>
              <a:r>
                <a:rPr lang="en-US" sz="1800" dirty="0"/>
                <a:t>     </a:t>
              </a:r>
            </a:p>
            <a:p>
              <a:pPr algn="l" eaLnBrk="1" hangingPunct="1"/>
              <a:r>
                <a:rPr lang="en-US" sz="1800" dirty="0"/>
                <a:t>}</a:t>
              </a:r>
            </a:p>
          </p:txBody>
        </p:sp>
      </p:grpSp>
      <p:sp>
        <p:nvSpPr>
          <p:cNvPr id="7" name="Rectangle 80"/>
          <p:cNvSpPr>
            <a:spLocks noChangeArrowheads="1"/>
          </p:cNvSpPr>
          <p:nvPr/>
        </p:nvSpPr>
        <p:spPr bwMode="auto">
          <a:xfrm>
            <a:off x="811877" y="4614759"/>
            <a:ext cx="6748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 err="1">
                <a:solidFill>
                  <a:srgbClr val="6600CC"/>
                </a:solidFill>
              </a:rPr>
              <a:t>m_idToSlot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 err="1">
                <a:solidFill>
                  <a:srgbClr val="006666"/>
                </a:solidFill>
              </a:rPr>
              <a:t>stud.IDNum</a:t>
            </a:r>
            <a:r>
              <a:rPr lang="en-US" sz="2000" dirty="0">
                <a:solidFill>
                  <a:srgbClr val="6600CC"/>
                </a:solidFill>
              </a:rPr>
              <a:t>] = slot;   </a:t>
            </a:r>
            <a:r>
              <a:rPr lang="en-US" sz="1800" dirty="0">
                <a:solidFill>
                  <a:schemeClr val="tx1"/>
                </a:solidFill>
              </a:rPr>
              <a:t>// maps ID# to slot #</a:t>
            </a:r>
          </a:p>
        </p:txBody>
      </p:sp>
      <p:sp>
        <p:nvSpPr>
          <p:cNvPr id="8" name="Text Box 429"/>
          <p:cNvSpPr txBox="1">
            <a:spLocks noChangeArrowheads="1"/>
          </p:cNvSpPr>
          <p:nvPr/>
        </p:nvSpPr>
        <p:spPr bwMode="auto">
          <a:xfrm>
            <a:off x="7543800" y="5486400"/>
            <a:ext cx="27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 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-808380" y="-284919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6600CC"/>
                </a:solidFill>
              </a:rPr>
              <a:t>Making an Efficient Table</a:t>
            </a:r>
            <a:endParaRPr lang="en-US" sz="2800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-32505" y="519745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So what does our </a:t>
            </a:r>
            <a:r>
              <a:rPr lang="en-US" sz="2200" dirty="0" err="1">
                <a:solidFill>
                  <a:srgbClr val="6600CC"/>
                </a:solidFill>
              </a:rPr>
              <a:t>addStudent</a:t>
            </a:r>
            <a:r>
              <a:rPr lang="en-US" sz="2200" dirty="0">
                <a:solidFill>
                  <a:srgbClr val="6600CC"/>
                </a:solidFill>
              </a:rPr>
              <a:t>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method look like now?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78" name="Rounded Rectangular Callout 77"/>
          <p:cNvSpPr/>
          <p:nvPr/>
        </p:nvSpPr>
        <p:spPr bwMode="auto">
          <a:xfrm>
            <a:off x="1906952" y="1242393"/>
            <a:ext cx="480893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Well, we have to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add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our new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student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record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to our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vector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just like before.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28320" y="3508815"/>
            <a:ext cx="3863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m_students.push_back</a:t>
            </a:r>
            <a:r>
              <a:rPr lang="en-US" sz="2000" dirty="0"/>
              <a:t>(stud); </a:t>
            </a:r>
          </a:p>
        </p:txBody>
      </p:sp>
      <p:sp>
        <p:nvSpPr>
          <p:cNvPr id="80" name="Rounded Rectangular Callout 79"/>
          <p:cNvSpPr/>
          <p:nvPr/>
        </p:nvSpPr>
        <p:spPr bwMode="auto">
          <a:xfrm>
            <a:off x="1843446" y="1622400"/>
            <a:ext cx="516695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now, every time we add a record, we’ve also got to add the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name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#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mapping to our first map!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21008" y="4236832"/>
            <a:ext cx="8752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err="1">
                <a:solidFill>
                  <a:srgbClr val="6600CC"/>
                </a:solidFill>
              </a:rPr>
              <a:t>m_nameToSlot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>
                <a:solidFill>
                  <a:srgbClr val="006666"/>
                </a:solidFill>
              </a:rPr>
              <a:t>stud.name</a:t>
            </a:r>
            <a:r>
              <a:rPr lang="en-US" sz="2000" dirty="0">
                <a:solidFill>
                  <a:srgbClr val="6600CC"/>
                </a:solidFill>
              </a:rPr>
              <a:t>] = slot; </a:t>
            </a:r>
            <a:r>
              <a:rPr lang="en-US" sz="1800" dirty="0">
                <a:solidFill>
                  <a:schemeClr val="tx1"/>
                </a:solidFill>
              </a:rPr>
              <a:t>// maps name to slot #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17945" y="3923371"/>
            <a:ext cx="8752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2000" dirty="0" err="1"/>
              <a:t>int</a:t>
            </a:r>
            <a:r>
              <a:rPr lang="en-US" sz="2000" dirty="0"/>
              <a:t> slot = </a:t>
            </a:r>
            <a:r>
              <a:rPr lang="en-US" sz="2000" dirty="0" err="1"/>
              <a:t>m_students.size</a:t>
            </a:r>
            <a:r>
              <a:rPr lang="en-US" sz="2000" dirty="0"/>
              <a:t>()-1;    </a:t>
            </a:r>
            <a:r>
              <a:rPr lang="en-US" sz="1800" dirty="0"/>
              <a:t>// get slot # of new record</a:t>
            </a:r>
            <a:endParaRPr lang="en-US" sz="2000" dirty="0"/>
          </a:p>
        </p:txBody>
      </p:sp>
      <p:sp>
        <p:nvSpPr>
          <p:cNvPr id="85" name="Rounded Rectangular Callout 84"/>
          <p:cNvSpPr/>
          <p:nvPr/>
        </p:nvSpPr>
        <p:spPr bwMode="auto">
          <a:xfrm>
            <a:off x="1843446" y="2346588"/>
            <a:ext cx="516695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Finally, every time we add a record, we’ve also got to add the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ID#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#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mapping to our second map!</a:t>
            </a:r>
          </a:p>
        </p:txBody>
      </p:sp>
    </p:spTree>
    <p:extLst>
      <p:ext uri="{BB962C8B-B14F-4D97-AF65-F5344CB8AC3E}">
        <p14:creationId xmlns:p14="http://schemas.microsoft.com/office/powerpoint/2010/main" val="383474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8" grpId="0" animBg="1"/>
      <p:bldP spid="78" grpId="1" animBg="1"/>
      <p:bldP spid="79" grpId="0"/>
      <p:bldP spid="80" grpId="0" animBg="1"/>
      <p:bldP spid="80" grpId="1" animBg="1"/>
      <p:bldP spid="83" grpId="0"/>
      <p:bldP spid="84" grpId="0"/>
      <p:bldP spid="85" grpId="0" animBg="1"/>
      <p:bldP spid="85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 Box 150"/>
          <p:cNvSpPr txBox="1">
            <a:spLocks noChangeArrowheads="1"/>
          </p:cNvSpPr>
          <p:nvPr/>
        </p:nvSpPr>
        <p:spPr bwMode="auto">
          <a:xfrm>
            <a:off x="2971800" y="6130160"/>
            <a:ext cx="6553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6600CC"/>
                </a:solidFill>
              </a:rPr>
              <a:t>Step 3: Update our second </a:t>
            </a:r>
            <a:br>
              <a:rPr lang="en-US" sz="2000" dirty="0">
                <a:solidFill>
                  <a:srgbClr val="6600CC"/>
                </a:solidFill>
              </a:rPr>
            </a:br>
            <a:r>
              <a:rPr lang="en-US" sz="2000" dirty="0">
                <a:solidFill>
                  <a:srgbClr val="6600CC"/>
                </a:solidFill>
              </a:rPr>
              <a:t>             index… </a:t>
            </a:r>
            <a:r>
              <a:rPr lang="en-US" sz="2000" dirty="0" err="1">
                <a:solidFill>
                  <a:srgbClr val="6600CC"/>
                </a:solidFill>
              </a:rPr>
              <a:t>etc</a:t>
            </a:r>
            <a:r>
              <a:rPr lang="en-US" sz="2000" dirty="0">
                <a:solidFill>
                  <a:srgbClr val="6600CC"/>
                </a:solidFill>
              </a:rPr>
              <a:t>, etc…</a:t>
            </a:r>
            <a:endParaRPr lang="en-US" sz="2000" dirty="0">
              <a:solidFill>
                <a:srgbClr val="006666"/>
              </a:solidFill>
            </a:endParaRPr>
          </a:p>
        </p:txBody>
      </p:sp>
      <p:sp>
        <p:nvSpPr>
          <p:cNvPr id="255" name="Text Box 150"/>
          <p:cNvSpPr txBox="1">
            <a:spLocks noChangeArrowheads="1"/>
          </p:cNvSpPr>
          <p:nvPr/>
        </p:nvSpPr>
        <p:spPr bwMode="auto">
          <a:xfrm>
            <a:off x="128760" y="6374520"/>
            <a:ext cx="739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6600CC"/>
                </a:solidFill>
              </a:rPr>
              <a:t>Step 2: Update our first index to point to our new record</a:t>
            </a:r>
            <a:endParaRPr lang="en-US" sz="2000" dirty="0">
              <a:solidFill>
                <a:srgbClr val="006666"/>
              </a:solidFill>
            </a:endParaRPr>
          </a:p>
        </p:txBody>
      </p:sp>
      <p:pic>
        <p:nvPicPr>
          <p:cNvPr id="11268" name="Picture 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689225"/>
            <a:ext cx="334645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32766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EAD193B-5D87-41BC-AC77-21CC9CD5ABD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Complex Tables</a:t>
            </a:r>
          </a:p>
        </p:txBody>
      </p:sp>
      <p:sp>
        <p:nvSpPr>
          <p:cNvPr id="703491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60404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 to review, what do we have to do to insert a new record into our table?</a:t>
            </a:r>
          </a:p>
        </p:txBody>
      </p:sp>
      <p:sp>
        <p:nvSpPr>
          <p:cNvPr id="703638" name="Text Box 150"/>
          <p:cNvSpPr txBox="1">
            <a:spLocks noChangeArrowheads="1"/>
          </p:cNvSpPr>
          <p:nvPr/>
        </p:nvSpPr>
        <p:spPr bwMode="auto">
          <a:xfrm>
            <a:off x="533400" y="1600200"/>
            <a:ext cx="5462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CC"/>
                </a:solidFill>
              </a:rPr>
              <a:t>Let’s add</a:t>
            </a:r>
            <a:r>
              <a:rPr lang="en-US"/>
              <a:t>: </a:t>
            </a:r>
            <a:r>
              <a:rPr lang="en-US">
                <a:solidFill>
                  <a:srgbClr val="006666"/>
                </a:solidFill>
              </a:rPr>
              <a:t>Wendy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ID=1000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GPA=3.9</a:t>
            </a:r>
          </a:p>
        </p:txBody>
      </p:sp>
      <p:sp>
        <p:nvSpPr>
          <p:cNvPr id="703643" name="Text Box 155"/>
          <p:cNvSpPr txBox="1">
            <a:spLocks noChangeArrowheads="1"/>
          </p:cNvSpPr>
          <p:nvPr/>
        </p:nvSpPr>
        <p:spPr bwMode="auto">
          <a:xfrm>
            <a:off x="533400" y="5867400"/>
            <a:ext cx="227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&gt; Carey</a:t>
            </a:r>
          </a:p>
        </p:txBody>
      </p:sp>
      <p:sp>
        <p:nvSpPr>
          <p:cNvPr id="703644" name="Oval 156"/>
          <p:cNvSpPr>
            <a:spLocks noChangeArrowheads="1"/>
          </p:cNvSpPr>
          <p:nvPr/>
        </p:nvSpPr>
        <p:spPr bwMode="auto">
          <a:xfrm>
            <a:off x="609600" y="25908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47" name="Text Box 159"/>
          <p:cNvSpPr txBox="1">
            <a:spLocks noChangeArrowheads="1"/>
          </p:cNvSpPr>
          <p:nvPr/>
        </p:nvSpPr>
        <p:spPr bwMode="auto">
          <a:xfrm>
            <a:off x="533400" y="5867400"/>
            <a:ext cx="221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&gt; Linda</a:t>
            </a:r>
          </a:p>
        </p:txBody>
      </p:sp>
      <p:sp>
        <p:nvSpPr>
          <p:cNvPr id="703648" name="Oval 160"/>
          <p:cNvSpPr>
            <a:spLocks noChangeArrowheads="1"/>
          </p:cNvSpPr>
          <p:nvPr/>
        </p:nvSpPr>
        <p:spPr bwMode="auto">
          <a:xfrm>
            <a:off x="1371600" y="35814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49" name="Text Box 161"/>
          <p:cNvSpPr txBox="1">
            <a:spLocks noChangeArrowheads="1"/>
          </p:cNvSpPr>
          <p:nvPr/>
        </p:nvSpPr>
        <p:spPr bwMode="auto">
          <a:xfrm>
            <a:off x="533400" y="5867400"/>
            <a:ext cx="226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&lt; Zelda</a:t>
            </a:r>
          </a:p>
        </p:txBody>
      </p:sp>
      <p:sp>
        <p:nvSpPr>
          <p:cNvPr id="703650" name="Oval 162"/>
          <p:cNvSpPr>
            <a:spLocks noChangeArrowheads="1"/>
          </p:cNvSpPr>
          <p:nvPr/>
        </p:nvSpPr>
        <p:spPr bwMode="auto">
          <a:xfrm>
            <a:off x="2057400" y="46482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5"/>
          <p:cNvGrpSpPr>
            <a:grpSpLocks/>
          </p:cNvGrpSpPr>
          <p:nvPr/>
        </p:nvGrpSpPr>
        <p:grpSpPr bwMode="auto">
          <a:xfrm>
            <a:off x="2360609" y="5589341"/>
            <a:ext cx="426540" cy="416139"/>
            <a:chOff x="1470" y="3565"/>
            <a:chExt cx="190" cy="200"/>
          </a:xfrm>
        </p:grpSpPr>
        <p:sp>
          <p:nvSpPr>
            <p:cNvPr id="11386" name="Rectangle 163"/>
            <p:cNvSpPr>
              <a:spLocks noChangeArrowheads="1"/>
            </p:cNvSpPr>
            <p:nvPr/>
          </p:nvSpPr>
          <p:spPr bwMode="auto">
            <a:xfrm>
              <a:off x="1497" y="3565"/>
              <a:ext cx="163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7" name="Line 164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66"/>
          <p:cNvGrpSpPr>
            <a:grpSpLocks/>
          </p:cNvGrpSpPr>
          <p:nvPr/>
        </p:nvGrpSpPr>
        <p:grpSpPr bwMode="auto">
          <a:xfrm>
            <a:off x="1509715" y="5986463"/>
            <a:ext cx="1169988" cy="776287"/>
            <a:chOff x="3589" y="3477"/>
            <a:chExt cx="737" cy="489"/>
          </a:xfrm>
        </p:grpSpPr>
        <p:grpSp>
          <p:nvGrpSpPr>
            <p:cNvPr id="11379" name="Group 167"/>
            <p:cNvGrpSpPr>
              <a:grpSpLocks/>
            </p:cNvGrpSpPr>
            <p:nvPr/>
          </p:nvGrpSpPr>
          <p:grpSpPr bwMode="auto">
            <a:xfrm>
              <a:off x="3589" y="3477"/>
              <a:ext cx="737" cy="454"/>
              <a:chOff x="737" y="1765"/>
              <a:chExt cx="1088" cy="488"/>
            </a:xfrm>
          </p:grpSpPr>
          <p:sp>
            <p:nvSpPr>
              <p:cNvPr id="11382" name="Rectangle 168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3" name="Rectangle 169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4" name="Rectangle 170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5" name="Text Box 171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108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 dirty="0" err="1">
                    <a:solidFill>
                      <a:srgbClr val="FF3300"/>
                    </a:solidFill>
                  </a:rPr>
                  <a:t>Name:Wendy</a:t>
                </a:r>
                <a:endParaRPr lang="en-US" sz="1200" b="1" dirty="0">
                  <a:solidFill>
                    <a:srgbClr val="FF3300"/>
                  </a:solidFill>
                </a:endParaRPr>
              </a:p>
              <a:p>
                <a:pPr algn="l" eaLnBrk="1" hangingPunct="1"/>
                <a:r>
                  <a:rPr lang="en-US" sz="1300" b="1" dirty="0"/>
                  <a:t>index: </a:t>
                </a:r>
                <a:r>
                  <a:rPr lang="en-US" sz="1300" b="1" dirty="0">
                    <a:solidFill>
                      <a:srgbClr val="6600CC"/>
                    </a:solidFill>
                  </a:rPr>
                  <a:t>6</a:t>
                </a:r>
              </a:p>
            </p:txBody>
          </p:sp>
        </p:grpSp>
        <p:sp>
          <p:nvSpPr>
            <p:cNvPr id="11380" name="Rectangle 172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81" name="Rectangle 173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5" name="Group 177"/>
          <p:cNvGrpSpPr>
            <a:grpSpLocks/>
          </p:cNvGrpSpPr>
          <p:nvPr/>
        </p:nvGrpSpPr>
        <p:grpSpPr bwMode="auto">
          <a:xfrm>
            <a:off x="2105025" y="6022975"/>
            <a:ext cx="5286375" cy="419100"/>
            <a:chOff x="1326" y="3914"/>
            <a:chExt cx="2982" cy="144"/>
          </a:xfrm>
        </p:grpSpPr>
        <p:sp>
          <p:nvSpPr>
            <p:cNvPr id="11377" name="Oval 175"/>
            <p:cNvSpPr>
              <a:spLocks noChangeArrowheads="1"/>
            </p:cNvSpPr>
            <p:nvPr/>
          </p:nvSpPr>
          <p:spPr bwMode="auto">
            <a:xfrm>
              <a:off x="1326" y="3965"/>
              <a:ext cx="102" cy="93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378" name="AutoShape 176"/>
            <p:cNvCxnSpPr>
              <a:cxnSpLocks noChangeShapeType="1"/>
              <a:stCxn id="11377" idx="7"/>
            </p:cNvCxnSpPr>
            <p:nvPr/>
          </p:nvCxnSpPr>
          <p:spPr bwMode="auto">
            <a:xfrm rot="5400000" flipH="1" flipV="1">
              <a:off x="2828" y="2499"/>
              <a:ext cx="66" cy="2895"/>
            </a:xfrm>
            <a:prstGeom prst="curvedConnector2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03666" name="Oval 178"/>
          <p:cNvSpPr>
            <a:spLocks noChangeArrowheads="1"/>
          </p:cNvSpPr>
          <p:nvPr/>
        </p:nvSpPr>
        <p:spPr bwMode="auto">
          <a:xfrm>
            <a:off x="4114800" y="25146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67" name="Text Box 179"/>
          <p:cNvSpPr txBox="1">
            <a:spLocks noChangeArrowheads="1"/>
          </p:cNvSpPr>
          <p:nvPr/>
        </p:nvSpPr>
        <p:spPr bwMode="auto">
          <a:xfrm>
            <a:off x="4210050" y="58674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&lt; 6416</a:t>
            </a:r>
          </a:p>
        </p:txBody>
      </p:sp>
      <p:sp>
        <p:nvSpPr>
          <p:cNvPr id="703668" name="Oval 180"/>
          <p:cNvSpPr>
            <a:spLocks noChangeArrowheads="1"/>
          </p:cNvSpPr>
          <p:nvPr/>
        </p:nvSpPr>
        <p:spPr bwMode="auto">
          <a:xfrm>
            <a:off x="3581400" y="35814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69" name="Text Box 181"/>
          <p:cNvSpPr txBox="1">
            <a:spLocks noChangeArrowheads="1"/>
          </p:cNvSpPr>
          <p:nvPr/>
        </p:nvSpPr>
        <p:spPr bwMode="auto">
          <a:xfrm>
            <a:off x="4191000" y="58674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&lt; 1054</a:t>
            </a:r>
          </a:p>
        </p:txBody>
      </p:sp>
      <p:sp>
        <p:nvSpPr>
          <p:cNvPr id="703670" name="Oval 182"/>
          <p:cNvSpPr>
            <a:spLocks noChangeArrowheads="1"/>
          </p:cNvSpPr>
          <p:nvPr/>
        </p:nvSpPr>
        <p:spPr bwMode="auto">
          <a:xfrm>
            <a:off x="3276600" y="46482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71" name="Text Box 183"/>
          <p:cNvSpPr txBox="1">
            <a:spLocks noChangeArrowheads="1"/>
          </p:cNvSpPr>
          <p:nvPr/>
        </p:nvSpPr>
        <p:spPr bwMode="auto">
          <a:xfrm>
            <a:off x="4191000" y="5872163"/>
            <a:ext cx="1935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&gt; 0003</a:t>
            </a:r>
          </a:p>
        </p:txBody>
      </p:sp>
      <p:grpSp>
        <p:nvGrpSpPr>
          <p:cNvPr id="6" name="Group 184"/>
          <p:cNvGrpSpPr>
            <a:grpSpLocks/>
          </p:cNvGrpSpPr>
          <p:nvPr/>
        </p:nvGrpSpPr>
        <p:grpSpPr bwMode="auto">
          <a:xfrm flipH="1">
            <a:off x="4267200" y="5602288"/>
            <a:ext cx="381000" cy="403225"/>
            <a:chOff x="1470" y="3559"/>
            <a:chExt cx="198" cy="206"/>
          </a:xfrm>
        </p:grpSpPr>
        <p:sp>
          <p:nvSpPr>
            <p:cNvPr id="11375" name="Rectangle 185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" name="Line 186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187"/>
          <p:cNvGrpSpPr>
            <a:grpSpLocks/>
          </p:cNvGrpSpPr>
          <p:nvPr/>
        </p:nvGrpSpPr>
        <p:grpSpPr bwMode="auto">
          <a:xfrm>
            <a:off x="4075113" y="5991225"/>
            <a:ext cx="1066800" cy="776288"/>
            <a:chOff x="3589" y="3477"/>
            <a:chExt cx="672" cy="489"/>
          </a:xfrm>
        </p:grpSpPr>
        <p:grpSp>
          <p:nvGrpSpPr>
            <p:cNvPr id="11368" name="Group 188"/>
            <p:cNvGrpSpPr>
              <a:grpSpLocks/>
            </p:cNvGrpSpPr>
            <p:nvPr/>
          </p:nvGrpSpPr>
          <p:grpSpPr bwMode="auto">
            <a:xfrm>
              <a:off x="3589" y="3477"/>
              <a:ext cx="672" cy="454"/>
              <a:chOff x="737" y="1765"/>
              <a:chExt cx="991" cy="488"/>
            </a:xfrm>
          </p:grpSpPr>
          <p:sp>
            <p:nvSpPr>
              <p:cNvPr id="11371" name="Rectangle 189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2" name="Rectangle 190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3" name="Rectangle 191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4" name="Text Box 192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877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300" b="1" dirty="0">
                    <a:solidFill>
                      <a:srgbClr val="FF3300"/>
                    </a:solidFill>
                  </a:rPr>
                  <a:t>ID: 1000</a:t>
                </a:r>
              </a:p>
              <a:p>
                <a:pPr algn="l" eaLnBrk="1" hangingPunct="1"/>
                <a:r>
                  <a:rPr lang="en-US" sz="1300" b="1" dirty="0"/>
                  <a:t>index: </a:t>
                </a:r>
                <a:r>
                  <a:rPr lang="en-US" sz="1300" b="1" dirty="0">
                    <a:solidFill>
                      <a:srgbClr val="6600CC"/>
                    </a:solidFill>
                  </a:rPr>
                  <a:t>6</a:t>
                </a:r>
              </a:p>
            </p:txBody>
          </p:sp>
        </p:grpSp>
        <p:sp>
          <p:nvSpPr>
            <p:cNvPr id="11369" name="Rectangle 193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70" name="Rectangle 194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9" name="Group 198"/>
          <p:cNvGrpSpPr>
            <a:grpSpLocks/>
          </p:cNvGrpSpPr>
          <p:nvPr/>
        </p:nvGrpSpPr>
        <p:grpSpPr bwMode="auto">
          <a:xfrm>
            <a:off x="4662488" y="5980113"/>
            <a:ext cx="2728912" cy="469900"/>
            <a:chOff x="2937" y="3935"/>
            <a:chExt cx="1349" cy="128"/>
          </a:xfrm>
        </p:grpSpPr>
        <p:sp>
          <p:nvSpPr>
            <p:cNvPr id="11366" name="Oval 196"/>
            <p:cNvSpPr>
              <a:spLocks noChangeArrowheads="1"/>
            </p:cNvSpPr>
            <p:nvPr/>
          </p:nvSpPr>
          <p:spPr bwMode="auto">
            <a:xfrm>
              <a:off x="2937" y="3967"/>
              <a:ext cx="144" cy="9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367" name="AutoShape 197"/>
            <p:cNvCxnSpPr>
              <a:cxnSpLocks noChangeShapeType="1"/>
            </p:cNvCxnSpPr>
            <p:nvPr/>
          </p:nvCxnSpPr>
          <p:spPr bwMode="auto">
            <a:xfrm flipV="1">
              <a:off x="3081" y="3935"/>
              <a:ext cx="1205" cy="94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292" name="Group 363"/>
          <p:cNvGrpSpPr>
            <a:grpSpLocks/>
          </p:cNvGrpSpPr>
          <p:nvPr/>
        </p:nvGrpSpPr>
        <p:grpSpPr bwMode="auto">
          <a:xfrm>
            <a:off x="6934200" y="-96794"/>
            <a:ext cx="2179638" cy="6239009"/>
            <a:chOff x="4279" y="199"/>
            <a:chExt cx="1373" cy="4121"/>
          </a:xfrm>
        </p:grpSpPr>
        <p:grpSp>
          <p:nvGrpSpPr>
            <p:cNvPr id="11316" name="Group 364"/>
            <p:cNvGrpSpPr>
              <a:grpSpLocks/>
            </p:cNvGrpSpPr>
            <p:nvPr/>
          </p:nvGrpSpPr>
          <p:grpSpPr bwMode="auto">
            <a:xfrm>
              <a:off x="4568" y="1135"/>
              <a:ext cx="1008" cy="759"/>
              <a:chOff x="4554" y="2769"/>
              <a:chExt cx="1008" cy="759"/>
            </a:xfrm>
          </p:grpSpPr>
          <p:sp>
            <p:nvSpPr>
              <p:cNvPr id="11361" name="Rectangle 365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2" name="Text Box 366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63" name="Text Box 367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64" name="Text Box 368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54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700"/>
                  <a:t>GPA: 3.99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11365" name="Text Box 369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grpSp>
          <p:nvGrpSpPr>
            <p:cNvPr id="11317" name="Group 370"/>
            <p:cNvGrpSpPr>
              <a:grpSpLocks/>
            </p:cNvGrpSpPr>
            <p:nvPr/>
          </p:nvGrpSpPr>
          <p:grpSpPr bwMode="auto">
            <a:xfrm>
              <a:off x="4568" y="496"/>
              <a:ext cx="1008" cy="878"/>
              <a:chOff x="4547" y="2137"/>
              <a:chExt cx="1008" cy="878"/>
            </a:xfrm>
          </p:grpSpPr>
          <p:sp>
            <p:nvSpPr>
              <p:cNvPr id="11355" name="Rectangle 371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6" name="Text Box 372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7" name="Text Box 373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8" name="Text Box 374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11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700"/>
                  <a:t>GPA: 2.05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700"/>
              </a:p>
            </p:txBody>
          </p:sp>
          <p:sp>
            <p:nvSpPr>
              <p:cNvPr id="11359" name="Text Box 375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60" name="Text Box 376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11318" name="Group 377"/>
            <p:cNvGrpSpPr>
              <a:grpSpLocks/>
            </p:cNvGrpSpPr>
            <p:nvPr/>
          </p:nvGrpSpPr>
          <p:grpSpPr bwMode="auto">
            <a:xfrm>
              <a:off x="4567" y="1745"/>
              <a:ext cx="1008" cy="898"/>
              <a:chOff x="1214" y="2822"/>
              <a:chExt cx="1008" cy="898"/>
            </a:xfrm>
          </p:grpSpPr>
          <p:sp>
            <p:nvSpPr>
              <p:cNvPr id="11346" name="Rectangle 378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7" name="Rectangle 379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8" name="Rectangle 380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9" name="Text Box 381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0" name="Text Box 382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1" name="Text Box 383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889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700"/>
                  <a:t>GPA: 1.55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700">
                  <a:solidFill>
                    <a:srgbClr val="FF3300"/>
                  </a:solidFill>
                </a:endParaRPr>
              </a:p>
            </p:txBody>
          </p:sp>
          <p:sp>
            <p:nvSpPr>
              <p:cNvPr id="11352" name="Text Box 384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53" name="Text Box 385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54" name="Text Box 386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19" name="Group 387"/>
            <p:cNvGrpSpPr>
              <a:grpSpLocks/>
            </p:cNvGrpSpPr>
            <p:nvPr/>
          </p:nvGrpSpPr>
          <p:grpSpPr bwMode="auto">
            <a:xfrm>
              <a:off x="4566" y="2362"/>
              <a:ext cx="1008" cy="882"/>
              <a:chOff x="117" y="2834"/>
              <a:chExt cx="1008" cy="882"/>
            </a:xfrm>
          </p:grpSpPr>
          <p:sp>
            <p:nvSpPr>
              <p:cNvPr id="11337" name="Rectangle 388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8" name="Rectangle 389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9" name="Rectangle 390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Text Box 391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41" name="Text Box 392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42" name="Text Box 393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75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11343" name="Text Box 394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44" name="Text Box 395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45" name="Text Box 396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20" name="Group 397"/>
            <p:cNvGrpSpPr>
              <a:grpSpLocks/>
            </p:cNvGrpSpPr>
            <p:nvPr/>
          </p:nvGrpSpPr>
          <p:grpSpPr bwMode="auto">
            <a:xfrm>
              <a:off x="4560" y="2967"/>
              <a:ext cx="1022" cy="881"/>
              <a:chOff x="2326" y="2811"/>
              <a:chExt cx="1008" cy="881"/>
            </a:xfrm>
          </p:grpSpPr>
          <p:sp>
            <p:nvSpPr>
              <p:cNvPr id="11329" name="Rectangle 398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0" name="Rectangle 399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400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Text Box 401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33" name="Text Box 402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64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11334" name="Text Box 403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35" name="Text Box 404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36" name="Text Box 405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21" name="Group 406"/>
            <p:cNvGrpSpPr>
              <a:grpSpLocks/>
            </p:cNvGrpSpPr>
            <p:nvPr/>
          </p:nvGrpSpPr>
          <p:grpSpPr bwMode="auto">
            <a:xfrm>
              <a:off x="4564" y="3561"/>
              <a:ext cx="1022" cy="759"/>
              <a:chOff x="4560" y="1488"/>
              <a:chExt cx="1008" cy="759"/>
            </a:xfrm>
          </p:grpSpPr>
          <p:sp>
            <p:nvSpPr>
              <p:cNvPr id="11324" name="Rectangle 407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5" name="Text Box 408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26" name="Text Box 409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27" name="Text Box 410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71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11328" name="Text Box 411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sp>
          <p:nvSpPr>
            <p:cNvPr id="11322" name="Text Box 412"/>
            <p:cNvSpPr txBox="1">
              <a:spLocks noChangeArrowheads="1"/>
            </p:cNvSpPr>
            <p:nvPr/>
          </p:nvSpPr>
          <p:spPr bwMode="auto">
            <a:xfrm>
              <a:off x="4311" y="199"/>
              <a:ext cx="13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/>
                <a:t>   </a:t>
              </a:r>
              <a:r>
                <a:rPr lang="en-US" dirty="0" err="1"/>
                <a:t>m_students</a:t>
              </a:r>
              <a:endParaRPr lang="en-US" dirty="0"/>
            </a:p>
          </p:txBody>
        </p:sp>
        <p:sp>
          <p:nvSpPr>
            <p:cNvPr id="11323" name="Text Box 413"/>
            <p:cNvSpPr txBox="1">
              <a:spLocks noChangeArrowheads="1"/>
            </p:cNvSpPr>
            <p:nvPr/>
          </p:nvSpPr>
          <p:spPr bwMode="auto">
            <a:xfrm>
              <a:off x="4279" y="644"/>
              <a:ext cx="234" cy="3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32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grpSp>
        <p:nvGrpSpPr>
          <p:cNvPr id="17" name="Group 247"/>
          <p:cNvGrpSpPr>
            <a:grpSpLocks/>
          </p:cNvGrpSpPr>
          <p:nvPr/>
        </p:nvGrpSpPr>
        <p:grpSpPr bwMode="auto">
          <a:xfrm>
            <a:off x="6934200" y="5967413"/>
            <a:ext cx="5008563" cy="923330"/>
            <a:chOff x="6934200" y="6096000"/>
            <a:chExt cx="5008562" cy="923330"/>
          </a:xfrm>
        </p:grpSpPr>
        <p:grpSp>
          <p:nvGrpSpPr>
            <p:cNvPr id="11310" name="Group 245"/>
            <p:cNvGrpSpPr>
              <a:grpSpLocks/>
            </p:cNvGrpSpPr>
            <p:nvPr/>
          </p:nvGrpSpPr>
          <p:grpSpPr bwMode="auto">
            <a:xfrm>
              <a:off x="6934200" y="6096000"/>
              <a:ext cx="5008562" cy="923330"/>
              <a:chOff x="6789738" y="5738813"/>
              <a:chExt cx="5008562" cy="923330"/>
            </a:xfrm>
          </p:grpSpPr>
          <p:grpSp>
            <p:nvGrpSpPr>
              <p:cNvPr id="11312" name="Group 153"/>
              <p:cNvGrpSpPr>
                <a:grpSpLocks/>
              </p:cNvGrpSpPr>
              <p:nvPr/>
            </p:nvGrpSpPr>
            <p:grpSpPr bwMode="auto">
              <a:xfrm>
                <a:off x="6789738" y="5746750"/>
                <a:ext cx="2081212" cy="882650"/>
                <a:chOff x="4277" y="3612"/>
                <a:chExt cx="1311" cy="556"/>
              </a:xfrm>
            </p:grpSpPr>
            <p:sp>
              <p:nvSpPr>
                <p:cNvPr id="11314" name="Rectangle 151"/>
                <p:cNvSpPr>
                  <a:spLocks noChangeArrowheads="1"/>
                </p:cNvSpPr>
                <p:nvPr/>
              </p:nvSpPr>
              <p:spPr bwMode="auto">
                <a:xfrm>
                  <a:off x="4560" y="3612"/>
                  <a:ext cx="1028" cy="556"/>
                </a:xfrm>
                <a:prstGeom prst="rect">
                  <a:avLst/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5" name="Rectangle 152"/>
                <p:cNvSpPr>
                  <a:spLocks noChangeArrowheads="1"/>
                </p:cNvSpPr>
                <p:nvPr/>
              </p:nvSpPr>
              <p:spPr bwMode="auto">
                <a:xfrm>
                  <a:off x="4277" y="3778"/>
                  <a:ext cx="17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rgbClr val="6600CC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1313" name="Rectangle 154"/>
              <p:cNvSpPr>
                <a:spLocks noChangeArrowheads="1"/>
              </p:cNvSpPr>
              <p:nvPr/>
            </p:nvSpPr>
            <p:spPr bwMode="auto">
              <a:xfrm>
                <a:off x="7226300" y="5738813"/>
                <a:ext cx="4572000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name: Wendy</a:t>
                </a:r>
              </a:p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GPA: 3.9</a:t>
                </a:r>
              </a:p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ID: 1000</a:t>
                </a:r>
              </a:p>
            </p:txBody>
          </p:sp>
        </p:grpSp>
        <p:sp>
          <p:nvSpPr>
            <p:cNvPr id="11311" name="Rectangle 246"/>
            <p:cNvSpPr>
              <a:spLocks noChangeArrowheads="1"/>
            </p:cNvSpPr>
            <p:nvPr/>
          </p:nvSpPr>
          <p:spPr bwMode="auto">
            <a:xfrm>
              <a:off x="6934200" y="61722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rgbClr val="6600CC"/>
                  </a:solidFill>
                </a:rPr>
                <a:t>6</a:t>
              </a:r>
            </a:p>
          </p:txBody>
        </p:sp>
      </p:grpSp>
      <p:sp>
        <p:nvSpPr>
          <p:cNvPr id="254" name="Text Box 150"/>
          <p:cNvSpPr txBox="1">
            <a:spLocks noChangeArrowheads="1"/>
          </p:cNvSpPr>
          <p:nvPr/>
        </p:nvSpPr>
        <p:spPr bwMode="auto">
          <a:xfrm>
            <a:off x="381000" y="6355470"/>
            <a:ext cx="655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6600CC"/>
                </a:solidFill>
              </a:rPr>
              <a:t>Step 1: Add our new record to the end of our vector.</a:t>
            </a:r>
            <a:endParaRPr lang="en-US" sz="2000" dirty="0">
              <a:solidFill>
                <a:srgbClr val="006666"/>
              </a:solidFill>
            </a:endParaRPr>
          </a:p>
        </p:txBody>
      </p:sp>
      <p:sp>
        <p:nvSpPr>
          <p:cNvPr id="257" name="Rectangle 76"/>
          <p:cNvSpPr>
            <a:spLocks noChangeArrowheads="1"/>
          </p:cNvSpPr>
          <p:nvPr/>
        </p:nvSpPr>
        <p:spPr bwMode="auto">
          <a:xfrm>
            <a:off x="4038600" y="76200"/>
            <a:ext cx="5029200" cy="1752600"/>
          </a:xfrm>
          <a:prstGeom prst="rect">
            <a:avLst/>
          </a:prstGeom>
          <a:solidFill>
            <a:srgbClr val="EAEA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dirty="0">
                <a:solidFill>
                  <a:srgbClr val="6600CC"/>
                </a:solidFill>
              </a:rPr>
              <a:t>But wait!!!! -</a:t>
            </a:r>
            <a:r>
              <a:rPr lang="en-US" dirty="0"/>
              <a:t> Any time you </a:t>
            </a:r>
            <a:r>
              <a:rPr lang="en-US" dirty="0">
                <a:solidFill>
                  <a:srgbClr val="C00000"/>
                </a:solidFill>
              </a:rPr>
              <a:t>delete </a:t>
            </a:r>
            <a:r>
              <a:rPr lang="en-US" dirty="0">
                <a:solidFill>
                  <a:schemeClr val="tx1"/>
                </a:solidFill>
              </a:rPr>
              <a:t>a record </a:t>
            </a:r>
            <a:r>
              <a:rPr lang="en-US" dirty="0">
                <a:solidFill>
                  <a:srgbClr val="C00000"/>
                </a:solidFill>
              </a:rPr>
              <a:t>or update</a:t>
            </a:r>
            <a:r>
              <a:rPr lang="en-US" dirty="0"/>
              <a:t> a record’s searchable fields, you also have to </a:t>
            </a:r>
            <a:r>
              <a:rPr lang="en-US" dirty="0">
                <a:solidFill>
                  <a:srgbClr val="C00000"/>
                </a:solidFill>
              </a:rPr>
              <a:t>update your indexes</a:t>
            </a:r>
            <a:r>
              <a:rPr lang="en-US" dirty="0"/>
              <a:t>!</a:t>
            </a:r>
          </a:p>
        </p:txBody>
      </p:sp>
      <p:grpSp>
        <p:nvGrpSpPr>
          <p:cNvPr id="20" name="Group 259"/>
          <p:cNvGrpSpPr>
            <a:grpSpLocks/>
          </p:cNvGrpSpPr>
          <p:nvPr/>
        </p:nvGrpSpPr>
        <p:grpSpPr bwMode="auto">
          <a:xfrm>
            <a:off x="8067632" y="5943604"/>
            <a:ext cx="847767" cy="400110"/>
            <a:chOff x="9591437" y="6414448"/>
            <a:chExt cx="847963" cy="509138"/>
          </a:xfrm>
        </p:grpSpPr>
        <p:sp>
          <p:nvSpPr>
            <p:cNvPr id="11308" name="Rectangle 151"/>
            <p:cNvSpPr>
              <a:spLocks noChangeArrowheads="1"/>
            </p:cNvSpPr>
            <p:nvPr/>
          </p:nvSpPr>
          <p:spPr bwMode="auto">
            <a:xfrm>
              <a:off x="9601200" y="6488410"/>
              <a:ext cx="838200" cy="36959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258"/>
            <p:cNvSpPr>
              <a:spLocks noChangeArrowheads="1"/>
            </p:cNvSpPr>
            <p:nvPr/>
          </p:nvSpPr>
          <p:spPr bwMode="auto">
            <a:xfrm>
              <a:off x="9591437" y="6414448"/>
              <a:ext cx="777957" cy="509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</a:rPr>
                <a:t>Aggy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184"/>
          <p:cNvGrpSpPr>
            <a:grpSpLocks/>
          </p:cNvGrpSpPr>
          <p:nvPr/>
        </p:nvGrpSpPr>
        <p:grpSpPr bwMode="auto">
          <a:xfrm flipH="1">
            <a:off x="728060" y="5627085"/>
            <a:ext cx="381000" cy="403225"/>
            <a:chOff x="1470" y="3559"/>
            <a:chExt cx="198" cy="206"/>
          </a:xfrm>
        </p:grpSpPr>
        <p:sp>
          <p:nvSpPr>
            <p:cNvPr id="11306" name="Rectangle 185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Line 186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187"/>
          <p:cNvGrpSpPr>
            <a:grpSpLocks/>
          </p:cNvGrpSpPr>
          <p:nvPr/>
        </p:nvGrpSpPr>
        <p:grpSpPr bwMode="auto">
          <a:xfrm>
            <a:off x="511176" y="5991225"/>
            <a:ext cx="1096963" cy="776288"/>
            <a:chOff x="3589" y="3477"/>
            <a:chExt cx="691" cy="489"/>
          </a:xfrm>
        </p:grpSpPr>
        <p:grpSp>
          <p:nvGrpSpPr>
            <p:cNvPr id="11299" name="Group 188"/>
            <p:cNvGrpSpPr>
              <a:grpSpLocks/>
            </p:cNvGrpSpPr>
            <p:nvPr/>
          </p:nvGrpSpPr>
          <p:grpSpPr bwMode="auto">
            <a:xfrm>
              <a:off x="3589" y="3477"/>
              <a:ext cx="691" cy="454"/>
              <a:chOff x="737" y="1765"/>
              <a:chExt cx="1020" cy="488"/>
            </a:xfrm>
          </p:grpSpPr>
          <p:sp>
            <p:nvSpPr>
              <p:cNvPr id="11302" name="Rectangle 189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Rectangle 190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4" name="Rectangle 191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5" name="Text Box 192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1020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 dirty="0">
                    <a:solidFill>
                      <a:srgbClr val="FF3300"/>
                    </a:solidFill>
                  </a:rPr>
                  <a:t>Name: </a:t>
                </a:r>
                <a:r>
                  <a:rPr lang="en-US" sz="1200" b="1" dirty="0" err="1">
                    <a:solidFill>
                      <a:srgbClr val="FF3300"/>
                    </a:solidFill>
                  </a:rPr>
                  <a:t>Aggy</a:t>
                </a:r>
                <a:endParaRPr lang="en-US" sz="1200" b="1" dirty="0">
                  <a:solidFill>
                    <a:srgbClr val="FF3300"/>
                  </a:solidFill>
                </a:endParaRPr>
              </a:p>
              <a:p>
                <a:pPr algn="l" eaLnBrk="1" hangingPunct="1"/>
                <a:r>
                  <a:rPr lang="en-US" sz="1300" b="1" dirty="0"/>
                  <a:t>index: </a:t>
                </a:r>
                <a:r>
                  <a:rPr lang="en-US" sz="1300" b="1" dirty="0">
                    <a:solidFill>
                      <a:srgbClr val="6600CC"/>
                    </a:solidFill>
                  </a:rPr>
                  <a:t>6</a:t>
                </a:r>
              </a:p>
            </p:txBody>
          </p:sp>
        </p:grpSp>
        <p:sp>
          <p:nvSpPr>
            <p:cNvPr id="11300" name="Rectangle 193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01" name="Rectangle 194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12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/>
      <p:bldP spid="256" grpId="1"/>
      <p:bldP spid="255" grpId="0"/>
      <p:bldP spid="255" grpId="1"/>
      <p:bldP spid="703491" grpId="0"/>
      <p:bldP spid="703638" grpId="0"/>
      <p:bldP spid="703643" grpId="0"/>
      <p:bldP spid="703643" grpId="1"/>
      <p:bldP spid="703644" grpId="0" animBg="1"/>
      <p:bldP spid="703644" grpId="1" animBg="1"/>
      <p:bldP spid="703647" grpId="0"/>
      <p:bldP spid="703647" grpId="1"/>
      <p:bldP spid="703648" grpId="0" animBg="1"/>
      <p:bldP spid="703648" grpId="1" animBg="1"/>
      <p:bldP spid="703649" grpId="0"/>
      <p:bldP spid="703649" grpId="1"/>
      <p:bldP spid="703650" grpId="0" animBg="1"/>
      <p:bldP spid="703650" grpId="1" animBg="1"/>
      <p:bldP spid="703666" grpId="0" animBg="1"/>
      <p:bldP spid="703666" grpId="1" animBg="1"/>
      <p:bldP spid="703667" grpId="0"/>
      <p:bldP spid="703667" grpId="1"/>
      <p:bldP spid="703668" grpId="0" animBg="1"/>
      <p:bldP spid="703668" grpId="1" animBg="1"/>
      <p:bldP spid="703669" grpId="0"/>
      <p:bldP spid="703669" grpId="1"/>
      <p:bldP spid="703670" grpId="0" animBg="1"/>
      <p:bldP spid="703670" grpId="1" animBg="1"/>
      <p:bldP spid="703671" grpId="0"/>
      <p:bldP spid="703671" grpId="1"/>
      <p:bldP spid="254" grpId="0"/>
      <p:bldP spid="254" grpId="1"/>
      <p:bldP spid="25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EDF0386-3CB0-4A95-BDED-0E17D687F4A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70516" y="3777896"/>
            <a:ext cx="7331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by the way… While my example used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binary search trees</a:t>
            </a:r>
            <a:r>
              <a:rPr lang="en-US" dirty="0"/>
              <a:t> to index our table’s fields…</a:t>
            </a:r>
          </a:p>
        </p:txBody>
      </p:sp>
      <p:sp>
        <p:nvSpPr>
          <p:cNvPr id="717829" name="Text Box 5"/>
          <p:cNvSpPr txBox="1">
            <a:spLocks noChangeArrowheads="1"/>
          </p:cNvSpPr>
          <p:nvPr/>
        </p:nvSpPr>
        <p:spPr bwMode="auto">
          <a:xfrm>
            <a:off x="427382" y="4882741"/>
            <a:ext cx="83488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You could use any efficient data structure you like!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17832" name="Text Box 8"/>
          <p:cNvSpPr txBox="1">
            <a:spLocks noChangeArrowheads="1"/>
          </p:cNvSpPr>
          <p:nvPr/>
        </p:nvSpPr>
        <p:spPr bwMode="auto">
          <a:xfrm>
            <a:off x="904254" y="1119813"/>
            <a:ext cx="7518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As it turns out, </a:t>
            </a:r>
            <a:r>
              <a:rPr lang="en-US" dirty="0">
                <a:solidFill>
                  <a:srgbClr val="6600CC"/>
                </a:solidFill>
              </a:rPr>
              <a:t>databases </a:t>
            </a:r>
            <a:r>
              <a:rPr lang="en-US" dirty="0">
                <a:solidFill>
                  <a:schemeClr val="tx1"/>
                </a:solidFill>
              </a:rPr>
              <a:t>like “Oracle” use </a:t>
            </a:r>
            <a:r>
              <a:rPr lang="en-US" dirty="0">
                <a:solidFill>
                  <a:srgbClr val="6600CC"/>
                </a:solidFill>
              </a:rPr>
              <a:t>exactly this approach </a:t>
            </a:r>
            <a:r>
              <a:rPr lang="en-US" dirty="0">
                <a:solidFill>
                  <a:schemeClr val="tx1"/>
                </a:solidFill>
              </a:rPr>
              <a:t>to store and index data!</a:t>
            </a: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76853" y="2242073"/>
            <a:ext cx="7518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(The only difference is they usually store their data </a:t>
            </a:r>
            <a:r>
              <a:rPr lang="en-US" dirty="0">
                <a:solidFill>
                  <a:srgbClr val="FF0000"/>
                </a:solidFill>
              </a:rPr>
              <a:t>on disk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rather than </a:t>
            </a:r>
            <a:r>
              <a:rPr lang="en-US" dirty="0">
                <a:solidFill>
                  <a:srgbClr val="FF0000"/>
                </a:solidFill>
              </a:rPr>
              <a:t>in memory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1279180" y="5568180"/>
            <a:ext cx="676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/>
              <a:t>For example, you could use a </a:t>
            </a:r>
            <a:r>
              <a:rPr lang="en-US" dirty="0">
                <a:solidFill>
                  <a:srgbClr val="6600CC"/>
                </a:solidFill>
              </a:rPr>
              <a:t>hash table!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9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717829" grpId="0"/>
      <p:bldP spid="717832" grpId="0"/>
      <p:bldP spid="7" grpId="0"/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2" name="Picture 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16300"/>
            <a:ext cx="334645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3" name="Picture 4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429000"/>
            <a:ext cx="32766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4" name="Slide Number Placeholder 4"/>
          <p:cNvSpPr txBox="1">
            <a:spLocks noGrp="1"/>
          </p:cNvSpPr>
          <p:nvPr/>
        </p:nvSpPr>
        <p:spPr bwMode="auto">
          <a:xfrm>
            <a:off x="-1447800" y="76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CC9C1567-1B74-40C0-A52F-73F97991D121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69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46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81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Using Hashing to Speed Up Tables</a:t>
            </a:r>
          </a:p>
        </p:txBody>
      </p:sp>
      <p:grpSp>
        <p:nvGrpSpPr>
          <p:cNvPr id="114889" name="Group 201"/>
          <p:cNvGrpSpPr>
            <a:grpSpLocks/>
          </p:cNvGrpSpPr>
          <p:nvPr/>
        </p:nvGrpSpPr>
        <p:grpSpPr bwMode="auto">
          <a:xfrm>
            <a:off x="6934200" y="76200"/>
            <a:ext cx="2068513" cy="6299200"/>
            <a:chOff x="4368" y="48"/>
            <a:chExt cx="1303" cy="3968"/>
          </a:xfrm>
        </p:grpSpPr>
        <p:grpSp>
          <p:nvGrpSpPr>
            <p:cNvPr id="114739" name="Group 364"/>
            <p:cNvGrpSpPr>
              <a:grpSpLocks/>
            </p:cNvGrpSpPr>
            <p:nvPr/>
          </p:nvGrpSpPr>
          <p:grpSpPr bwMode="auto">
            <a:xfrm>
              <a:off x="4657" y="961"/>
              <a:ext cx="1008" cy="736"/>
              <a:chOff x="4554" y="2769"/>
              <a:chExt cx="1008" cy="772"/>
            </a:xfrm>
          </p:grpSpPr>
          <p:sp>
            <p:nvSpPr>
              <p:cNvPr id="114740" name="Rectangle 365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1" name="Text Box 366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2" name="Text Box 367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1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3" name="Text Box 368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54" cy="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700"/>
                  <a:t>GPA: 3.99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114744" name="Text Box 369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46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grpSp>
          <p:nvGrpSpPr>
            <p:cNvPr id="114745" name="Group 370"/>
            <p:cNvGrpSpPr>
              <a:grpSpLocks/>
            </p:cNvGrpSpPr>
            <p:nvPr/>
          </p:nvGrpSpPr>
          <p:grpSpPr bwMode="auto">
            <a:xfrm>
              <a:off x="4657" y="351"/>
              <a:ext cx="1008" cy="851"/>
              <a:chOff x="4547" y="2137"/>
              <a:chExt cx="1008" cy="892"/>
            </a:xfrm>
          </p:grpSpPr>
          <p:sp>
            <p:nvSpPr>
              <p:cNvPr id="114746" name="Rectangle 371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7" name="Text Box 372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8" name="Text Box 373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9" name="Text Box 374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11" cy="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700"/>
                  <a:t>GPA: 2.05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700"/>
              </a:p>
            </p:txBody>
          </p:sp>
          <p:sp>
            <p:nvSpPr>
              <p:cNvPr id="114750" name="Text Box 375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46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51" name="Text Box 376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1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114752" name="Group 377"/>
            <p:cNvGrpSpPr>
              <a:grpSpLocks/>
            </p:cNvGrpSpPr>
            <p:nvPr/>
          </p:nvGrpSpPr>
          <p:grpSpPr bwMode="auto">
            <a:xfrm>
              <a:off x="4656" y="1542"/>
              <a:ext cx="1008" cy="870"/>
              <a:chOff x="1214" y="2822"/>
              <a:chExt cx="1008" cy="912"/>
            </a:xfrm>
          </p:grpSpPr>
          <p:sp>
            <p:nvSpPr>
              <p:cNvPr id="114753" name="Rectangle 378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4" name="Rectangle 379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5" name="Rectangle 380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6" name="Text Box 381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57" name="Text Box 382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1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58" name="Text Box 383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889" cy="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700"/>
                  <a:t>GPA: 1.55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700">
                  <a:solidFill>
                    <a:srgbClr val="FF3300"/>
                  </a:solidFill>
                </a:endParaRPr>
              </a:p>
            </p:txBody>
          </p:sp>
          <p:sp>
            <p:nvSpPr>
              <p:cNvPr id="114759" name="Text Box 384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4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60" name="Text Box 385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61" name="Text Box 386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62" name="Group 387"/>
            <p:cNvGrpSpPr>
              <a:grpSpLocks/>
            </p:cNvGrpSpPr>
            <p:nvPr/>
          </p:nvGrpSpPr>
          <p:grpSpPr bwMode="auto">
            <a:xfrm>
              <a:off x="4655" y="2131"/>
              <a:ext cx="1008" cy="854"/>
              <a:chOff x="117" y="2834"/>
              <a:chExt cx="1008" cy="896"/>
            </a:xfrm>
          </p:grpSpPr>
          <p:sp>
            <p:nvSpPr>
              <p:cNvPr id="114763" name="Rectangle 388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4" name="Rectangle 389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5" name="Rectangle 390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6" name="Text Box 391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67" name="Text Box 392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68" name="Text Box 393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75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114769" name="Text Box 394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4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70" name="Text Box 395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71" name="Text Box 396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72" name="Group 397"/>
            <p:cNvGrpSpPr>
              <a:grpSpLocks/>
            </p:cNvGrpSpPr>
            <p:nvPr/>
          </p:nvGrpSpPr>
          <p:grpSpPr bwMode="auto">
            <a:xfrm>
              <a:off x="4649" y="2707"/>
              <a:ext cx="1022" cy="854"/>
              <a:chOff x="2326" y="2811"/>
              <a:chExt cx="1008" cy="895"/>
            </a:xfrm>
          </p:grpSpPr>
          <p:sp>
            <p:nvSpPr>
              <p:cNvPr id="114773" name="Rectangle 398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4" name="Rectangle 399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5" name="Rectangle 400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6" name="Text Box 401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1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77" name="Text Box 402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64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114778" name="Text Box 403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42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79" name="Text Box 404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7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80" name="Text Box 405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8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81" name="Group 406"/>
            <p:cNvGrpSpPr>
              <a:grpSpLocks/>
            </p:cNvGrpSpPr>
            <p:nvPr/>
          </p:nvGrpSpPr>
          <p:grpSpPr bwMode="auto">
            <a:xfrm>
              <a:off x="4644" y="3280"/>
              <a:ext cx="1022" cy="736"/>
              <a:chOff x="4560" y="1488"/>
              <a:chExt cx="1008" cy="772"/>
            </a:xfrm>
          </p:grpSpPr>
          <p:sp>
            <p:nvSpPr>
              <p:cNvPr id="114782" name="Rectangle 407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83" name="Text Box 408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1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84" name="Text Box 409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15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85" name="Text Box 410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71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114786" name="Text Box 411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42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sp>
          <p:nvSpPr>
            <p:cNvPr id="114787" name="Text Box 412"/>
            <p:cNvSpPr txBox="1">
              <a:spLocks noChangeArrowheads="1"/>
            </p:cNvSpPr>
            <p:nvPr/>
          </p:nvSpPr>
          <p:spPr bwMode="auto">
            <a:xfrm>
              <a:off x="4400" y="48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    </a:t>
              </a:r>
            </a:p>
          </p:txBody>
        </p:sp>
        <p:sp>
          <p:nvSpPr>
            <p:cNvPr id="114788" name="Text Box 413"/>
            <p:cNvSpPr txBox="1">
              <a:spLocks noChangeArrowheads="1"/>
            </p:cNvSpPr>
            <p:nvPr/>
          </p:nvSpPr>
          <p:spPr bwMode="auto">
            <a:xfrm>
              <a:off x="4368" y="240"/>
              <a:ext cx="233" cy="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50899" y="89852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Can we use hash tables to index our data instead of binary search trees? </a:t>
            </a:r>
            <a:endParaRPr lang="en-US" sz="20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27099" y="1882498"/>
            <a:ext cx="604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Of course!</a:t>
            </a:r>
            <a:endParaRPr lang="en-US" sz="2000"/>
          </a:p>
        </p:txBody>
      </p:sp>
      <p:grpSp>
        <p:nvGrpSpPr>
          <p:cNvPr id="114887" name="Group 199"/>
          <p:cNvGrpSpPr>
            <a:grpSpLocks/>
          </p:cNvGrpSpPr>
          <p:nvPr/>
        </p:nvGrpSpPr>
        <p:grpSpPr bwMode="auto">
          <a:xfrm>
            <a:off x="76200" y="2619375"/>
            <a:ext cx="4068763" cy="4238625"/>
            <a:chOff x="-2546" y="1650"/>
            <a:chExt cx="2563" cy="2670"/>
          </a:xfrm>
        </p:grpSpPr>
        <p:grpSp>
          <p:nvGrpSpPr>
            <p:cNvPr id="2" name="Group 66"/>
            <p:cNvGrpSpPr>
              <a:grpSpLocks/>
            </p:cNvGrpSpPr>
            <p:nvPr/>
          </p:nvGrpSpPr>
          <p:grpSpPr bwMode="auto">
            <a:xfrm>
              <a:off x="-2546" y="1650"/>
              <a:ext cx="991" cy="2628"/>
              <a:chOff x="5056188" y="1847850"/>
              <a:chExt cx="1573212" cy="4171615"/>
            </a:xfrm>
          </p:grpSpPr>
          <p:grpSp>
            <p:nvGrpSpPr>
              <p:cNvPr id="114815" name="Group 4"/>
              <p:cNvGrpSpPr>
                <a:grpSpLocks/>
              </p:cNvGrpSpPr>
              <p:nvPr/>
            </p:nvGrpSpPr>
            <p:grpSpPr bwMode="auto">
              <a:xfrm>
                <a:off x="5430838" y="2579688"/>
                <a:ext cx="1044575" cy="3381375"/>
                <a:chOff x="4382" y="1080"/>
                <a:chExt cx="1197" cy="3096"/>
              </a:xfrm>
            </p:grpSpPr>
            <p:sp>
              <p:nvSpPr>
                <p:cNvPr id="114816" name="Rectangle 5"/>
                <p:cNvSpPr>
                  <a:spLocks noChangeArrowheads="1"/>
                </p:cNvSpPr>
                <p:nvPr/>
              </p:nvSpPr>
              <p:spPr bwMode="auto">
                <a:xfrm>
                  <a:off x="4382" y="1390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7" name="Rectangle 6"/>
                <p:cNvSpPr>
                  <a:spLocks noChangeArrowheads="1"/>
                </p:cNvSpPr>
                <p:nvPr/>
              </p:nvSpPr>
              <p:spPr bwMode="auto">
                <a:xfrm>
                  <a:off x="4382" y="1699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8" name="Rectangle 7"/>
                <p:cNvSpPr>
                  <a:spLocks noChangeArrowheads="1"/>
                </p:cNvSpPr>
                <p:nvPr/>
              </p:nvSpPr>
              <p:spPr bwMode="auto">
                <a:xfrm>
                  <a:off x="4382" y="2009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9" name="Rectangle 8"/>
                <p:cNvSpPr>
                  <a:spLocks noChangeArrowheads="1"/>
                </p:cNvSpPr>
                <p:nvPr/>
              </p:nvSpPr>
              <p:spPr bwMode="auto">
                <a:xfrm>
                  <a:off x="4382" y="2318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0" name="Rectangle 9"/>
                <p:cNvSpPr>
                  <a:spLocks noChangeArrowheads="1"/>
                </p:cNvSpPr>
                <p:nvPr/>
              </p:nvSpPr>
              <p:spPr bwMode="auto">
                <a:xfrm>
                  <a:off x="4382" y="2628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1" name="Rectangle 10"/>
                <p:cNvSpPr>
                  <a:spLocks noChangeArrowheads="1"/>
                </p:cNvSpPr>
                <p:nvPr/>
              </p:nvSpPr>
              <p:spPr bwMode="auto">
                <a:xfrm>
                  <a:off x="4382" y="2938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2" name="Rectangle 11"/>
                <p:cNvSpPr>
                  <a:spLocks noChangeArrowheads="1"/>
                </p:cNvSpPr>
                <p:nvPr/>
              </p:nvSpPr>
              <p:spPr bwMode="auto">
                <a:xfrm>
                  <a:off x="4382" y="3247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82" y="3557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82" y="3866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5" name="Rectangle 14"/>
                <p:cNvSpPr>
                  <a:spLocks noChangeArrowheads="1"/>
                </p:cNvSpPr>
                <p:nvPr/>
              </p:nvSpPr>
              <p:spPr bwMode="auto">
                <a:xfrm>
                  <a:off x="4382" y="1080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</p:grpSp>
          <p:sp>
            <p:nvSpPr>
              <p:cNvPr id="114826" name="Text Box 15"/>
              <p:cNvSpPr txBox="1">
                <a:spLocks noChangeArrowheads="1"/>
              </p:cNvSpPr>
              <p:nvPr/>
            </p:nvSpPr>
            <p:spPr bwMode="auto">
              <a:xfrm>
                <a:off x="5056188" y="2544706"/>
                <a:ext cx="354012" cy="3441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2200"/>
                  <a:t>0</a:t>
                </a:r>
              </a:p>
              <a:p>
                <a:pPr algn="l" eaLnBrk="1" hangingPunct="1"/>
                <a:r>
                  <a:rPr lang="en-US" sz="2200"/>
                  <a:t>1</a:t>
                </a:r>
              </a:p>
              <a:p>
                <a:pPr algn="l" eaLnBrk="1" hangingPunct="1"/>
                <a:r>
                  <a:rPr lang="en-US" sz="2200"/>
                  <a:t>2</a:t>
                </a:r>
              </a:p>
              <a:p>
                <a:pPr algn="l" eaLnBrk="1" hangingPunct="1"/>
                <a:r>
                  <a:rPr lang="en-US" sz="2200"/>
                  <a:t>3</a:t>
                </a:r>
              </a:p>
              <a:p>
                <a:pPr algn="l" eaLnBrk="1" hangingPunct="1"/>
                <a:r>
                  <a:rPr lang="en-US" sz="2200"/>
                  <a:t>4</a:t>
                </a:r>
              </a:p>
              <a:p>
                <a:pPr algn="l" eaLnBrk="1" hangingPunct="1"/>
                <a:r>
                  <a:rPr lang="en-US" sz="2200"/>
                  <a:t>5</a:t>
                </a:r>
              </a:p>
              <a:p>
                <a:pPr algn="l" eaLnBrk="1" hangingPunct="1"/>
                <a:r>
                  <a:rPr lang="en-US" sz="2200"/>
                  <a:t>6</a:t>
                </a:r>
              </a:p>
              <a:p>
                <a:pPr algn="l" eaLnBrk="1" hangingPunct="1"/>
                <a:r>
                  <a:rPr lang="en-US" sz="2200"/>
                  <a:t>7</a:t>
                </a:r>
              </a:p>
              <a:p>
                <a:pPr algn="l" eaLnBrk="1" hangingPunct="1"/>
                <a:r>
                  <a:rPr lang="en-US" sz="2200"/>
                  <a:t>8</a:t>
                </a:r>
              </a:p>
              <a:p>
                <a:pPr algn="l" eaLnBrk="1" hangingPunct="1"/>
                <a:r>
                  <a:rPr lang="en-US" sz="2200"/>
                  <a:t>9</a:t>
                </a:r>
              </a:p>
            </p:txBody>
          </p:sp>
          <p:sp>
            <p:nvSpPr>
              <p:cNvPr id="114827" name="Text Box 16"/>
              <p:cNvSpPr txBox="1">
                <a:spLocks noChangeArrowheads="1"/>
              </p:cNvSpPr>
              <p:nvPr/>
            </p:nvSpPr>
            <p:spPr bwMode="auto">
              <a:xfrm>
                <a:off x="5189538" y="1847850"/>
                <a:ext cx="1439862" cy="457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14828" name="Text Box 18"/>
              <p:cNvSpPr txBox="1">
                <a:spLocks noChangeArrowheads="1"/>
              </p:cNvSpPr>
              <p:nvPr/>
            </p:nvSpPr>
            <p:spPr bwMode="auto">
              <a:xfrm>
                <a:off x="5481638" y="2578041"/>
                <a:ext cx="920750" cy="3441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</p:txBody>
          </p:sp>
        </p:grpSp>
        <p:grpSp>
          <p:nvGrpSpPr>
            <p:cNvPr id="114885" name="Group 197"/>
            <p:cNvGrpSpPr>
              <a:grpSpLocks/>
            </p:cNvGrpSpPr>
            <p:nvPr/>
          </p:nvGrpSpPr>
          <p:grpSpPr bwMode="auto">
            <a:xfrm>
              <a:off x="-2256" y="2232"/>
              <a:ext cx="2273" cy="2088"/>
              <a:chOff x="-2273" y="2118"/>
              <a:chExt cx="2273" cy="2088"/>
            </a:xfrm>
          </p:grpSpPr>
          <p:grpSp>
            <p:nvGrpSpPr>
              <p:cNvPr id="4" name="Group 29"/>
              <p:cNvGrpSpPr>
                <a:grpSpLocks/>
              </p:cNvGrpSpPr>
              <p:nvPr/>
            </p:nvGrpSpPr>
            <p:grpSpPr bwMode="auto">
              <a:xfrm>
                <a:off x="-2245" y="2551"/>
                <a:ext cx="1401" cy="371"/>
                <a:chOff x="3631" y="2304"/>
                <a:chExt cx="1401" cy="371"/>
              </a:xfrm>
            </p:grpSpPr>
            <p:grpSp>
              <p:nvGrpSpPr>
                <p:cNvPr id="114830" name="Group 30"/>
                <p:cNvGrpSpPr>
                  <a:grpSpLocks/>
                </p:cNvGrpSpPr>
                <p:nvPr/>
              </p:nvGrpSpPr>
              <p:grpSpPr bwMode="auto">
                <a:xfrm>
                  <a:off x="4111" y="2304"/>
                  <a:ext cx="921" cy="371"/>
                  <a:chOff x="4224" y="1872"/>
                  <a:chExt cx="921" cy="371"/>
                </a:xfrm>
              </p:grpSpPr>
              <p:sp>
                <p:nvSpPr>
                  <p:cNvPr id="11483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2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68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>
                        <a:solidFill>
                          <a:srgbClr val="FF0000"/>
                        </a:solidFill>
                      </a:rPr>
                      <a:t>Nm: Alex</a:t>
                    </a:r>
                  </a:p>
                  <a:p>
                    <a:pPr algn="l" eaLnBrk="1" hangingPunct="1"/>
                    <a:r>
                      <a:rPr lang="en-US" sz="1600"/>
                      <a:t>Slot: 0</a:t>
                    </a:r>
                  </a:p>
                </p:txBody>
              </p:sp>
              <p:sp>
                <p:nvSpPr>
                  <p:cNvPr id="11483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4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5" name="Text Box 35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36" name="Rectangle 36"/>
                <p:cNvSpPr>
                  <a:spLocks noChangeArrowheads="1"/>
                </p:cNvSpPr>
                <p:nvPr/>
              </p:nvSpPr>
              <p:spPr bwMode="auto">
                <a:xfrm>
                  <a:off x="3631" y="2434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46"/>
              <p:cNvGrpSpPr>
                <a:grpSpLocks/>
              </p:cNvGrpSpPr>
              <p:nvPr/>
            </p:nvGrpSpPr>
            <p:grpSpPr bwMode="auto">
              <a:xfrm>
                <a:off x="-2273" y="2978"/>
                <a:ext cx="1455" cy="371"/>
                <a:chOff x="3642" y="2725"/>
                <a:chExt cx="1455" cy="371"/>
              </a:xfrm>
            </p:grpSpPr>
            <p:grpSp>
              <p:nvGrpSpPr>
                <p:cNvPr id="114838" name="Group 47"/>
                <p:cNvGrpSpPr>
                  <a:grpSpLocks/>
                </p:cNvGrpSpPr>
                <p:nvPr/>
              </p:nvGrpSpPr>
              <p:grpSpPr bwMode="auto">
                <a:xfrm>
                  <a:off x="4176" y="272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39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62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Jason</a:t>
                    </a:r>
                  </a:p>
                  <a:p>
                    <a:pPr algn="l" eaLnBrk="1" hangingPunct="1"/>
                    <a:r>
                      <a:rPr lang="en-US" sz="1600"/>
                      <a:t>Slot: 2</a:t>
                    </a:r>
                  </a:p>
                </p:txBody>
              </p:sp>
              <p:sp>
                <p:nvSpPr>
                  <p:cNvPr id="114841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2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3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44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46"/>
              <p:cNvGrpSpPr>
                <a:grpSpLocks/>
              </p:cNvGrpSpPr>
              <p:nvPr/>
            </p:nvGrpSpPr>
            <p:grpSpPr bwMode="auto">
              <a:xfrm>
                <a:off x="-2242" y="2134"/>
                <a:ext cx="1455" cy="370"/>
                <a:chOff x="3642" y="2726"/>
                <a:chExt cx="1455" cy="370"/>
              </a:xfrm>
            </p:grpSpPr>
            <p:grpSp>
              <p:nvGrpSpPr>
                <p:cNvPr id="114846" name="Group 47"/>
                <p:cNvGrpSpPr>
                  <a:grpSpLocks/>
                </p:cNvGrpSpPr>
                <p:nvPr/>
              </p:nvGrpSpPr>
              <p:grpSpPr bwMode="auto">
                <a:xfrm>
                  <a:off x="4176" y="2726"/>
                  <a:ext cx="921" cy="370"/>
                  <a:chOff x="4224" y="1873"/>
                  <a:chExt cx="921" cy="370"/>
                </a:xfrm>
              </p:grpSpPr>
              <p:sp>
                <p:nvSpPr>
                  <p:cNvPr id="114847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8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31" y="1875"/>
                    <a:ext cx="655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Carey</a:t>
                    </a:r>
                  </a:p>
                  <a:p>
                    <a:pPr algn="l" eaLnBrk="1" hangingPunct="1"/>
                    <a:r>
                      <a:rPr lang="en-US" sz="1600"/>
                      <a:t>Slot: 5</a:t>
                    </a:r>
                  </a:p>
                </p:txBody>
              </p:sp>
              <p:sp>
                <p:nvSpPr>
                  <p:cNvPr id="11484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50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51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52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8"/>
              <p:cNvGrpSpPr>
                <a:grpSpLocks/>
              </p:cNvGrpSpPr>
              <p:nvPr/>
            </p:nvGrpSpPr>
            <p:grpSpPr bwMode="auto">
              <a:xfrm>
                <a:off x="-921" y="2118"/>
                <a:ext cx="921" cy="371"/>
                <a:chOff x="4906" y="1865"/>
                <a:chExt cx="921" cy="371"/>
              </a:xfrm>
            </p:grpSpPr>
            <p:grpSp>
              <p:nvGrpSpPr>
                <p:cNvPr id="114859" name="Group 39"/>
                <p:cNvGrpSpPr>
                  <a:grpSpLocks/>
                </p:cNvGrpSpPr>
                <p:nvPr/>
              </p:nvGrpSpPr>
              <p:grpSpPr bwMode="auto">
                <a:xfrm>
                  <a:off x="4906" y="186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6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1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51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Zelda</a:t>
                    </a:r>
                  </a:p>
                  <a:p>
                    <a:pPr algn="l" eaLnBrk="1" hangingPunct="1"/>
                    <a:r>
                      <a:rPr lang="en-US" sz="1600"/>
                      <a:t>Slot: 4</a:t>
                    </a:r>
                  </a:p>
                </p:txBody>
              </p:sp>
              <p:sp>
                <p:nvSpPr>
                  <p:cNvPr id="11486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3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4" name="Text Box 44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65" name="Rectangle 45"/>
                <p:cNvSpPr>
                  <a:spLocks noChangeArrowheads="1"/>
                </p:cNvSpPr>
                <p:nvPr/>
              </p:nvSpPr>
              <p:spPr bwMode="auto">
                <a:xfrm>
                  <a:off x="4916" y="1922"/>
                  <a:ext cx="76" cy="261"/>
                </a:xfrm>
                <a:prstGeom prst="rect">
                  <a:avLst/>
                </a:prstGeom>
                <a:solidFill>
                  <a:srgbClr val="800000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46"/>
              <p:cNvGrpSpPr>
                <a:grpSpLocks/>
              </p:cNvGrpSpPr>
              <p:nvPr/>
            </p:nvGrpSpPr>
            <p:grpSpPr bwMode="auto">
              <a:xfrm>
                <a:off x="-2234" y="3835"/>
                <a:ext cx="1455" cy="371"/>
                <a:chOff x="3642" y="2725"/>
                <a:chExt cx="1455" cy="371"/>
              </a:xfrm>
            </p:grpSpPr>
            <p:grpSp>
              <p:nvGrpSpPr>
                <p:cNvPr id="114870" name="Group 47"/>
                <p:cNvGrpSpPr>
                  <a:grpSpLocks/>
                </p:cNvGrpSpPr>
                <p:nvPr/>
              </p:nvGrpSpPr>
              <p:grpSpPr bwMode="auto">
                <a:xfrm>
                  <a:off x="4176" y="272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71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2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567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Abe</a:t>
                    </a:r>
                  </a:p>
                  <a:p>
                    <a:pPr algn="l" eaLnBrk="1" hangingPunct="1"/>
                    <a:r>
                      <a:rPr lang="en-US" sz="1600"/>
                      <a:t>Slot: 3</a:t>
                    </a:r>
                  </a:p>
                </p:txBody>
              </p:sp>
              <p:sp>
                <p:nvSpPr>
                  <p:cNvPr id="114873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4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5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76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38"/>
              <p:cNvGrpSpPr>
                <a:grpSpLocks/>
              </p:cNvGrpSpPr>
              <p:nvPr/>
            </p:nvGrpSpPr>
            <p:grpSpPr bwMode="auto">
              <a:xfrm>
                <a:off x="-960" y="2955"/>
                <a:ext cx="921" cy="371"/>
                <a:chOff x="4906" y="1865"/>
                <a:chExt cx="921" cy="371"/>
              </a:xfrm>
            </p:grpSpPr>
            <p:grpSp>
              <p:nvGrpSpPr>
                <p:cNvPr id="114878" name="Group 39"/>
                <p:cNvGrpSpPr>
                  <a:grpSpLocks/>
                </p:cNvGrpSpPr>
                <p:nvPr/>
              </p:nvGrpSpPr>
              <p:grpSpPr bwMode="auto">
                <a:xfrm>
                  <a:off x="4906" y="186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79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0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33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Linda</a:t>
                    </a:r>
                  </a:p>
                  <a:p>
                    <a:pPr algn="l" eaLnBrk="1" hangingPunct="1"/>
                    <a:r>
                      <a:rPr lang="en-US" sz="1600"/>
                      <a:t>Slot: 1</a:t>
                    </a:r>
                  </a:p>
                </p:txBody>
              </p:sp>
              <p:sp>
                <p:nvSpPr>
                  <p:cNvPr id="114881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2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3" name="Text Box 44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84" name="Rectangle 45"/>
                <p:cNvSpPr>
                  <a:spLocks noChangeArrowheads="1"/>
                </p:cNvSpPr>
                <p:nvPr/>
              </p:nvSpPr>
              <p:spPr bwMode="auto">
                <a:xfrm>
                  <a:off x="4916" y="1922"/>
                  <a:ext cx="76" cy="261"/>
                </a:xfrm>
                <a:prstGeom prst="rect">
                  <a:avLst/>
                </a:prstGeom>
                <a:solidFill>
                  <a:srgbClr val="800000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14888" name="Text Box 200"/>
          <p:cNvSpPr txBox="1">
            <a:spLocks noChangeArrowheads="1"/>
          </p:cNvSpPr>
          <p:nvPr/>
        </p:nvSpPr>
        <p:spPr bwMode="auto">
          <a:xfrm>
            <a:off x="2209800" y="3733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60404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Now we can have O(1) searches by name! </a:t>
            </a:r>
            <a:r>
              <a:rPr lang="en-US" sz="2000" dirty="0">
                <a:solidFill>
                  <a:srgbClr val="FF0000"/>
                </a:solidFill>
              </a:rPr>
              <a:t>Cool!</a:t>
            </a:r>
          </a:p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But in that case why not just always use hash tables to index all of our key fields?</a:t>
            </a:r>
            <a:endParaRPr lang="en-US" sz="2000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65163" y="1752600"/>
            <a:ext cx="6040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Answer: Because hash tables store the data in an essentially random order.</a:t>
            </a:r>
            <a:endParaRPr lang="en-US" sz="200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62000" y="253047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While a BST is slower, it does order the key fields in alphabetical order…</a:t>
            </a:r>
            <a:endParaRPr lang="en-US" sz="20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09600" y="85407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For instance, what if we want to be able to print out all students alphabetically by their name.</a:t>
            </a:r>
            <a:endParaRPr lang="en-US" sz="2000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If our index data structure is a binary search tree, that’s easy!</a:t>
            </a:r>
            <a:endParaRPr lang="en-US" sz="200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If we indexed with a hash table, we’d have to do a lot more work to do the same thing…</a:t>
            </a:r>
            <a:endParaRPr lang="en-US" sz="2000"/>
          </a:p>
        </p:txBody>
      </p:sp>
      <p:sp>
        <p:nvSpPr>
          <p:cNvPr id="788548" name="Rectangle 68"/>
          <p:cNvSpPr>
            <a:spLocks noChangeArrowheads="1"/>
          </p:cNvSpPr>
          <p:nvPr/>
        </p:nvSpPr>
        <p:spPr bwMode="auto">
          <a:xfrm>
            <a:off x="1422401" y="762000"/>
            <a:ext cx="6883399" cy="5486400"/>
          </a:xfrm>
          <a:prstGeom prst="rect">
            <a:avLst/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rgbClr val="FF0000"/>
                </a:solidFill>
              </a:rPr>
              <a:t>Moral:</a:t>
            </a:r>
            <a:r>
              <a:rPr lang="en-US" dirty="0"/>
              <a:t> You need to understand how your </a:t>
            </a:r>
            <a:br>
              <a:rPr lang="en-US" dirty="0"/>
            </a:br>
            <a:r>
              <a:rPr lang="en-US" dirty="0"/>
              <a:t>table will be used to determine how to </a:t>
            </a:r>
            <a:br>
              <a:rPr lang="en-US" dirty="0"/>
            </a:br>
            <a:r>
              <a:rPr lang="en-US" dirty="0"/>
              <a:t>best index each field. </a:t>
            </a:r>
          </a:p>
          <a:p>
            <a:endParaRPr lang="en-US" dirty="0"/>
          </a:p>
          <a:p>
            <a:r>
              <a:rPr lang="en-US" dirty="0"/>
              <a:t>For example:</a:t>
            </a:r>
            <a:br>
              <a:rPr lang="en-US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dirty="0"/>
              <a:t>I’d use a </a:t>
            </a:r>
            <a:r>
              <a:rPr lang="en-US" dirty="0">
                <a:solidFill>
                  <a:srgbClr val="FF0000"/>
                </a:solidFill>
              </a:rPr>
              <a:t>BST</a:t>
            </a:r>
            <a:r>
              <a:rPr lang="en-US" dirty="0"/>
              <a:t> for the </a:t>
            </a:r>
            <a:r>
              <a:rPr lang="en-US" dirty="0">
                <a:solidFill>
                  <a:srgbClr val="FF0000"/>
                </a:solidFill>
              </a:rPr>
              <a:t>name field </a:t>
            </a:r>
            <a:r>
              <a:rPr lang="en-US" dirty="0"/>
              <a:t>so I can 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print people’s names in </a:t>
            </a:r>
            <a:r>
              <a:rPr lang="en-US" dirty="0">
                <a:solidFill>
                  <a:srgbClr val="FF0000"/>
                </a:solidFill>
              </a:rPr>
              <a:t>alphabetical order</a:t>
            </a:r>
            <a:r>
              <a:rPr lang="en-US" dirty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But I’d use a </a:t>
            </a:r>
            <a:r>
              <a:rPr lang="en-US" dirty="0">
                <a:solidFill>
                  <a:srgbClr val="FF0000"/>
                </a:solidFill>
              </a:rPr>
              <a:t>hash table </a:t>
            </a:r>
            <a:r>
              <a:rPr lang="en-US" dirty="0"/>
              <a:t>for the </a:t>
            </a:r>
            <a:r>
              <a:rPr lang="en-US" dirty="0">
                <a:solidFill>
                  <a:srgbClr val="FF0000"/>
                </a:solidFill>
              </a:rPr>
              <a:t>phone field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cause I just need to </a:t>
            </a:r>
            <a:r>
              <a:rPr lang="en-US" dirty="0">
                <a:solidFill>
                  <a:srgbClr val="FF0000"/>
                </a:solidFill>
              </a:rPr>
              <a:t>search quickly </a:t>
            </a:r>
            <a:r>
              <a:rPr lang="en-US" dirty="0"/>
              <a:t>but I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don’t need to order records </a:t>
            </a:r>
            <a:r>
              <a:rPr lang="en-US" dirty="0">
                <a:solidFill>
                  <a:schemeClr val="tx1"/>
                </a:solidFill>
              </a:rPr>
              <a:t>by their phone #.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10" grpId="0"/>
      <p:bldP spid="10" grpId="1"/>
      <p:bldP spid="11" grpId="0"/>
      <p:bldP spid="11" grpId="1"/>
      <p:bldP spid="13" grpId="0"/>
      <p:bldP spid="13" grpId="1"/>
      <p:bldP spid="14" grpId="0"/>
      <p:bldP spid="15" grpId="0"/>
      <p:bldP spid="16" grpId="0"/>
      <p:bldP spid="788548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8CBD823-3D94-4716-8ED5-78B8B9BBFAF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The “Hash Table”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07975" y="937248"/>
            <a:ext cx="8502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OK… So far, what’s the </a:t>
            </a:r>
            <a:r>
              <a:rPr lang="en-US" dirty="0">
                <a:solidFill>
                  <a:srgbClr val="006666"/>
                </a:solidFill>
              </a:rPr>
              <a:t>most efficient ADT</a:t>
            </a:r>
            <a:r>
              <a:rPr lang="en-US" dirty="0">
                <a:solidFill>
                  <a:srgbClr val="6600CC"/>
                </a:solidFill>
              </a:rPr>
              <a:t>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we know of to </a:t>
            </a:r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search</a:t>
            </a:r>
            <a:r>
              <a:rPr lang="en-US" dirty="0">
                <a:solidFill>
                  <a:schemeClr val="tx1"/>
                </a:solidFill>
              </a:rPr>
              <a:t> for data?</a:t>
            </a:r>
          </a:p>
        </p:txBody>
      </p:sp>
      <p:sp>
        <p:nvSpPr>
          <p:cNvPr id="13321" name="Text Box 5"/>
          <p:cNvSpPr txBox="1">
            <a:spLocks noChangeArrowheads="1"/>
          </p:cNvSpPr>
          <p:nvPr/>
        </p:nvSpPr>
        <p:spPr bwMode="auto">
          <a:xfrm>
            <a:off x="1066799" y="2831433"/>
            <a:ext cx="6888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Can we do any better? If so, how much better?</a:t>
            </a:r>
          </a:p>
        </p:txBody>
      </p:sp>
      <p:sp>
        <p:nvSpPr>
          <p:cNvPr id="753671" name="Text Box 7"/>
          <p:cNvSpPr txBox="1">
            <a:spLocks noChangeArrowheads="1"/>
          </p:cNvSpPr>
          <p:nvPr/>
        </p:nvSpPr>
        <p:spPr bwMode="auto">
          <a:xfrm>
            <a:off x="218661" y="3893691"/>
            <a:ext cx="867686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Challenge</a:t>
            </a:r>
            <a:r>
              <a:rPr lang="en-US" dirty="0"/>
              <a:t>:</a:t>
            </a:r>
            <a:br>
              <a:rPr lang="en-US" dirty="0"/>
            </a:br>
            <a:r>
              <a:rPr lang="en-US" sz="1200" dirty="0"/>
              <a:t> </a:t>
            </a:r>
            <a:endParaRPr lang="en-US" dirty="0"/>
          </a:p>
          <a:p>
            <a:pPr eaLnBrk="1" hangingPunct="1"/>
            <a:r>
              <a:rPr lang="en-US" dirty="0"/>
              <a:t>Build an ADT that holds </a:t>
            </a:r>
            <a:r>
              <a:rPr lang="en-US" dirty="0">
                <a:solidFill>
                  <a:schemeClr val="tx1"/>
                </a:solidFill>
              </a:rPr>
              <a:t>a bunch of </a:t>
            </a:r>
            <a:r>
              <a:rPr lang="en-US" dirty="0">
                <a:solidFill>
                  <a:srgbClr val="6600CC"/>
                </a:solidFill>
              </a:rPr>
              <a:t>9-digit student ID#s</a:t>
            </a:r>
          </a:p>
          <a:p>
            <a:pPr eaLnBrk="1" hangingPunct="1"/>
            <a:r>
              <a:rPr lang="en-US" dirty="0"/>
              <a:t>such that the user can </a:t>
            </a:r>
            <a:r>
              <a:rPr lang="en-US" dirty="0">
                <a:solidFill>
                  <a:srgbClr val="FF0000"/>
                </a:solidFill>
              </a:rPr>
              <a:t>add new </a:t>
            </a:r>
            <a:r>
              <a:rPr lang="en-US" dirty="0">
                <a:solidFill>
                  <a:schemeClr val="tx1"/>
                </a:solidFill>
              </a:rPr>
              <a:t>ID#s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determine if the ADT holds an existing </a:t>
            </a:r>
            <a:r>
              <a:rPr lang="en-US" dirty="0"/>
              <a:t>ID# </a:t>
            </a:r>
          </a:p>
          <a:p>
            <a:pPr eaLnBrk="1" hangingPunct="1"/>
            <a:r>
              <a:rPr lang="en-US" dirty="0"/>
              <a:t>in just </a:t>
            </a:r>
            <a:r>
              <a:rPr lang="en-US" dirty="0">
                <a:solidFill>
                  <a:srgbClr val="C00000"/>
                </a:solidFill>
              </a:rPr>
              <a:t>1 step – </a:t>
            </a:r>
            <a:r>
              <a:rPr lang="en-US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O(N) </a:t>
            </a:r>
            <a:r>
              <a:rPr lang="en-US" dirty="0">
                <a:solidFill>
                  <a:schemeClr val="tx1"/>
                </a:solidFill>
              </a:rPr>
              <a:t>or</a:t>
            </a:r>
            <a:r>
              <a:rPr lang="en-US" dirty="0">
                <a:solidFill>
                  <a:srgbClr val="C00000"/>
                </a:solidFill>
              </a:rPr>
              <a:t> O(log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N) </a:t>
            </a:r>
            <a:r>
              <a:rPr lang="en-US" dirty="0">
                <a:solidFill>
                  <a:schemeClr val="tx1"/>
                </a:solidFill>
              </a:rPr>
              <a:t>but</a:t>
            </a:r>
            <a:r>
              <a:rPr lang="en-US" dirty="0">
                <a:solidFill>
                  <a:srgbClr val="C00000"/>
                </a:solidFill>
              </a:rPr>
              <a:t> O(1)</a:t>
            </a:r>
            <a:r>
              <a:rPr lang="en-US" dirty="0"/>
              <a:t>.</a:t>
            </a:r>
          </a:p>
          <a:p>
            <a:pPr eaLnBrk="1" hangingPunct="1"/>
            <a:endParaRPr lang="en-US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77875" y="1881218"/>
            <a:ext cx="77295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Right! The </a:t>
            </a:r>
            <a:r>
              <a:rPr lang="en-US" dirty="0">
                <a:solidFill>
                  <a:schemeClr val="accent2"/>
                </a:solidFill>
              </a:rPr>
              <a:t>Binary Search Tree </a:t>
            </a:r>
            <a:r>
              <a:rPr lang="en-US" dirty="0">
                <a:solidFill>
                  <a:schemeClr val="tx1"/>
                </a:solidFill>
              </a:rPr>
              <a:t>– it gives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us </a:t>
            </a:r>
            <a:r>
              <a:rPr lang="en-US" dirty="0">
                <a:solidFill>
                  <a:srgbClr val="FF0000"/>
                </a:solidFill>
              </a:rPr>
              <a:t>O(log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N) </a:t>
            </a:r>
            <a:r>
              <a:rPr lang="en-US" dirty="0">
                <a:solidFill>
                  <a:schemeClr val="tx1"/>
                </a:solidFill>
              </a:rPr>
              <a:t>performance!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/>
      <p:bldP spid="753671" grpId="0" build="p" autoUpdateAnimBg="0"/>
      <p:bldP spid="11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062241E-D42F-4D08-8EE6-662A77CAA30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70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Challenges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83994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>
                <a:cs typeface="Courier New" pitchFamily="49" charset="0"/>
              </a:rPr>
              <a:t>: What is the big-oh of traversing all of the elements in a hash table?</a:t>
            </a:r>
            <a:r>
              <a:rPr lang="en-US"/>
              <a:t> 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39946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I have two hash tables: the first has 10 buckets, and the second has 20 buckets. If I insert each of the following IDs into each hash table, where will each ID number end up (which bucket #s)?</a:t>
            </a:r>
          </a:p>
          <a:p>
            <a:pPr algn="l" eaLnBrk="1" hangingPunct="1"/>
            <a:endParaRPr lang="en-US" sz="1000" dirty="0">
              <a:cs typeface="Courier New" pitchFamily="49" charset="0"/>
            </a:endParaRP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5		</a:t>
            </a: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15</a:t>
            </a: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25</a:t>
            </a:r>
          </a:p>
          <a:p>
            <a:pPr algn="l" eaLnBrk="1" hangingPunct="1"/>
            <a:r>
              <a:rPr lang="en-US" dirty="0">
                <a:cs typeface="Courier New" pitchFamily="49" charset="0"/>
              </a:rPr>
              <a:t>	ID = 100</a:t>
            </a:r>
            <a:endParaRPr lang="en-US" dirty="0"/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439738" y="5807075"/>
            <a:ext cx="8399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How can you print out the items in a hash-table in alphabetical/numerical order?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  <p:bldP spid="501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9DA878D-4106-4FC8-AE7C-6B2068E1037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05838" cy="1143000"/>
          </a:xfrm>
        </p:spPr>
        <p:txBody>
          <a:bodyPr/>
          <a:lstStyle/>
          <a:p>
            <a:pPr eaLnBrk="1" hangingPunct="1"/>
            <a:r>
              <a:rPr lang="en-US" dirty="0"/>
              <a:t>The (Almost) Hash 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35129" y="1252490"/>
            <a:ext cx="82946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How can we create an ADT where we can insert the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9-digit student ID#s for all 50,000 UCLA students…</a:t>
            </a:r>
            <a:endParaRPr lang="en-US" dirty="0"/>
          </a:p>
        </p:txBody>
      </p:sp>
      <p:sp>
        <p:nvSpPr>
          <p:cNvPr id="755717" name="Rectangle 5"/>
          <p:cNvSpPr>
            <a:spLocks noChangeArrowheads="1"/>
          </p:cNvSpPr>
          <p:nvPr/>
        </p:nvSpPr>
        <p:spPr bwMode="auto">
          <a:xfrm>
            <a:off x="681707" y="5182751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Let’s use a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really, really large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array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to hold our #s.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02805" y="3464646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cs typeface="Courier New" pitchFamily="49" charset="0"/>
              </a:rPr>
              <a:t>That can’t be done… can it?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02805" y="4241455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cs typeface="Courier New" pitchFamily="49" charset="0"/>
              </a:rPr>
              <a:t>It can, and let’s see how! </a:t>
            </a:r>
          </a:p>
        </p:txBody>
      </p:sp>
      <p:sp>
        <p:nvSpPr>
          <p:cNvPr id="2" name="Rectangle 1"/>
          <p:cNvSpPr/>
          <p:nvPr/>
        </p:nvSpPr>
        <p:spPr>
          <a:xfrm>
            <a:off x="694375" y="2264142"/>
            <a:ext cx="7776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cs typeface="Courier New" pitchFamily="49" charset="0"/>
              </a:rPr>
              <a:t>and then find if our ADT holds a given ID#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in just </a:t>
            </a:r>
            <a:r>
              <a:rPr lang="en-US" dirty="0">
                <a:solidFill>
                  <a:srgbClr val="FF3300"/>
                </a:solidFill>
                <a:cs typeface="Courier New" pitchFamily="49" charset="0"/>
              </a:rPr>
              <a:t>one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algorithmic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FF3300"/>
                </a:solidFill>
                <a:cs typeface="Courier New" pitchFamily="49" charset="0"/>
              </a:rPr>
              <a:t>step</a:t>
            </a:r>
            <a:r>
              <a:rPr lang="en-US" dirty="0">
                <a:cs typeface="Courier New" pitchFamily="49" charset="0"/>
              </a:rPr>
              <a:t>?!?!?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7" grpId="0" autoUpdateAnimBg="0"/>
      <p:bldP spid="10" grpId="0" autoUpdateAnimBg="0"/>
      <p:bldP spid="11" grpId="0" autoUpdateAnimBg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542118" y="4644585"/>
            <a:ext cx="2400710" cy="2024042"/>
            <a:chOff x="6530333" y="4308700"/>
            <a:chExt cx="2120474" cy="1657608"/>
          </a:xfrm>
        </p:grpSpPr>
        <p:grpSp>
          <p:nvGrpSpPr>
            <p:cNvPr id="13" name="Group 12"/>
            <p:cNvGrpSpPr/>
            <p:nvPr/>
          </p:nvGrpSpPr>
          <p:grpSpPr>
            <a:xfrm>
              <a:off x="6530333" y="4595404"/>
              <a:ext cx="1974877" cy="1370904"/>
              <a:chOff x="6857117" y="1178628"/>
              <a:chExt cx="1974877" cy="1370904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038176" y="12677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964506" y="1178628"/>
                <a:ext cx="1117416" cy="428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000,000,000</a:t>
                </a:r>
              </a:p>
              <a:p>
                <a:endParaRPr lang="en-US" sz="1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57117" y="1188428"/>
                <a:ext cx="1232102" cy="1361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dirty="0"/>
              </a:p>
              <a:p>
                <a:endParaRPr lang="en-US" sz="1600" dirty="0"/>
              </a:p>
              <a:p>
                <a:r>
                  <a:rPr lang="en-US" sz="1400" dirty="0"/>
                  <a:t>  000,001,234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400,683,948</a:t>
                </a:r>
              </a:p>
              <a:p>
                <a:endParaRPr lang="en-US" sz="1400" dirty="0"/>
              </a:p>
              <a:p>
                <a:endParaRPr lang="en-US" sz="200" dirty="0"/>
              </a:p>
              <a:p>
                <a:r>
                  <a:rPr lang="en-US" sz="1400" dirty="0"/>
                  <a:t> 999,999,999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8038176" y="13398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8038176" y="14201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8038176" y="14922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8038176" y="1566532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…</a:t>
                </a:r>
                <a:br>
                  <a:rPr lang="en-US" dirty="0"/>
                </a:b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8038176" y="163854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8038176" y="170888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8038176" y="178090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8038176" y="1856907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…</a:t>
                </a:r>
                <a:b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</a:b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8038176" y="1928923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8038176" y="199925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8038176" y="2071275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...</a:t>
                </a:r>
                <a:br>
                  <a:rPr lang="en-US" dirty="0"/>
                </a:b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8038176" y="214560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8038176" y="221761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8038176" y="228795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8038176" y="235997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7563650" y="4308700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6600CC"/>
                  </a:solidFill>
                </a:rPr>
                <a:t>m_array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276018" y="730887"/>
            <a:ext cx="5098685" cy="6124754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9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</a:t>
            </a:r>
            <a:endParaRPr lang="en-US" sz="1900" b="1" dirty="0">
              <a:solidFill>
                <a:srgbClr val="6600CC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400" b="1" dirty="0">
                <a:latin typeface="Courier New" pitchFamily="49" charset="0"/>
                <a:cs typeface="Courier New" pitchFamily="49" charset="0"/>
              </a:rPr>
            </a:b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100000000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// big!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l" eaLnBrk="1" hangingPunct="1"/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</a:t>
            </a:r>
            <a:r>
              <a:rPr lang="en-US" sz="19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x;</a:t>
            </a:r>
          </a:p>
          <a:p>
            <a:pPr algn="l"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</a:t>
            </a:r>
            <a:br>
              <a:rPr lang="en-US" sz="12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8243735-6E96-4E76-8383-4FA4640D169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-211110"/>
            <a:ext cx="8437562" cy="1143000"/>
          </a:xfrm>
          <a:noFill/>
        </p:spPr>
        <p:txBody>
          <a:bodyPr/>
          <a:lstStyle/>
          <a:p>
            <a:pPr eaLnBrk="1" hangingPunct="1"/>
            <a:r>
              <a:rPr lang="en-US" sz="3200" dirty="0"/>
              <a:t>The (Almost) Hash Table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374704" y="628688"/>
            <a:ext cx="339796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Idea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Let’s create an array with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1 billion slots </a:t>
            </a:r>
            <a:r>
              <a:rPr lang="en-US" sz="2000" dirty="0">
                <a:solidFill>
                  <a:schemeClr val="tx1"/>
                </a:solidFill>
              </a:rPr>
              <a:t>- one slot for each valid ID#.</a:t>
            </a:r>
          </a:p>
          <a:p>
            <a:pPr eaLnBrk="1" hangingPunct="1"/>
            <a:endParaRPr lang="en-US" sz="14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add a new ID# </a:t>
            </a:r>
            <a:r>
              <a:rPr lang="en-US" sz="2000" dirty="0"/>
              <a:t>with a value of </a:t>
            </a:r>
            <a:r>
              <a:rPr lang="en-US" sz="2000" dirty="0">
                <a:solidFill>
                  <a:srgbClr val="6600CC"/>
                </a:solidFill>
              </a:rPr>
              <a:t>N</a:t>
            </a:r>
            <a:r>
              <a:rPr lang="en-US" sz="2000" dirty="0"/>
              <a:t>, we’ll simply set </a:t>
            </a:r>
            <a:r>
              <a:rPr lang="en-US" sz="2000" dirty="0">
                <a:solidFill>
                  <a:srgbClr val="006666"/>
                </a:solidFill>
              </a:rPr>
              <a:t>array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6600CC"/>
                </a:solidFill>
              </a:rPr>
              <a:t>N</a:t>
            </a:r>
            <a:r>
              <a:rPr lang="en-US" sz="2000" dirty="0"/>
              <a:t>] to true.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2000" dirty="0"/>
              <a:t>To determine if our array </a:t>
            </a:r>
            <a:r>
              <a:rPr lang="en-US" sz="2000" dirty="0">
                <a:solidFill>
                  <a:srgbClr val="FF0000"/>
                </a:solidFill>
              </a:rPr>
              <a:t>holds a previously-added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value </a:t>
            </a:r>
            <a:r>
              <a:rPr lang="en-US" sz="2000" dirty="0">
                <a:solidFill>
                  <a:srgbClr val="6600CC"/>
                </a:solidFill>
              </a:rPr>
              <a:t>Q</a:t>
            </a:r>
            <a:r>
              <a:rPr lang="en-US" sz="2000" dirty="0"/>
              <a:t>, simply check if </a:t>
            </a:r>
            <a:r>
              <a:rPr lang="en-US" sz="2000" dirty="0">
                <a:solidFill>
                  <a:srgbClr val="006666"/>
                </a:solidFill>
              </a:rPr>
              <a:t>array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6600CC"/>
                </a:solidFill>
              </a:rPr>
              <a:t>Q</a:t>
            </a:r>
            <a:r>
              <a:rPr lang="en-US" sz="2000" dirty="0"/>
              <a:t>] is true.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879267" y="5935679"/>
            <a:ext cx="898728" cy="184666"/>
            <a:chOff x="9502285" y="3093349"/>
            <a:chExt cx="898728" cy="184666"/>
          </a:xfrm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898728" cy="102244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TRUE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37517" y="2557968"/>
            <a:ext cx="567097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holdsItem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}  </a:t>
            </a:r>
            <a:endParaRPr lang="en-US" sz="1400" dirty="0"/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377108" y="5860269"/>
            <a:ext cx="5985978" cy="677108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9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holdsItem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(1234)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“Couldn’t find it!”;</a:t>
            </a:r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>
            <a:off x="408226" y="5255110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5"/>
          <p:cNvSpPr>
            <a:spLocks noChangeShapeType="1"/>
          </p:cNvSpPr>
          <p:nvPr/>
        </p:nvSpPr>
        <p:spPr bwMode="auto">
          <a:xfrm>
            <a:off x="382112" y="5739009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167603" y="5568492"/>
            <a:ext cx="1422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6675120" y="5941670"/>
            <a:ext cx="2267714" cy="1862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Line 5"/>
          <p:cNvSpPr>
            <a:spLocks noChangeShapeType="1"/>
          </p:cNvSpPr>
          <p:nvPr/>
        </p:nvSpPr>
        <p:spPr bwMode="auto">
          <a:xfrm>
            <a:off x="664052" y="222466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"/>
          <p:cNvSpPr>
            <a:spLocks noChangeShapeType="1"/>
          </p:cNvSpPr>
          <p:nvPr/>
        </p:nvSpPr>
        <p:spPr bwMode="auto">
          <a:xfrm>
            <a:off x="377108" y="6020307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12"/>
          <p:cNvSpPr txBox="1">
            <a:spLocks noChangeArrowheads="1"/>
          </p:cNvSpPr>
          <p:nvPr/>
        </p:nvSpPr>
        <p:spPr bwMode="auto">
          <a:xfrm>
            <a:off x="2988905" y="5886414"/>
            <a:ext cx="7088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1,234</a:t>
            </a:r>
          </a:p>
        </p:txBody>
      </p:sp>
      <p:sp>
        <p:nvSpPr>
          <p:cNvPr id="60" name="Line 5"/>
          <p:cNvSpPr>
            <a:spLocks noChangeShapeType="1"/>
          </p:cNvSpPr>
          <p:nvPr/>
        </p:nvSpPr>
        <p:spPr bwMode="auto">
          <a:xfrm>
            <a:off x="283052" y="2725419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5"/>
          <p:cNvSpPr>
            <a:spLocks noChangeShapeType="1"/>
          </p:cNvSpPr>
          <p:nvPr/>
        </p:nvSpPr>
        <p:spPr bwMode="auto">
          <a:xfrm>
            <a:off x="580912" y="3252723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 bwMode="auto">
          <a:xfrm>
            <a:off x="6675120" y="5515049"/>
            <a:ext cx="2267714" cy="1738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Line 5"/>
          <p:cNvSpPr>
            <a:spLocks noChangeShapeType="1"/>
          </p:cNvSpPr>
          <p:nvPr/>
        </p:nvSpPr>
        <p:spPr bwMode="auto">
          <a:xfrm>
            <a:off x="799688" y="634700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03316 -0.6143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-3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01719 -0.51041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" y="-2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 animBg="1" autoUpdateAnimBg="0"/>
      <p:bldP spid="15366" grpId="0" uiExpand="1" build="p"/>
      <p:bldP spid="3" grpId="0"/>
      <p:bldP spid="45" grpId="0"/>
      <p:bldP spid="50" grpId="0" animBg="1"/>
      <p:bldP spid="50" grpId="1" animBg="1"/>
      <p:bldP spid="53" grpId="0" animBg="1"/>
      <p:bldP spid="53" grpId="1" animBg="1"/>
      <p:bldP spid="54" grpId="0"/>
      <p:bldP spid="54" grpId="1"/>
      <p:bldP spid="54" grpId="2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/>
      <p:bldP spid="59" grpId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F9B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F9B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48588</TotalTime>
  <Words>9340</Words>
  <Application>Microsoft Macintosh PowerPoint</Application>
  <PresentationFormat>On-screen Show (4:3)</PresentationFormat>
  <Paragraphs>2705</Paragraphs>
  <Slides>70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Comic Sans MS</vt:lpstr>
      <vt:lpstr>Courier New</vt:lpstr>
      <vt:lpstr>Times New Roman</vt:lpstr>
      <vt:lpstr>Wingdings</vt:lpstr>
      <vt:lpstr>Default Design</vt:lpstr>
      <vt:lpstr>Lecture #14</vt:lpstr>
      <vt:lpstr>Big-OH Craziness</vt:lpstr>
      <vt:lpstr>Hash Tables</vt:lpstr>
      <vt:lpstr>PowerPoint Presentation</vt:lpstr>
      <vt:lpstr>The Modulus Operator</vt:lpstr>
      <vt:lpstr>The Modulus Operator</vt:lpstr>
      <vt:lpstr>The “Hash Table”</vt:lpstr>
      <vt:lpstr>The (Almost) Hash Table</vt:lpstr>
      <vt:lpstr>The (Almost) Hash Table</vt:lpstr>
      <vt:lpstr>The (Almost) Hash Table</vt:lpstr>
      <vt:lpstr>The (Almost) Hash Table</vt:lpstr>
      <vt:lpstr>The (Almost) Hash Table</vt:lpstr>
      <vt:lpstr>The Hash Function</vt:lpstr>
      <vt:lpstr>The (Almost) Hash Table</vt:lpstr>
      <vt:lpstr>The (Almost) Hash Table</vt:lpstr>
      <vt:lpstr>The (Almost) Hash Table</vt:lpstr>
      <vt:lpstr>The (Almost) Hash Table: A problem!</vt:lpstr>
      <vt:lpstr>REAL Hash Tables</vt:lpstr>
      <vt:lpstr>Closed Hash Table with Linear Probing: Insertion</vt:lpstr>
      <vt:lpstr>Closed Hash Table with Linear Probing: Insertion</vt:lpstr>
      <vt:lpstr>Closed Hash Table with Linear Probing: Searching</vt:lpstr>
      <vt:lpstr>Closed Hash Table with Linear Probing</vt:lpstr>
      <vt:lpstr>Closed Hash Table with Linear Probing</vt:lpstr>
      <vt:lpstr>Linear Probing Hash Table: The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Probing: Deleting?</vt:lpstr>
      <vt:lpstr>The “Open Hash Table”</vt:lpstr>
      <vt:lpstr>PowerPoint Presentation</vt:lpstr>
      <vt:lpstr>PowerPoint Presentation</vt:lpstr>
      <vt:lpstr>PowerPoint Presentation</vt:lpstr>
      <vt:lpstr>Hash Table Efficiency</vt:lpstr>
      <vt:lpstr>Hash Table Efficiency</vt:lpstr>
      <vt:lpstr>Hash Table Efficiency</vt:lpstr>
      <vt:lpstr>Hash Table Efficiency: The Load Factor</vt:lpstr>
      <vt:lpstr>PowerPoint Presentation</vt:lpstr>
      <vt:lpstr>PowerPoint Presentation</vt:lpstr>
      <vt:lpstr>PowerPoint Presentation</vt:lpstr>
      <vt:lpstr>Sizing your Hash Table</vt:lpstr>
      <vt:lpstr>So basically it’s a tradeoff!</vt:lpstr>
      <vt:lpstr>What Happens If…</vt:lpstr>
      <vt:lpstr>A Hash Function for Strings</vt:lpstr>
      <vt:lpstr>A Better Hash Function for Strings</vt:lpstr>
      <vt:lpstr>A GREAT Hash Function for Strings</vt:lpstr>
      <vt:lpstr>Writing Your Own Hash Function</vt:lpstr>
      <vt:lpstr>Choosing a Hash Function: Tips</vt:lpstr>
      <vt:lpstr>The unordered_map: A hash-based version of a map</vt:lpstr>
      <vt:lpstr>Hash Tables vs. Binary Search Trees</vt:lpstr>
      <vt:lpstr>Tables</vt:lpstr>
      <vt:lpstr>PowerPoint Presentation</vt:lpstr>
      <vt:lpstr>“Tables”</vt:lpstr>
      <vt:lpstr>“Tables”</vt:lpstr>
      <vt:lpstr>Implementing Tables</vt:lpstr>
      <vt:lpstr>Implementing Tables</vt:lpstr>
      <vt:lpstr>Tables</vt:lpstr>
      <vt:lpstr>Tables</vt:lpstr>
      <vt:lpstr>Tables</vt:lpstr>
      <vt:lpstr>Making an Efficient Table</vt:lpstr>
      <vt:lpstr>Making an Efficient Table</vt:lpstr>
      <vt:lpstr>Complex Tables</vt:lpstr>
      <vt:lpstr>Tables</vt:lpstr>
      <vt:lpstr>Using Hashing to Speed Up Tables</vt:lpstr>
      <vt:lpstr>Challenges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10843199</cp:lastModifiedBy>
  <cp:revision>6133</cp:revision>
  <dcterms:created xsi:type="dcterms:W3CDTF">2002-10-09T05:27:34Z</dcterms:created>
  <dcterms:modified xsi:type="dcterms:W3CDTF">2017-03-08T18:22:12Z</dcterms:modified>
</cp:coreProperties>
</file>