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3" r:id="rId68"/>
    <p:sldId id="324" r:id="rId6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A79B32-71CC-4ABB-9627-279B707F7638}">
  <a:tblStyle styleId="{8EA79B32-71CC-4ABB-9627-279B707F7638}" styleName="Table_0"/>
  <a:tblStyle styleId="{0BCDCB3C-C35A-442C-BF90-C86AB89C8F3E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6192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73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49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914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1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5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85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09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54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355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22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4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328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211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430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04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331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597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27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4493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631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5177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87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259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1393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0539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3618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778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2448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441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35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141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3943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790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8650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92150"/>
            <a:ext cx="607536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3804" y="4345220"/>
            <a:ext cx="5030390" cy="411389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3069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54050"/>
            <a:ext cx="6202363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930302" y="4360780"/>
            <a:ext cx="5009321" cy="4070061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Shape 630"/>
          <p:cNvSpPr txBox="1">
            <a:spLocks noGrp="1"/>
          </p:cNvSpPr>
          <p:nvPr>
            <p:ph type="sldNum" idx="12"/>
          </p:nvPr>
        </p:nvSpPr>
        <p:spPr>
          <a:xfrm>
            <a:off x="3864333" y="8721560"/>
            <a:ext cx="3005593" cy="436078"/>
          </a:xfrm>
          <a:prstGeom prst="rect">
            <a:avLst/>
          </a:prstGeom>
          <a:noFill/>
          <a:ln>
            <a:noFill/>
          </a:ln>
        </p:spPr>
        <p:txBody>
          <a:bodyPr lIns="86300" tIns="43150" rIns="86300" bIns="43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1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lang="en-GB" sz="11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2371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1066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707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017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1027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271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9041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144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3680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1926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257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529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4114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808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8242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3346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3909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638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82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3588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0343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3577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1828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0710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877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224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017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999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84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1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46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77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2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225" cy="3729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24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912" cy="3729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1810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912" cy="3729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1810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eb.cs.ucla.edu/classes/spring17/cs33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t.ucla.edu/bol/services/virtual-private-network-vpn-cli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he.earth.li/~sgtatham/putty/latest/x86/putty.ex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CS 33 Discussion 1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April 7,2017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Setup Guide for Mac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50" y="1152475"/>
            <a:ext cx="6661910" cy="3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Terminal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Type  ssh &lt;SEASnet username&gt;@lnxsrv.seas.ucla.edu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Enter your password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Copying from local machine to SEASnet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For Windows users: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WinSCP: An scp client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scp stands for secure copy. You use it to secure copy. https://winscp.net/eng/download.php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For Mac and Linux: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scp is a command that can be issued directly. Open a terminal (for Mac: Applications -&gt; Utilities -&gt;Terminal)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Copying from local machine to SEASnet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For Windows users: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In “host name”, enter [username]@lnxsrv.seas.ucla.edu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Right click a file and select upload or download.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For Mac and Linux: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Local to remote: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scp [file name] [username]@lnxsrv.seas.ucla.edu:.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Remote to local: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scp [username]@lnxsrv.seas.ucla.edu:&lt;path to file&gt; 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Useful Linux Commands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Linux command format: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[command name] -X -Y -Z [argument]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(X, Y, and Z are optional flags)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Flags modify/specify the behavior of the command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Useful Linux Commands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pwd – print working directory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ls – list contents of current directory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ls -l (“-l” flag will print contents in long form)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cd – change directory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cd a (navigates to the “a” directory which is located in the current directory)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cd .. (navigate to the parent directory)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cd ../dir (navigate to a directory called “dir” that is located within the parent)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cd . (navigate to the current directory. Great work)</a:t>
            </a:r>
          </a:p>
          <a:p>
            <a:pPr lvl="0">
              <a:spcBef>
                <a:spcPts val="0"/>
              </a:spcBef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Useful Linux Commands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Editing files. If you're interested familiarizing yourselves with Linux (which will have to happen eventually), it is recommended that you use “vi” or “emacs”.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vi text.txt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emacs text.txt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Commands that start with a colon :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:w save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:x save and quit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:q quit (will trigger error if file hasn't been saved)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:q! quit without saving 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Useful Linux Commands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The standard Linux C compiler is gcc.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gcc main.c (compile the file main.c into an executable file with default name “a.out”)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gcc main.c -o main (compile the file main.c into an executable file called “main”)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gcc main.c -O2 (compile the file with optimizations, level 2)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Executing executables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./main (executes the executable file called “main”)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 (as opposed to C++)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In a (very simplified) nutshell, C++ is an extension to C.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The syntax of the language is nearly identical, but you will find that C lacks certain features, namely the “Object Oriented” paradigm.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Some features are analogous, but have different names.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 (as opposed to C++)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In C++: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for(int i = 0; i &lt; size; i++)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By default, gcc uses a 1990's C standard which prohibits declarations in “for” loops. As a result, you will have to do either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int i;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for(i = 0; I &lt; size; i++)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Or explicitly use gcc to compile with a different C standard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gcc -std=c99 temp.c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Discussion </a:t>
            </a:r>
            <a:r>
              <a:rPr lang="en-GB" dirty="0" smtClean="0"/>
              <a:t>1C</a:t>
            </a:r>
            <a:endParaRPr lang="en-GB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/>
              <a:t>TA: </a:t>
            </a:r>
            <a:r>
              <a:rPr lang="en-GB" dirty="0" err="1" smtClean="0"/>
              <a:t>Aanchal</a:t>
            </a:r>
            <a:r>
              <a:rPr lang="en-GB" dirty="0" smtClean="0"/>
              <a:t> </a:t>
            </a:r>
            <a:r>
              <a:rPr lang="en-GB" dirty="0" err="1" smtClean="0"/>
              <a:t>Dalmia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Email: </a:t>
            </a:r>
            <a:r>
              <a:rPr lang="en-GB" dirty="0" smtClean="0"/>
              <a:t>aanchal204@cs.ucla.edu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Office Hours</a:t>
            </a:r>
            <a:r>
              <a:rPr lang="en-GB"/>
              <a:t>: </a:t>
            </a:r>
            <a:r>
              <a:rPr lang="en-GB" smtClean="0"/>
              <a:t>Wednesday11:30am-1:30pm </a:t>
            </a:r>
            <a:endParaRPr lang="en-GB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GB" dirty="0" smtClean="0"/>
              <a:t>TA </a:t>
            </a:r>
            <a:r>
              <a:rPr lang="en-GB" dirty="0"/>
              <a:t>Room: BH 2432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 (as opposed to C++)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Dynamic memory allocation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 C++: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char * c_arr = new char[10];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delete c_arr;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“new” allows you to specify repetitions of a specific data type.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 (as opposed to C++)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In C, these declarations force you to be more specific. Instead of “new”, use “malloc” and instead of “delete”, use “free”.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char * c_arr = (char *) malloc(sizeof(char) * 10);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free(c_arr);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Note: These are analogous but not the same.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● “malloc” and other “_alloc” variations operate on the principle that you're specifying a specific amount of memory to allocate rather than a specific data type.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 (as opposed to C++)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Instead of: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int x = 10;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cout &lt;&lt; x;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You'll use “printf”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printf(“hello”);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– printf(“%d”, x);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printf takes in as the first parameter a string to print out that is populated with format codes that correspond to the remaining arguments.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Fwrapv, ftrapv Flags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fwrapv</a:t>
            </a:r>
            <a:r>
              <a:rPr lang="en-GB" dirty="0"/>
              <a:t> - instructs the compiler to assume that signed arithmetic overflow of addition, subtraction and multiplication wraps around using twos-complement representation.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/>
              <a:t>ftrapv</a:t>
            </a:r>
            <a:r>
              <a:rPr lang="en-GB" dirty="0"/>
              <a:t> - generates traps for signed overflow on addition, subtraction, multiplication operations.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Everything is bits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600"/>
              </a:spcBef>
              <a:spcAft>
                <a:spcPts val="0"/>
              </a:spcAft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bit is 0 or 1</a:t>
            </a:r>
          </a:p>
          <a:p>
            <a:pPr marL="457200" lvl="0" indent="-228600" rtl="0">
              <a:spcBef>
                <a:spcPts val="600"/>
              </a:spcBef>
              <a:spcAft>
                <a:spcPts val="0"/>
              </a:spcAft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encoding/interpreting sets of bits in various ways</a:t>
            </a:r>
          </a:p>
          <a:p>
            <a:pPr marL="914400" lvl="1" indent="-228600" rtl="0">
              <a:spcBef>
                <a:spcPts val="500"/>
              </a:spcBef>
              <a:spcAft>
                <a:spcPts val="0"/>
              </a:spcAft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determine what to do (instructions)</a:t>
            </a:r>
          </a:p>
          <a:p>
            <a:pPr marL="914400" lvl="1" indent="-228600" rtl="0">
              <a:spcBef>
                <a:spcPts val="500"/>
              </a:spcBef>
              <a:spcAft>
                <a:spcPts val="0"/>
              </a:spcAft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and represent and manipulate numbers, sets, strings, etc…</a:t>
            </a:r>
          </a:p>
          <a:p>
            <a:pPr marL="457200" lvl="0" indent="-228600" rtl="0">
              <a:spcBef>
                <a:spcPts val="600"/>
              </a:spcBef>
              <a:spcAft>
                <a:spcPts val="0"/>
              </a:spcAft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bits?  Electronic Implementation</a:t>
            </a:r>
          </a:p>
          <a:p>
            <a:pPr marL="914400" lvl="1" indent="-228600" rtl="0">
              <a:spcBef>
                <a:spcPts val="500"/>
              </a:spcBef>
              <a:spcAft>
                <a:spcPts val="0"/>
              </a:spcAft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store with bistable elements</a:t>
            </a:r>
          </a:p>
          <a:p>
            <a:pPr marL="914400" lvl="1" indent="-228600" rtl="0">
              <a:spcBef>
                <a:spcPts val="500"/>
              </a:spcBef>
              <a:spcAft>
                <a:spcPts val="0"/>
              </a:spcAft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Reliably transmitted on noisy and inaccurate wires </a:t>
            </a:r>
          </a:p>
          <a:p>
            <a:pPr lvl="0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Shape 202" descr="Pictur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294" y="211974"/>
            <a:ext cx="3803051" cy="12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For example, can count in binary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2 Number Representation</a:t>
            </a:r>
          </a:p>
          <a:p>
            <a:pPr marL="9144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15213</a:t>
            </a:r>
            <a:r>
              <a:rPr lang="en-GB" sz="33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11101101101101</a:t>
            </a:r>
            <a:r>
              <a:rPr lang="en-GB" sz="33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9144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1.20</a:t>
            </a:r>
            <a:r>
              <a:rPr lang="en-GB" sz="33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1.0011001100110011[0011]……...</a:t>
            </a:r>
            <a:r>
              <a:rPr lang="en-GB" sz="33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9144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1.5213 X 10</a:t>
            </a:r>
            <a:r>
              <a:rPr lang="en-GB" sz="33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as 1.1101101101101</a:t>
            </a:r>
            <a:r>
              <a:rPr lang="en-GB" sz="33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-GB" sz="33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36562" y="370284"/>
            <a:ext cx="6116638" cy="429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</a:rPr>
              <a:t>Encoding Integers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780375" y="1784850"/>
            <a:ext cx="3429000" cy="621300"/>
          </a:xfrm>
          <a:prstGeom prst="rect">
            <a:avLst/>
          </a:prstGeom>
          <a:solidFill>
            <a:srgbClr val="CDF1C5"/>
          </a:solidFill>
          <a:ln w="12700" cap="flat" cmpd="dbl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int x =  15213;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int y = -15213;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2343150"/>
            <a:ext cx="8305799" cy="262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</a:pPr>
            <a:r>
              <a:rPr lang="en-GB" sz="2400" b="0" i="0" u="none" strike="noStrike" cap="none">
                <a:solidFill>
                  <a:schemeClr val="dk1"/>
                </a:solidFill>
              </a:rPr>
              <a:t>C short 2 bytes long</a:t>
            </a:r>
          </a:p>
          <a:p>
            <a:pPr marL="0" marR="0" lvl="0" indent="-914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Calibri"/>
            </a:pPr>
            <a:r>
              <a:rPr lang="en-GB" sz="2400" b="0" i="0" u="none" strike="noStrike" cap="none">
                <a:solidFill>
                  <a:schemeClr val="dk1"/>
                </a:solidFill>
              </a:rPr>
              <a:t>Sign Bit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Calibri"/>
            </a:pPr>
            <a:r>
              <a:rPr lang="en-GB" sz="2000" i="0" u="none" strike="noStrike" cap="none">
                <a:solidFill>
                  <a:schemeClr val="dk1"/>
                </a:solidFill>
              </a:rPr>
              <a:t>For 2’s complement, most significant bit indicates sign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alibri"/>
            </a:pPr>
            <a:r>
              <a:rPr lang="en-GB" sz="2000" i="0" u="none" strike="noStrike" cap="none">
                <a:solidFill>
                  <a:schemeClr val="dk1"/>
                </a:solidFill>
              </a:rPr>
              <a:t>0 for nonnegative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alibri"/>
            </a:pPr>
            <a:r>
              <a:rPr lang="en-GB" sz="2000" i="0" u="none" strike="noStrike" cap="none">
                <a:solidFill>
                  <a:schemeClr val="dk1"/>
                </a:solidFill>
              </a:rPr>
              <a:t>1 for negative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9825" y="1260650"/>
            <a:ext cx="3340200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1263737"/>
            <a:ext cx="2133600" cy="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914400" y="857250"/>
            <a:ext cx="1380505" cy="3462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684500" y="857250"/>
            <a:ext cx="2740800" cy="3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Two’s Complement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>
            <a:off x="6599625" y="1662200"/>
            <a:ext cx="106680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1" name="Shape 221"/>
          <p:cNvSpPr/>
          <p:nvPr/>
        </p:nvSpPr>
        <p:spPr>
          <a:xfrm>
            <a:off x="7666425" y="1992750"/>
            <a:ext cx="714900" cy="6213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388" y="2757931"/>
            <a:ext cx="5640300" cy="7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81000" y="242887"/>
            <a:ext cx="8763000" cy="429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Two-complement Encoding Example (Cont.)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752600" y="742950"/>
            <a:ext cx="5410200" cy="591900"/>
          </a:xfrm>
          <a:prstGeom prst="rect">
            <a:avLst/>
          </a:prstGeom>
          <a:solidFill>
            <a:srgbClr val="CDF1C5"/>
          </a:solidFill>
          <a:ln w="12700" cap="flat" cmpd="dbl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=      15213: 00111011 01101101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    -15213: 11000100 10010011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875" y="1334691"/>
            <a:ext cx="5535600" cy="3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228600" y="383381"/>
            <a:ext cx="5822949" cy="416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</a:rPr>
              <a:t>Numeric Ranges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290512" y="915590"/>
            <a:ext cx="4078287" cy="391834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Values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UMin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	0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000…0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UMax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=	 2</a:t>
            </a:r>
            <a:r>
              <a:rPr lang="en-GB" sz="1600" b="0" i="1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111…1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4100512" cy="372903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Two’s Complement Values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TMin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	 –2</a:t>
            </a:r>
            <a:r>
              <a:rPr lang="en-GB" sz="1600" b="0" i="1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</a:p>
          <a:p>
            <a:pPr marL="1371600" marR="0" lvl="2" indent="-330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100…0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TMax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=	 2</a:t>
            </a:r>
            <a:r>
              <a:rPr lang="en-GB" sz="1600" b="0" i="1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</a:t>
            </a:r>
          </a:p>
          <a:p>
            <a:pPr marL="1371600" marR="0" lvl="2" indent="-330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011…1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Other Values</a:t>
            </a:r>
          </a:p>
          <a:p>
            <a: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Minus 1</a:t>
            </a:r>
          </a:p>
          <a:p>
            <a:pPr marL="1371600" marR="0" lvl="2" indent="-330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111…1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4775" y="3479006"/>
            <a:ext cx="5872163" cy="1435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1295400" y="3180113"/>
            <a:ext cx="2040494" cy="3000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Values for </a:t>
            </a:r>
            <a:r>
              <a:rPr lang="en-GB" sz="1600" b="1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16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81000" y="440531"/>
            <a:ext cx="7308850" cy="41671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</a:rPr>
              <a:t>Values for Different Word Sizes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81000" y="2549127"/>
            <a:ext cx="4146549" cy="173593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TMin 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	= 	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TMax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Asymmetric range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UMax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	2 * 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TMax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 		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325" y="1165622"/>
            <a:ext cx="8321675" cy="134897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4527550" y="2549127"/>
            <a:ext cx="4968875" cy="259437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Programming</a:t>
            </a:r>
          </a:p>
          <a:p>
            <a:pPr marL="742950" marR="0" lvl="1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&lt;limits.h&gt;</a:t>
            </a:r>
          </a:p>
          <a:p>
            <a:pPr marL="742950" marR="0" lvl="1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Declares constants, e.g.,</a:t>
            </a:r>
          </a:p>
          <a:p>
            <a:pPr marL="1200150" marR="0" lvl="2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ULONG_MAX</a:t>
            </a:r>
          </a:p>
          <a:p>
            <a:pPr marL="1200150" marR="0" lvl="2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LONG_MAX</a:t>
            </a:r>
          </a:p>
          <a:p>
            <a:pPr marL="1200150" marR="0" lvl="2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LONG_MIN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platform specific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Overview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How to access SEASNET Linux servers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Representing information as bits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Integers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Representation : signed, unsigned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Conversion, casting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Expanding, truncating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Addition, subtraction, multiplication, shifting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533400" y="326231"/>
            <a:ext cx="8305799" cy="41671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</a:rPr>
              <a:t>Unsigned &amp; Signed Numeric Values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114800" y="800100"/>
            <a:ext cx="4459288" cy="391834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Equivalence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encodings for nonnegative values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Uniqueness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bit pattern represents unique integer value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representable integer has unique bit encoding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Can Invert Mappings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U2B(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=  B2U</a:t>
            </a:r>
            <a:r>
              <a:rPr lang="en-GB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pattern for unsigned integer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T2B(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=  B2T</a:t>
            </a:r>
            <a:r>
              <a:rPr lang="en-GB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pattern for two’s comp integer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622300" y="914399"/>
            <a:ext cx="3111499" cy="3876675"/>
            <a:chOff x="480" y="767"/>
            <a:chExt cx="1959" cy="3256"/>
          </a:xfrm>
        </p:grpSpPr>
        <p:sp>
          <p:nvSpPr>
            <p:cNvPr id="254" name="Shape 254"/>
            <p:cNvSpPr/>
            <p:nvPr/>
          </p:nvSpPr>
          <p:spPr>
            <a:xfrm>
              <a:off x="480" y="767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1823" y="767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B2T(</a:t>
              </a:r>
              <a:r>
                <a:rPr lang="en-GB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GB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1200" y="767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B2U(</a:t>
              </a:r>
              <a:r>
                <a:rPr lang="en-GB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GB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480" y="960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0000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1823" y="960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0" y="1152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0001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1823" y="1152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480" y="1343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823" y="1343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480" y="1535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0011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1823" y="1535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480" y="1728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0100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1823" y="1728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80" y="1920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0101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1823" y="1920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480" y="2112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0110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1823" y="2112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480" y="2304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0111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1823" y="2304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3" y="2495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–8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1200" y="2495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1823" y="2687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–7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1200" y="2687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1823" y="2879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–6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1200" y="2879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1823" y="3071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–5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1200" y="3071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1823" y="3263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–4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1200" y="3263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1823" y="3456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–3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1200" y="3456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1823" y="3647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–2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1200" y="3647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1823" y="3840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–1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1200" y="3840"/>
              <a:ext cx="615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480" y="2495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1000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480" y="2687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1001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480" y="2879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1010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480" y="3071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1011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480" y="3263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1100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480" y="3456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1101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480" y="3647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1110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480" y="3840"/>
              <a:ext cx="711" cy="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1111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1200" y="960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200" y="1152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1200" y="1343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1200" y="1535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1200" y="1728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00" y="1920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1200" y="2112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1200" y="2304"/>
              <a:ext cx="615" cy="183"/>
            </a:xfrm>
            <a:prstGeom prst="rect">
              <a:avLst/>
            </a:prstGeom>
            <a:solidFill>
              <a:srgbClr val="CDF1C5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484" y="771"/>
              <a:ext cx="1951" cy="176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84" y="964"/>
              <a:ext cx="1951" cy="305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213100" y="1381124"/>
            <a:ext cx="2336800" cy="78105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T2U</a:t>
            </a:r>
          </a:p>
        </p:txBody>
      </p:sp>
      <p:sp>
        <p:nvSpPr>
          <p:cNvPr id="312" name="Shape 312"/>
          <p:cNvSpPr/>
          <p:nvPr/>
        </p:nvSpPr>
        <p:spPr>
          <a:xfrm>
            <a:off x="3517900" y="1666874"/>
            <a:ext cx="584200" cy="2095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T2B</a:t>
            </a:r>
          </a:p>
        </p:txBody>
      </p:sp>
      <p:sp>
        <p:nvSpPr>
          <p:cNvPr id="313" name="Shape 313"/>
          <p:cNvSpPr/>
          <p:nvPr/>
        </p:nvSpPr>
        <p:spPr>
          <a:xfrm>
            <a:off x="4660900" y="1666874"/>
            <a:ext cx="584200" cy="2095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B2U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2527300" y="1771649"/>
            <a:ext cx="9651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5" name="Shape 315"/>
          <p:cNvCxnSpPr/>
          <p:nvPr/>
        </p:nvCxnSpPr>
        <p:spPr>
          <a:xfrm>
            <a:off x="5270500" y="1771649"/>
            <a:ext cx="9651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6" name="Shape 316"/>
          <p:cNvCxnSpPr/>
          <p:nvPr/>
        </p:nvCxnSpPr>
        <p:spPr>
          <a:xfrm>
            <a:off x="4127500" y="1771649"/>
            <a:ext cx="508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7" name="Shape 317"/>
          <p:cNvSpPr/>
          <p:nvPr/>
        </p:nvSpPr>
        <p:spPr>
          <a:xfrm>
            <a:off x="290525" y="1233708"/>
            <a:ext cx="2622600" cy="3441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Two’s Complement</a:t>
            </a:r>
          </a:p>
        </p:txBody>
      </p:sp>
      <p:sp>
        <p:nvSpPr>
          <p:cNvPr id="318" name="Shape 318"/>
          <p:cNvSpPr/>
          <p:nvPr/>
        </p:nvSpPr>
        <p:spPr>
          <a:xfrm>
            <a:off x="6324600" y="1209078"/>
            <a:ext cx="1377950" cy="34409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</a:p>
        </p:txBody>
      </p:sp>
      <p:sp>
        <p:nvSpPr>
          <p:cNvPr id="319" name="Shape 319"/>
          <p:cNvSpPr/>
          <p:nvPr/>
        </p:nvSpPr>
        <p:spPr>
          <a:xfrm>
            <a:off x="2947988" y="2212180"/>
            <a:ext cx="2919413" cy="29765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Same Bit Pattern</a:t>
            </a:r>
          </a:p>
        </p:txBody>
      </p:sp>
      <p:sp>
        <p:nvSpPr>
          <p:cNvPr id="320" name="Shape 320"/>
          <p:cNvSpPr/>
          <p:nvPr/>
        </p:nvSpPr>
        <p:spPr>
          <a:xfrm>
            <a:off x="2043113" y="1598775"/>
            <a:ext cx="318996" cy="3443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</a:p>
        </p:txBody>
      </p:sp>
      <p:sp>
        <p:nvSpPr>
          <p:cNvPr id="321" name="Shape 321"/>
          <p:cNvSpPr/>
          <p:nvPr/>
        </p:nvSpPr>
        <p:spPr>
          <a:xfrm>
            <a:off x="6310312" y="1598775"/>
            <a:ext cx="472884" cy="3443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ux</a:t>
            </a:r>
          </a:p>
        </p:txBody>
      </p:sp>
      <p:sp>
        <p:nvSpPr>
          <p:cNvPr id="322" name="Shape 322"/>
          <p:cNvSpPr/>
          <p:nvPr/>
        </p:nvSpPr>
        <p:spPr>
          <a:xfrm>
            <a:off x="4176712" y="1728662"/>
            <a:ext cx="370292" cy="3443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57017" y="400050"/>
            <a:ext cx="7592092" cy="57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</a:rPr>
              <a:t>Mapping Between Signed &amp; Unsigned</a:t>
            </a:r>
          </a:p>
        </p:txBody>
      </p:sp>
      <p:sp>
        <p:nvSpPr>
          <p:cNvPr id="324" name="Shape 324"/>
          <p:cNvSpPr/>
          <p:nvPr/>
        </p:nvSpPr>
        <p:spPr>
          <a:xfrm>
            <a:off x="3224213" y="2782490"/>
            <a:ext cx="2336800" cy="78105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U2T</a:t>
            </a:r>
          </a:p>
        </p:txBody>
      </p:sp>
      <p:sp>
        <p:nvSpPr>
          <p:cNvPr id="325" name="Shape 325"/>
          <p:cNvSpPr/>
          <p:nvPr/>
        </p:nvSpPr>
        <p:spPr>
          <a:xfrm>
            <a:off x="3529012" y="3068240"/>
            <a:ext cx="584200" cy="2095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U2B</a:t>
            </a:r>
          </a:p>
        </p:txBody>
      </p:sp>
      <p:sp>
        <p:nvSpPr>
          <p:cNvPr id="326" name="Shape 326"/>
          <p:cNvSpPr/>
          <p:nvPr/>
        </p:nvSpPr>
        <p:spPr>
          <a:xfrm>
            <a:off x="4672012" y="3068240"/>
            <a:ext cx="584200" cy="2095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B2T</a:t>
            </a:r>
          </a:p>
        </p:txBody>
      </p:sp>
      <p:cxnSp>
        <p:nvCxnSpPr>
          <p:cNvPr id="327" name="Shape 327"/>
          <p:cNvCxnSpPr/>
          <p:nvPr/>
        </p:nvCxnSpPr>
        <p:spPr>
          <a:xfrm>
            <a:off x="2538413" y="3173015"/>
            <a:ext cx="9651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8" name="Shape 328"/>
          <p:cNvCxnSpPr/>
          <p:nvPr/>
        </p:nvCxnSpPr>
        <p:spPr>
          <a:xfrm>
            <a:off x="5281612" y="3173015"/>
            <a:ext cx="9651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9" name="Shape 329"/>
          <p:cNvCxnSpPr/>
          <p:nvPr/>
        </p:nvCxnSpPr>
        <p:spPr>
          <a:xfrm>
            <a:off x="4138612" y="3173015"/>
            <a:ext cx="508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30" name="Shape 330"/>
          <p:cNvSpPr/>
          <p:nvPr/>
        </p:nvSpPr>
        <p:spPr>
          <a:xfrm>
            <a:off x="6324600" y="2685454"/>
            <a:ext cx="2622768" cy="3443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Two’s Complement</a:t>
            </a:r>
          </a:p>
        </p:txBody>
      </p:sp>
      <p:sp>
        <p:nvSpPr>
          <p:cNvPr id="331" name="Shape 331"/>
          <p:cNvSpPr/>
          <p:nvPr/>
        </p:nvSpPr>
        <p:spPr>
          <a:xfrm>
            <a:off x="1159842" y="2509825"/>
            <a:ext cx="1378500" cy="3444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</a:p>
        </p:txBody>
      </p:sp>
      <p:sp>
        <p:nvSpPr>
          <p:cNvPr id="332" name="Shape 332"/>
          <p:cNvSpPr/>
          <p:nvPr/>
        </p:nvSpPr>
        <p:spPr>
          <a:xfrm>
            <a:off x="2947306" y="3613547"/>
            <a:ext cx="2920093" cy="29815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Same Bit Pattern</a:t>
            </a:r>
          </a:p>
        </p:txBody>
      </p:sp>
      <p:sp>
        <p:nvSpPr>
          <p:cNvPr id="333" name="Shape 333"/>
          <p:cNvSpPr/>
          <p:nvPr/>
        </p:nvSpPr>
        <p:spPr>
          <a:xfrm>
            <a:off x="1866900" y="2971800"/>
            <a:ext cx="584100" cy="2727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ux</a:t>
            </a:r>
          </a:p>
        </p:txBody>
      </p:sp>
      <p:sp>
        <p:nvSpPr>
          <p:cNvPr id="334" name="Shape 334"/>
          <p:cNvSpPr/>
          <p:nvPr/>
        </p:nvSpPr>
        <p:spPr>
          <a:xfrm>
            <a:off x="6321425" y="2971800"/>
            <a:ext cx="282574" cy="27265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</a:p>
        </p:txBody>
      </p:sp>
      <p:sp>
        <p:nvSpPr>
          <p:cNvPr id="335" name="Shape 335"/>
          <p:cNvSpPr/>
          <p:nvPr/>
        </p:nvSpPr>
        <p:spPr>
          <a:xfrm>
            <a:off x="4173971" y="3127664"/>
            <a:ext cx="320675" cy="27265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290512" y="4252912"/>
            <a:ext cx="8656855" cy="661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Mappings between unsigned and two’s complement numbers:</a:t>
            </a:r>
            <a:b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Keep bit representations and reinterpret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04812" y="185737"/>
            <a:ext cx="6824661" cy="41671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Signed ↔ Unsigned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3733800" y="742950"/>
          <a:ext cx="1143000" cy="4161926"/>
        </p:xfrm>
        <a:graphic>
          <a:graphicData uri="http://schemas.openxmlformats.org/drawingml/2006/table">
            <a:tbl>
              <a:tblPr>
                <a:noFill/>
                <a:tableStyleId>{8EA79B32-71CC-4ABB-9627-279B707F7638}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343" name="Shape 343"/>
          <p:cNvGraphicFramePr/>
          <p:nvPr/>
        </p:nvGraphicFramePr>
        <p:xfrm>
          <a:off x="7010400" y="753284"/>
          <a:ext cx="1143000" cy="4161926"/>
        </p:xfrm>
        <a:graphic>
          <a:graphicData uri="http://schemas.openxmlformats.org/drawingml/2006/table">
            <a:tbl>
              <a:tblPr>
                <a:noFill/>
                <a:tableStyleId>{8EA79B32-71CC-4ABB-9627-279B707F7638}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344" name="Shape 344"/>
          <p:cNvGraphicFramePr/>
          <p:nvPr/>
        </p:nvGraphicFramePr>
        <p:xfrm>
          <a:off x="1752600" y="742950"/>
          <a:ext cx="1143000" cy="4161926"/>
        </p:xfrm>
        <a:graphic>
          <a:graphicData uri="http://schemas.openxmlformats.org/drawingml/2006/table">
            <a:tbl>
              <a:tblPr>
                <a:noFill/>
                <a:tableStyleId>{8EA79B32-71CC-4ABB-9627-279B707F7638}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Bits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pSp>
        <p:nvGrpSpPr>
          <p:cNvPr id="345" name="Shape 345"/>
          <p:cNvGrpSpPr/>
          <p:nvPr/>
        </p:nvGrpSpPr>
        <p:grpSpPr>
          <a:xfrm>
            <a:off x="5181600" y="2647949"/>
            <a:ext cx="1574800" cy="209550"/>
            <a:chOff x="3264" y="2607"/>
            <a:chExt cx="992" cy="176"/>
          </a:xfrm>
        </p:grpSpPr>
        <p:sp>
          <p:nvSpPr>
            <p:cNvPr id="346" name="Shape 346"/>
            <p:cNvSpPr/>
            <p:nvPr/>
          </p:nvSpPr>
          <p:spPr>
            <a:xfrm>
              <a:off x="3552" y="2607"/>
              <a:ext cx="367" cy="17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U2T</a:t>
              </a:r>
            </a:p>
          </p:txBody>
        </p:sp>
        <p:cxnSp>
          <p:nvCxnSpPr>
            <p:cNvPr id="347" name="Shape 347"/>
            <p:cNvCxnSpPr/>
            <p:nvPr/>
          </p:nvCxnSpPr>
          <p:spPr>
            <a:xfrm rot="10800000">
              <a:off x="3264" y="2704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48" name="Shape 348"/>
            <p:cNvCxnSpPr/>
            <p:nvPr/>
          </p:nvCxnSpPr>
          <p:spPr>
            <a:xfrm rot="10800000">
              <a:off x="3936" y="2695"/>
              <a:ext cx="31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349" name="Shape 349"/>
          <p:cNvGrpSpPr/>
          <p:nvPr/>
        </p:nvGrpSpPr>
        <p:grpSpPr>
          <a:xfrm>
            <a:off x="5181600" y="2324100"/>
            <a:ext cx="1574800" cy="209550"/>
            <a:chOff x="3264" y="2128"/>
            <a:chExt cx="992" cy="176"/>
          </a:xfrm>
        </p:grpSpPr>
        <p:sp>
          <p:nvSpPr>
            <p:cNvPr id="350" name="Shape 350"/>
            <p:cNvSpPr/>
            <p:nvPr/>
          </p:nvSpPr>
          <p:spPr>
            <a:xfrm>
              <a:off x="3552" y="2128"/>
              <a:ext cx="367" cy="17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T2U</a:t>
              </a:r>
            </a:p>
          </p:txBody>
        </p:sp>
        <p:cxnSp>
          <p:nvCxnSpPr>
            <p:cNvPr id="351" name="Shape 351"/>
            <p:cNvCxnSpPr/>
            <p:nvPr/>
          </p:nvCxnSpPr>
          <p:spPr>
            <a:xfrm rot="10800000">
              <a:off x="3264" y="2223"/>
              <a:ext cx="288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cxnSp>
          <p:nvCxnSpPr>
            <p:cNvPr id="352" name="Shape 352"/>
            <p:cNvCxnSpPr/>
            <p:nvPr/>
          </p:nvCxnSpPr>
          <p:spPr>
            <a:xfrm rot="10800000">
              <a:off x="3936" y="2215"/>
              <a:ext cx="31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lg" len="lg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04812" y="185737"/>
            <a:ext cx="6824661" cy="41671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Signed ↔ Unsigned</a:t>
            </a:r>
          </a:p>
        </p:txBody>
      </p:sp>
      <p:graphicFrame>
        <p:nvGraphicFramePr>
          <p:cNvPr id="358" name="Shape 358"/>
          <p:cNvGraphicFramePr/>
          <p:nvPr/>
        </p:nvGraphicFramePr>
        <p:xfrm>
          <a:off x="3733800" y="742950"/>
          <a:ext cx="1143000" cy="4161926"/>
        </p:xfrm>
        <a:graphic>
          <a:graphicData uri="http://schemas.openxmlformats.org/drawingml/2006/table">
            <a:tbl>
              <a:tblPr>
                <a:noFill/>
                <a:tableStyleId>{8EA79B32-71CC-4ABB-9627-279B707F7638}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359" name="Shape 359"/>
          <p:cNvGraphicFramePr/>
          <p:nvPr/>
        </p:nvGraphicFramePr>
        <p:xfrm>
          <a:off x="7010400" y="742950"/>
          <a:ext cx="1143000" cy="4161926"/>
        </p:xfrm>
        <a:graphic>
          <a:graphicData uri="http://schemas.openxmlformats.org/drawingml/2006/table">
            <a:tbl>
              <a:tblPr>
                <a:noFill/>
                <a:tableStyleId>{8EA79B32-71CC-4ABB-9627-279B707F7638}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360" name="Shape 360"/>
          <p:cNvGraphicFramePr/>
          <p:nvPr/>
        </p:nvGraphicFramePr>
        <p:xfrm>
          <a:off x="1752600" y="742950"/>
          <a:ext cx="1143000" cy="4161926"/>
        </p:xfrm>
        <a:graphic>
          <a:graphicData uri="http://schemas.openxmlformats.org/drawingml/2006/table">
            <a:tbl>
              <a:tblPr>
                <a:noFill/>
                <a:tableStyleId>{8EA79B32-71CC-4ABB-9627-279B707F7638}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Bits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1110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</a:t>
                      </a:r>
                    </a:p>
                  </a:txBody>
                  <a:tcPr marL="45725" marR="45725" marT="34300" marB="343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pSp>
        <p:nvGrpSpPr>
          <p:cNvPr id="361" name="Shape 361"/>
          <p:cNvGrpSpPr/>
          <p:nvPr/>
        </p:nvGrpSpPr>
        <p:grpSpPr>
          <a:xfrm>
            <a:off x="5257800" y="1714500"/>
            <a:ext cx="1447799" cy="438149"/>
            <a:chOff x="3312" y="1226"/>
            <a:chExt cx="911" cy="367"/>
          </a:xfrm>
        </p:grpSpPr>
        <p:cxnSp>
          <p:nvCxnSpPr>
            <p:cNvPr id="362" name="Shape 362"/>
            <p:cNvCxnSpPr/>
            <p:nvPr/>
          </p:nvCxnSpPr>
          <p:spPr>
            <a:xfrm rot="10800000">
              <a:off x="3312" y="1535"/>
              <a:ext cx="911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363" name="Shape 363"/>
            <p:cNvSpPr txBox="1"/>
            <p:nvPr/>
          </p:nvSpPr>
          <p:spPr>
            <a:xfrm>
              <a:off x="3695" y="1226"/>
              <a:ext cx="186" cy="367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5257800" y="3554610"/>
            <a:ext cx="1447799" cy="357779"/>
            <a:chOff x="3312" y="2771"/>
            <a:chExt cx="911" cy="300"/>
          </a:xfrm>
        </p:grpSpPr>
        <p:cxnSp>
          <p:nvCxnSpPr>
            <p:cNvPr id="365" name="Shape 365"/>
            <p:cNvCxnSpPr/>
            <p:nvPr/>
          </p:nvCxnSpPr>
          <p:spPr>
            <a:xfrm rot="10800000">
              <a:off x="3312" y="3071"/>
              <a:ext cx="911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366" name="Shape 366"/>
            <p:cNvSpPr txBox="1"/>
            <p:nvPr/>
          </p:nvSpPr>
          <p:spPr>
            <a:xfrm>
              <a:off x="3579" y="277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+/- 16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Shape 371"/>
          <p:cNvGrpSpPr/>
          <p:nvPr/>
        </p:nvGrpSpPr>
        <p:grpSpPr>
          <a:xfrm>
            <a:off x="1752599" y="2857499"/>
            <a:ext cx="2743200" cy="171450"/>
            <a:chOff x="2831" y="2207"/>
            <a:chExt cx="1728" cy="144"/>
          </a:xfrm>
        </p:grpSpPr>
        <p:sp>
          <p:nvSpPr>
            <p:cNvPr id="372" name="Shape 372"/>
            <p:cNvSpPr/>
            <p:nvPr/>
          </p:nvSpPr>
          <p:spPr>
            <a:xfrm>
              <a:off x="2831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2976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3120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4127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4272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4415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3263" y="2207"/>
              <a:ext cx="86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• • •</a:t>
              </a:r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1752599" y="3200399"/>
            <a:ext cx="2743200" cy="171450"/>
            <a:chOff x="2831" y="2207"/>
            <a:chExt cx="1728" cy="144"/>
          </a:xfrm>
        </p:grpSpPr>
        <p:sp>
          <p:nvSpPr>
            <p:cNvPr id="380" name="Shape 380"/>
            <p:cNvSpPr/>
            <p:nvPr/>
          </p:nvSpPr>
          <p:spPr>
            <a:xfrm>
              <a:off x="2831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-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76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3120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4127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4272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4415" y="2207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3263" y="2207"/>
              <a:ext cx="86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• • •</a:t>
              </a:r>
            </a:p>
          </p:txBody>
        </p:sp>
      </p:grpSp>
      <p:sp>
        <p:nvSpPr>
          <p:cNvPr id="387" name="Shape 387"/>
          <p:cNvSpPr/>
          <p:nvPr/>
        </p:nvSpPr>
        <p:spPr>
          <a:xfrm>
            <a:off x="1219200" y="2743200"/>
            <a:ext cx="400049" cy="2750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ux</a:t>
            </a:r>
          </a:p>
        </p:txBody>
      </p:sp>
      <p:sp>
        <p:nvSpPr>
          <p:cNvPr id="388" name="Shape 388"/>
          <p:cNvSpPr/>
          <p:nvPr/>
        </p:nvSpPr>
        <p:spPr>
          <a:xfrm>
            <a:off x="1219200" y="3086100"/>
            <a:ext cx="285750" cy="2750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</a:p>
        </p:txBody>
      </p:sp>
      <p:sp>
        <p:nvSpPr>
          <p:cNvPr id="389" name="Shape 389"/>
          <p:cNvSpPr/>
          <p:nvPr/>
        </p:nvSpPr>
        <p:spPr>
          <a:xfrm>
            <a:off x="1669700" y="2571712"/>
            <a:ext cx="565200" cy="27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</a:t>
            </a:r>
            <a:r>
              <a:rPr lang="en-GB" sz="1800" b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–1</a:t>
            </a:r>
          </a:p>
        </p:txBody>
      </p:sp>
      <p:sp>
        <p:nvSpPr>
          <p:cNvPr id="390" name="Shape 390"/>
          <p:cNvSpPr/>
          <p:nvPr/>
        </p:nvSpPr>
        <p:spPr>
          <a:xfrm>
            <a:off x="4267200" y="2571750"/>
            <a:ext cx="298450" cy="2750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2" cy="57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</a:rPr>
              <a:t>Relation between Signed &amp; Unsigned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>
            <a:off x="1828800" y="3486150"/>
            <a:ext cx="0" cy="4000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3" name="Shape 393"/>
          <p:cNvSpPr txBox="1"/>
          <p:nvPr/>
        </p:nvSpPr>
        <p:spPr>
          <a:xfrm>
            <a:off x="582612" y="3943350"/>
            <a:ext cx="2880725" cy="900246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negative weight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becomes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positive weight</a:t>
            </a:r>
          </a:p>
        </p:txBody>
      </p:sp>
      <p:sp>
        <p:nvSpPr>
          <p:cNvPr id="394" name="Shape 394"/>
          <p:cNvSpPr/>
          <p:nvPr/>
        </p:nvSpPr>
        <p:spPr>
          <a:xfrm>
            <a:off x="3587750" y="1315045"/>
            <a:ext cx="2336800" cy="78105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T2U</a:t>
            </a:r>
          </a:p>
        </p:txBody>
      </p:sp>
      <p:sp>
        <p:nvSpPr>
          <p:cNvPr id="395" name="Shape 395"/>
          <p:cNvSpPr/>
          <p:nvPr/>
        </p:nvSpPr>
        <p:spPr>
          <a:xfrm>
            <a:off x="3892550" y="1600795"/>
            <a:ext cx="584200" cy="2095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T2B</a:t>
            </a:r>
          </a:p>
        </p:txBody>
      </p:sp>
      <p:sp>
        <p:nvSpPr>
          <p:cNvPr id="396" name="Shape 396"/>
          <p:cNvSpPr/>
          <p:nvPr/>
        </p:nvSpPr>
        <p:spPr>
          <a:xfrm>
            <a:off x="5035550" y="1600795"/>
            <a:ext cx="584200" cy="2095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B2U</a:t>
            </a:r>
          </a:p>
        </p:txBody>
      </p:sp>
      <p:cxnSp>
        <p:nvCxnSpPr>
          <p:cNvPr id="397" name="Shape 397"/>
          <p:cNvCxnSpPr/>
          <p:nvPr/>
        </p:nvCxnSpPr>
        <p:spPr>
          <a:xfrm>
            <a:off x="2901950" y="1705570"/>
            <a:ext cx="9651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8" name="Shape 398"/>
          <p:cNvCxnSpPr/>
          <p:nvPr/>
        </p:nvCxnSpPr>
        <p:spPr>
          <a:xfrm>
            <a:off x="5645150" y="1705570"/>
            <a:ext cx="9651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9" name="Shape 399"/>
          <p:cNvCxnSpPr/>
          <p:nvPr/>
        </p:nvCxnSpPr>
        <p:spPr>
          <a:xfrm>
            <a:off x="4502150" y="1705570"/>
            <a:ext cx="508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0" name="Shape 400"/>
          <p:cNvSpPr/>
          <p:nvPr/>
        </p:nvSpPr>
        <p:spPr>
          <a:xfrm>
            <a:off x="374650" y="1190030"/>
            <a:ext cx="2622550" cy="34409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Two’s Complement</a:t>
            </a:r>
          </a:p>
        </p:txBody>
      </p:sp>
      <p:sp>
        <p:nvSpPr>
          <p:cNvPr id="401" name="Shape 401"/>
          <p:cNvSpPr/>
          <p:nvPr/>
        </p:nvSpPr>
        <p:spPr>
          <a:xfrm>
            <a:off x="6699250" y="1143000"/>
            <a:ext cx="1377950" cy="344091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</a:p>
        </p:txBody>
      </p:sp>
      <p:sp>
        <p:nvSpPr>
          <p:cNvPr id="402" name="Shape 402"/>
          <p:cNvSpPr/>
          <p:nvPr/>
        </p:nvSpPr>
        <p:spPr>
          <a:xfrm>
            <a:off x="3322637" y="2146101"/>
            <a:ext cx="2919413" cy="297656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Same Bit Pattern</a:t>
            </a:r>
          </a:p>
        </p:txBody>
      </p:sp>
      <p:sp>
        <p:nvSpPr>
          <p:cNvPr id="403" name="Shape 403"/>
          <p:cNvSpPr/>
          <p:nvPr/>
        </p:nvSpPr>
        <p:spPr>
          <a:xfrm>
            <a:off x="2417763" y="1532696"/>
            <a:ext cx="318996" cy="3443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</a:p>
        </p:txBody>
      </p:sp>
      <p:sp>
        <p:nvSpPr>
          <p:cNvPr id="404" name="Shape 404"/>
          <p:cNvSpPr/>
          <p:nvPr/>
        </p:nvSpPr>
        <p:spPr>
          <a:xfrm>
            <a:off x="6684963" y="1532696"/>
            <a:ext cx="472884" cy="3443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ux</a:t>
            </a:r>
          </a:p>
        </p:txBody>
      </p:sp>
      <p:sp>
        <p:nvSpPr>
          <p:cNvPr id="405" name="Shape 405"/>
          <p:cNvSpPr/>
          <p:nvPr/>
        </p:nvSpPr>
        <p:spPr>
          <a:xfrm>
            <a:off x="4551362" y="1662584"/>
            <a:ext cx="370292" cy="344324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5675314" y="2343150"/>
            <a:ext cx="457200" cy="1371600"/>
          </a:xfrm>
          <a:prstGeom prst="rect">
            <a:avLst/>
          </a:prstGeom>
          <a:solidFill>
            <a:srgbClr val="CDF1C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998914" y="2343150"/>
            <a:ext cx="457200" cy="1371600"/>
          </a:xfrm>
          <a:prstGeom prst="rect">
            <a:avLst/>
          </a:prstGeom>
          <a:solidFill>
            <a:srgbClr val="CDF1C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998914" y="3714750"/>
            <a:ext cx="457200" cy="1143000"/>
          </a:xfrm>
          <a:prstGeom prst="rect">
            <a:avLst/>
          </a:prstGeom>
          <a:solidFill>
            <a:srgbClr val="E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5675314" y="1200150"/>
            <a:ext cx="457200" cy="1143000"/>
          </a:xfrm>
          <a:prstGeom prst="rect">
            <a:avLst/>
          </a:prstGeom>
          <a:solidFill>
            <a:srgbClr val="EFBFB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075114" y="3543300"/>
            <a:ext cx="152399" cy="114299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160714" y="3486150"/>
            <a:ext cx="762000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16" name="Shape 416"/>
          <p:cNvCxnSpPr/>
          <p:nvPr/>
        </p:nvCxnSpPr>
        <p:spPr>
          <a:xfrm>
            <a:off x="4227514" y="3600450"/>
            <a:ext cx="16763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7" name="Shape 417"/>
          <p:cNvSpPr/>
          <p:nvPr/>
        </p:nvSpPr>
        <p:spPr>
          <a:xfrm>
            <a:off x="4075114" y="2400300"/>
            <a:ext cx="152399" cy="114299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3101975" y="2343150"/>
            <a:ext cx="890587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TMax</a:t>
            </a:r>
          </a:p>
        </p:txBody>
      </p:sp>
      <p:cxnSp>
        <p:nvCxnSpPr>
          <p:cNvPr id="419" name="Shape 419"/>
          <p:cNvCxnSpPr/>
          <p:nvPr/>
        </p:nvCxnSpPr>
        <p:spPr>
          <a:xfrm>
            <a:off x="4227514" y="2457450"/>
            <a:ext cx="16763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0" name="Shape 420"/>
          <p:cNvSpPr/>
          <p:nvPr/>
        </p:nvSpPr>
        <p:spPr>
          <a:xfrm>
            <a:off x="4075114" y="4686300"/>
            <a:ext cx="152399" cy="1142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3089275" y="4629150"/>
            <a:ext cx="827088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TMin</a:t>
            </a:r>
          </a:p>
        </p:txBody>
      </p:sp>
      <p:sp>
        <p:nvSpPr>
          <p:cNvPr id="422" name="Shape 422"/>
          <p:cNvSpPr/>
          <p:nvPr/>
        </p:nvSpPr>
        <p:spPr>
          <a:xfrm>
            <a:off x="4075114" y="3771900"/>
            <a:ext cx="152399" cy="1142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3160714" y="3714750"/>
            <a:ext cx="762000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</a:p>
        </p:txBody>
      </p:sp>
      <p:sp>
        <p:nvSpPr>
          <p:cNvPr id="424" name="Shape 424"/>
          <p:cNvSpPr/>
          <p:nvPr/>
        </p:nvSpPr>
        <p:spPr>
          <a:xfrm>
            <a:off x="4075114" y="4000500"/>
            <a:ext cx="152399" cy="1142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3160714" y="3943350"/>
            <a:ext cx="762000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–2</a:t>
            </a:r>
          </a:p>
        </p:txBody>
      </p:sp>
      <p:sp>
        <p:nvSpPr>
          <p:cNvPr id="426" name="Shape 426"/>
          <p:cNvSpPr/>
          <p:nvPr/>
        </p:nvSpPr>
        <p:spPr>
          <a:xfrm>
            <a:off x="5903914" y="3543300"/>
            <a:ext cx="152399" cy="1142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5903914" y="2400300"/>
            <a:ext cx="152399" cy="1142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5903914" y="2171700"/>
            <a:ext cx="152399" cy="1142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5903914" y="1257300"/>
            <a:ext cx="152399" cy="1142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5903914" y="1485900"/>
            <a:ext cx="152399" cy="1142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4227514" y="1314450"/>
            <a:ext cx="1676399" cy="2514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6363" y="120000"/>
                </a:lnTo>
                <a:lnTo>
                  <a:pt x="103636" y="0"/>
                </a:lnTo>
                <a:lnTo>
                  <a:pt x="120000" y="0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227514" y="1543050"/>
            <a:ext cx="1676399" cy="2514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6363" y="120000"/>
                </a:lnTo>
                <a:lnTo>
                  <a:pt x="103636" y="0"/>
                </a:lnTo>
                <a:lnTo>
                  <a:pt x="120000" y="0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227514" y="2228850"/>
            <a:ext cx="1676399" cy="2514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6363" y="120000"/>
                </a:lnTo>
                <a:lnTo>
                  <a:pt x="103636" y="0"/>
                </a:lnTo>
                <a:lnTo>
                  <a:pt x="120000" y="0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6208714" y="3486150"/>
            <a:ext cx="762000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6132514" y="1143000"/>
            <a:ext cx="1143000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UMax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6132514" y="1371600"/>
            <a:ext cx="1447800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UMax</a:t>
            </a:r>
            <a:r>
              <a:rPr lang="en-GB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208714" y="2343150"/>
            <a:ext cx="890587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TMax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208714" y="2114550"/>
            <a:ext cx="1406525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TMax  </a:t>
            </a:r>
            <a:r>
              <a:rPr lang="en-GB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</a:p>
        </p:txBody>
      </p:sp>
      <p:sp>
        <p:nvSpPr>
          <p:cNvPr id="439" name="Shape 439"/>
          <p:cNvSpPr/>
          <p:nvPr/>
        </p:nvSpPr>
        <p:spPr>
          <a:xfrm>
            <a:off x="685800" y="3412331"/>
            <a:ext cx="2133599" cy="5310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 Range</a:t>
            </a:r>
          </a:p>
        </p:txBody>
      </p:sp>
      <p:sp>
        <p:nvSpPr>
          <p:cNvPr id="440" name="Shape 440"/>
          <p:cNvSpPr/>
          <p:nvPr/>
        </p:nvSpPr>
        <p:spPr>
          <a:xfrm>
            <a:off x="2971800" y="2400300"/>
            <a:ext cx="152399" cy="2514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1" name="Shape 441"/>
          <p:cNvSpPr/>
          <p:nvPr/>
        </p:nvSpPr>
        <p:spPr>
          <a:xfrm flipH="1">
            <a:off x="7564439" y="1200150"/>
            <a:ext cx="152399" cy="2514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7753352" y="2171700"/>
            <a:ext cx="1162049" cy="5310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270412" y="400050"/>
            <a:ext cx="7945437" cy="429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</a:rPr>
              <a:t>Conversion Visualized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290512" y="915590"/>
            <a:ext cx="4159250" cy="12870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Comp. → Unsigned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Ordering Inversion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→ Big Positive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304800" y="400050"/>
            <a:ext cx="7323137" cy="416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</a:rPr>
              <a:t>Signed vs. Unsigned in C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290525" y="816775"/>
            <a:ext cx="8853600" cy="40170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 are considered to be signed integers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if have “U” as suffix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0U, 4294967259U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casting between signed &amp; unsigned same as U2T and T2U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tx, ty;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ux, uy;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tx = (int) ux;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uy = (unsigned) ty;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casting also occurs via assignments and procedure calls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tx = ux;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uy = ty;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ct val="675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100" cy="57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0"/>
              <a:t>Casting Surprises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/>
              <a:t>Expression Evaluation</a:t>
            </a:r>
          </a:p>
          <a:p>
            <a:pPr marL="687387" lvl="1" indent="-153987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600"/>
              <a:t>If there is a mix of unsigned and signed in single expression, </a:t>
            </a:r>
            <a:br>
              <a:rPr lang="en-GB" sz="1600"/>
            </a:br>
            <a:r>
              <a:rPr lang="en-GB" sz="1600" b="1" i="1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7" lvl="1" indent="-153987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600"/>
              <a:t>Including comparison operations </a:t>
            </a:r>
            <a:r>
              <a:rPr lang="en-GB" sz="1600" b="1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00" b="1"/>
              <a:t>, </a:t>
            </a:r>
            <a:r>
              <a:rPr lang="en-GB" sz="1600" b="1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600" b="1"/>
              <a:t>, </a:t>
            </a:r>
            <a:r>
              <a:rPr lang="en-GB" sz="1600" b="1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 b="1"/>
              <a:t>, </a:t>
            </a:r>
            <a:r>
              <a:rPr lang="en-GB" sz="1600" b="1"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 b="1"/>
              <a:t>, </a:t>
            </a:r>
            <a:r>
              <a:rPr lang="en-GB" sz="1600" b="1">
                <a:latin typeface="Courier New"/>
                <a:ea typeface="Courier New"/>
                <a:cs typeface="Courier New"/>
                <a:sym typeface="Courier New"/>
              </a:rPr>
              <a:t>&gt;=</a:t>
            </a:r>
          </a:p>
          <a:p>
            <a:pPr marL="687387" lvl="1" indent="-153987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600"/>
              <a:t>Examples for </a:t>
            </a:r>
            <a:r>
              <a:rPr lang="en-GB" sz="1600" i="1"/>
              <a:t>W</a:t>
            </a:r>
            <a:r>
              <a:rPr lang="en-GB" sz="1600"/>
              <a:t> = 32:    </a:t>
            </a:r>
            <a:r>
              <a:rPr lang="en-GB" sz="1600" b="1">
                <a:solidFill>
                  <a:srgbClr val="C00000"/>
                </a:solidFill>
              </a:rPr>
              <a:t>TMIN = -2,147,483,648 ,     TMAX = 2,147,483,647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100" cy="57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0"/>
              <a:t>Casting Surprises</a:t>
            </a:r>
          </a:p>
        </p:txBody>
      </p:sp>
      <p:graphicFrame>
        <p:nvGraphicFramePr>
          <p:cNvPr id="462" name="Shape 462"/>
          <p:cNvGraphicFramePr/>
          <p:nvPr>
            <p:extLst>
              <p:ext uri="{D42A27DB-BD31-4B8C-83A1-F6EECF244321}">
                <p14:modId xmlns:p14="http://schemas.microsoft.com/office/powerpoint/2010/main" val="428985767"/>
              </p:ext>
            </p:extLst>
          </p:nvPr>
        </p:nvGraphicFramePr>
        <p:xfrm>
          <a:off x="725525" y="857375"/>
          <a:ext cx="7239000" cy="4029156"/>
        </p:xfrm>
        <a:graphic>
          <a:graphicData uri="http://schemas.openxmlformats.org/drawingml/2006/table">
            <a:tbl>
              <a:tblPr>
                <a:noFill/>
                <a:tableStyleId>{0BCDCB3C-C35A-442C-BF90-C86AB89C8F3E}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80"/>
                        </a:spcBef>
                        <a:buNone/>
                      </a:pPr>
                      <a:r>
                        <a:rPr lang="en-GB" sz="1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Constant</a:t>
                      </a:r>
                      <a:r>
                        <a:rPr lang="en-GB" sz="1600" b="1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80"/>
                        </a:spcBef>
                        <a:buNone/>
                      </a:pPr>
                      <a:r>
                        <a:rPr lang="en-GB" sz="1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Constant</a:t>
                      </a:r>
                      <a:r>
                        <a:rPr lang="en-GB" sz="1600" b="1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80"/>
                        </a:spcBef>
                        <a:buNone/>
                      </a:pPr>
                      <a:r>
                        <a:rPr lang="en-GB" sz="1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80"/>
                        </a:spcBef>
                        <a:buNone/>
                      </a:pPr>
                      <a:r>
                        <a:rPr lang="en-GB" sz="1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==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unsigned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&lt;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signed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 smtClean="0"/>
                        <a:t>unsigned</a:t>
                      </a:r>
                      <a:endParaRPr lang="en-GB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2147483647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-2147483647-1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signed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2147483647U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2147483647U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&lt;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unsigned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signed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(unsigned)-1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-2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unsigned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2147483647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2147483648U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&lt;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unsigned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2147483647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(int) 2147483648U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signed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304800" y="400050"/>
            <a:ext cx="6110288" cy="416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</a:rPr>
              <a:t>Sign Extension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304787" y="816765"/>
            <a:ext cx="8294700" cy="39183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-bit signed integer 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it to 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-bit integer with same value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Rule: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copies of sign bit: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Noto Sans Symbols"/>
              <a:buChar char="▪"/>
            </a:pP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′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 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,…, 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 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 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–2 </a:t>
            </a: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,…, </a:t>
            </a:r>
            <a:r>
              <a:rPr lang="en-GB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90000"/>
              <a:buFont typeface="Noto Sans Symbols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1656000" y="3058500"/>
            <a:ext cx="2286000" cy="5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7551"/>
                </a:lnTo>
                <a:lnTo>
                  <a:pt x="119853" y="117551"/>
                </a:lnTo>
                <a:lnTo>
                  <a:pt x="119853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656000" y="3269675"/>
            <a:ext cx="1529700" cy="2520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copies of MSB</a:t>
            </a:r>
          </a:p>
        </p:txBody>
      </p:sp>
      <p:grpSp>
        <p:nvGrpSpPr>
          <p:cNvPr id="471" name="Shape 471"/>
          <p:cNvGrpSpPr/>
          <p:nvPr/>
        </p:nvGrpSpPr>
        <p:grpSpPr>
          <a:xfrm>
            <a:off x="1905000" y="2915841"/>
            <a:ext cx="5181600" cy="2184796"/>
            <a:chOff x="1392" y="2104"/>
            <a:chExt cx="3264" cy="1834"/>
          </a:xfrm>
        </p:grpSpPr>
        <p:grpSp>
          <p:nvGrpSpPr>
            <p:cNvPr id="472" name="Shape 472"/>
            <p:cNvGrpSpPr/>
            <p:nvPr/>
          </p:nvGrpSpPr>
          <p:grpSpPr>
            <a:xfrm>
              <a:off x="1392" y="2352"/>
              <a:ext cx="3263" cy="1248"/>
              <a:chOff x="1392" y="2352"/>
              <a:chExt cx="3263" cy="1248"/>
            </a:xfrm>
          </p:grpSpPr>
          <p:grpSp>
            <p:nvGrpSpPr>
              <p:cNvPr id="473" name="Shape 473"/>
              <p:cNvGrpSpPr/>
              <p:nvPr/>
            </p:nvGrpSpPr>
            <p:grpSpPr>
              <a:xfrm>
                <a:off x="2928" y="2400"/>
                <a:ext cx="1727" cy="144"/>
                <a:chOff x="2928" y="2400"/>
                <a:chExt cx="1727" cy="144"/>
              </a:xfrm>
            </p:grpSpPr>
            <p:sp>
              <p:nvSpPr>
                <p:cNvPr id="474" name="Shape 474"/>
                <p:cNvSpPr/>
                <p:nvPr/>
              </p:nvSpPr>
              <p:spPr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rgbClr val="ACACEA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endParaRPr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>
                  <a:off x="3071" y="2400"/>
                  <a:ext cx="144" cy="144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endParaRPr>
                </a:p>
              </p:txBody>
            </p:sp>
            <p:sp>
              <p:nvSpPr>
                <p:cNvPr id="476" name="Shape 476"/>
                <p:cNvSpPr/>
                <p:nvPr/>
              </p:nvSpPr>
              <p:spPr>
                <a:xfrm>
                  <a:off x="3215" y="2400"/>
                  <a:ext cx="144" cy="144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endParaRPr>
                </a:p>
              </p:txBody>
            </p:sp>
            <p:sp>
              <p:nvSpPr>
                <p:cNvPr id="477" name="Shape 477"/>
                <p:cNvSpPr/>
                <p:nvPr/>
              </p:nvSpPr>
              <p:spPr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endParaRPr>
                </a:p>
              </p:txBody>
            </p:sp>
            <p:sp>
              <p:nvSpPr>
                <p:cNvPr id="478" name="Shape 478"/>
                <p:cNvSpPr/>
                <p:nvPr/>
              </p:nvSpPr>
              <p:spPr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endParaRPr>
                </a:p>
              </p:txBody>
            </p:sp>
            <p:sp>
              <p:nvSpPr>
                <p:cNvPr id="479" name="Shape 479"/>
                <p:cNvSpPr/>
                <p:nvPr/>
              </p:nvSpPr>
              <p:spPr>
                <a:xfrm>
                  <a:off x="4511" y="2400"/>
                  <a:ext cx="144" cy="144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endParaRPr>
                </a:p>
              </p:txBody>
            </p:sp>
            <p:sp>
              <p:nvSpPr>
                <p:cNvPr id="480" name="Shape 480"/>
                <p:cNvSpPr/>
                <p:nvPr/>
              </p:nvSpPr>
              <p:spPr>
                <a:xfrm>
                  <a:off x="3359" y="2400"/>
                  <a:ext cx="864" cy="144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GB" sz="2400" b="0">
                      <a:solidFill>
                        <a:schemeClr val="dk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• • •</a:t>
                  </a:r>
                </a:p>
              </p:txBody>
            </p:sp>
          </p:grpSp>
          <p:sp>
            <p:nvSpPr>
              <p:cNvPr id="481" name="Shape 481"/>
              <p:cNvSpPr/>
              <p:nvPr/>
            </p:nvSpPr>
            <p:spPr>
              <a:xfrm>
                <a:off x="2544" y="2352"/>
                <a:ext cx="247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2400" b="1" i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X</a:t>
                </a:r>
                <a:r>
                  <a:rPr lang="en-GB" sz="2400" b="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1392" y="3359"/>
                <a:ext cx="284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2400" b="1" i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X</a:t>
                </a:r>
                <a:r>
                  <a:rPr lang="en-GB" sz="2400" b="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lang="en-GB" sz="2400" b="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′</a:t>
                </a:r>
              </a:p>
            </p:txBody>
          </p:sp>
          <p:cxnSp>
            <p:nvCxnSpPr>
              <p:cNvPr id="483" name="Shape 483"/>
              <p:cNvCxnSpPr/>
              <p:nvPr/>
            </p:nvCxnSpPr>
            <p:spPr>
              <a:xfrm>
                <a:off x="3023" y="2592"/>
                <a:ext cx="0" cy="81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484" name="Shape 484"/>
              <p:cNvCxnSpPr/>
              <p:nvPr/>
            </p:nvCxnSpPr>
            <p:spPr>
              <a:xfrm flipH="1">
                <a:off x="2879" y="2592"/>
                <a:ext cx="144" cy="81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grpSp>
            <p:nvGrpSpPr>
              <p:cNvPr id="485" name="Shape 485"/>
              <p:cNvGrpSpPr/>
              <p:nvPr/>
            </p:nvGrpSpPr>
            <p:grpSpPr>
              <a:xfrm>
                <a:off x="1823" y="3456"/>
                <a:ext cx="2831" cy="144"/>
                <a:chOff x="1823" y="3456"/>
                <a:chExt cx="2831" cy="144"/>
              </a:xfrm>
            </p:grpSpPr>
            <p:sp>
              <p:nvSpPr>
                <p:cNvPr id="486" name="Shape 486"/>
                <p:cNvSpPr/>
                <p:nvPr/>
              </p:nvSpPr>
              <p:spPr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rgbClr val="ACACEA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GB" sz="2400" b="0">
                      <a:solidFill>
                        <a:schemeClr val="dk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• • •</a:t>
                  </a:r>
                </a:p>
              </p:txBody>
            </p:sp>
            <p:sp>
              <p:nvSpPr>
                <p:cNvPr id="487" name="Shape 487"/>
                <p:cNvSpPr/>
                <p:nvPr/>
              </p:nvSpPr>
              <p:spPr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rgbClr val="ACACEA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endParaRPr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2639" y="3456"/>
                  <a:ext cx="144" cy="144"/>
                </a:xfrm>
                <a:prstGeom prst="rect">
                  <a:avLst/>
                </a:prstGeom>
                <a:solidFill>
                  <a:srgbClr val="ACACEA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endParaRPr>
                </a:p>
              </p:txBody>
            </p:sp>
            <p:sp>
              <p:nvSpPr>
                <p:cNvPr id="489" name="Shape 489"/>
                <p:cNvSpPr/>
                <p:nvPr/>
              </p:nvSpPr>
              <p:spPr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rgbClr val="ACACEA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endParaRPr>
                </a:p>
              </p:txBody>
            </p:sp>
            <p:sp>
              <p:nvSpPr>
                <p:cNvPr id="490" name="Shape 490"/>
                <p:cNvSpPr/>
                <p:nvPr/>
              </p:nvSpPr>
              <p:spPr>
                <a:xfrm>
                  <a:off x="1823" y="3456"/>
                  <a:ext cx="144" cy="144"/>
                </a:xfrm>
                <a:prstGeom prst="rect">
                  <a:avLst/>
                </a:prstGeom>
                <a:solidFill>
                  <a:srgbClr val="ACACEA"/>
                </a:solidFill>
                <a:ln w="254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endParaRPr>
                </a:p>
              </p:txBody>
            </p:sp>
            <p:grpSp>
              <p:nvGrpSpPr>
                <p:cNvPr id="491" name="Shape 491"/>
                <p:cNvGrpSpPr/>
                <p:nvPr/>
              </p:nvGrpSpPr>
              <p:grpSpPr>
                <a:xfrm>
                  <a:off x="2928" y="3456"/>
                  <a:ext cx="1727" cy="144"/>
                  <a:chOff x="2928" y="3456"/>
                  <a:chExt cx="1727" cy="144"/>
                </a:xfrm>
              </p:grpSpPr>
              <p:sp>
                <p:nvSpPr>
                  <p:cNvPr id="492" name="Shape 492"/>
                  <p:cNvSpPr/>
                  <p:nvPr/>
                </p:nvSpPr>
                <p:spPr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rgbClr val="ACACEA"/>
                  </a:solidFill>
                  <a:ln w="254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>
                      <a:solidFill>
                        <a:schemeClr val="dk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endParaRPr>
                  </a:p>
                </p:txBody>
              </p:sp>
              <p:sp>
                <p:nvSpPr>
                  <p:cNvPr id="493" name="Shape 493"/>
                  <p:cNvSpPr/>
                  <p:nvPr/>
                </p:nvSpPr>
                <p:spPr>
                  <a:xfrm>
                    <a:off x="3071" y="3456"/>
                    <a:ext cx="144" cy="144"/>
                  </a:xfrm>
                  <a:prstGeom prst="rect">
                    <a:avLst/>
                  </a:prstGeom>
                  <a:solidFill>
                    <a:schemeClr val="lt1"/>
                  </a:solidFill>
                  <a:ln w="254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>
                      <a:solidFill>
                        <a:schemeClr val="dk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endParaRPr>
                  </a:p>
                </p:txBody>
              </p:sp>
              <p:sp>
                <p:nvSpPr>
                  <p:cNvPr id="494" name="Shape 494"/>
                  <p:cNvSpPr/>
                  <p:nvPr/>
                </p:nvSpPr>
                <p:spPr>
                  <a:xfrm>
                    <a:off x="3215" y="3456"/>
                    <a:ext cx="144" cy="144"/>
                  </a:xfrm>
                  <a:prstGeom prst="rect">
                    <a:avLst/>
                  </a:prstGeom>
                  <a:solidFill>
                    <a:schemeClr val="lt1"/>
                  </a:solidFill>
                  <a:ln w="254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>
                      <a:solidFill>
                        <a:schemeClr val="dk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endParaRPr>
                  </a:p>
                </p:txBody>
              </p:sp>
              <p:sp>
                <p:nvSpPr>
                  <p:cNvPr id="495" name="Shape 495"/>
                  <p:cNvSpPr/>
                  <p:nvPr/>
                </p:nvSpPr>
                <p:spPr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lt1"/>
                  </a:solidFill>
                  <a:ln w="254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>
                      <a:solidFill>
                        <a:schemeClr val="dk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endParaRPr>
                  </a:p>
                </p:txBody>
              </p:sp>
              <p:sp>
                <p:nvSpPr>
                  <p:cNvPr id="496" name="Shape 496"/>
                  <p:cNvSpPr/>
                  <p:nvPr/>
                </p:nvSpPr>
                <p:spPr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lt1"/>
                  </a:solidFill>
                  <a:ln w="254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>
                      <a:solidFill>
                        <a:schemeClr val="dk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endParaRPr>
                  </a:p>
                </p:txBody>
              </p:sp>
              <p:sp>
                <p:nvSpPr>
                  <p:cNvPr id="497" name="Shape 497"/>
                  <p:cNvSpPr/>
                  <p:nvPr/>
                </p:nvSpPr>
                <p:spPr>
                  <a:xfrm>
                    <a:off x="4511" y="3456"/>
                    <a:ext cx="144" cy="144"/>
                  </a:xfrm>
                  <a:prstGeom prst="rect">
                    <a:avLst/>
                  </a:prstGeom>
                  <a:solidFill>
                    <a:schemeClr val="lt1"/>
                  </a:solidFill>
                  <a:ln w="254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>
                      <a:solidFill>
                        <a:schemeClr val="dk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endParaRPr>
                  </a:p>
                </p:txBody>
              </p:sp>
              <p:sp>
                <p:nvSpPr>
                  <p:cNvPr id="498" name="Shape 498"/>
                  <p:cNvSpPr/>
                  <p:nvPr/>
                </p:nvSpPr>
                <p:spPr>
                  <a:xfrm>
                    <a:off x="3359" y="3456"/>
                    <a:ext cx="864" cy="144"/>
                  </a:xfrm>
                  <a:prstGeom prst="rect">
                    <a:avLst/>
                  </a:prstGeom>
                  <a:solidFill>
                    <a:schemeClr val="lt1"/>
                  </a:solidFill>
                  <a:ln w="254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25000"/>
                      <a:buNone/>
                    </a:pPr>
                    <a:r>
                      <a:rPr lang="en-GB" sz="2400" b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• • •</a:t>
                    </a:r>
                  </a:p>
                </p:txBody>
              </p:sp>
            </p:grpSp>
          </p:grpSp>
          <p:cxnSp>
            <p:nvCxnSpPr>
              <p:cNvPr id="499" name="Shape 499"/>
              <p:cNvCxnSpPr/>
              <p:nvPr/>
            </p:nvCxnSpPr>
            <p:spPr>
              <a:xfrm flipH="1">
                <a:off x="2735" y="2592"/>
                <a:ext cx="288" cy="81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00" name="Shape 500"/>
              <p:cNvCxnSpPr/>
              <p:nvPr/>
            </p:nvCxnSpPr>
            <p:spPr>
              <a:xfrm flipH="1">
                <a:off x="2064" y="2592"/>
                <a:ext cx="959" cy="81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01" name="Shape 501"/>
              <p:cNvCxnSpPr/>
              <p:nvPr/>
            </p:nvCxnSpPr>
            <p:spPr>
              <a:xfrm flipH="1">
                <a:off x="1919" y="2592"/>
                <a:ext cx="1104" cy="81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02" name="Shape 502"/>
              <p:cNvCxnSpPr/>
              <p:nvPr/>
            </p:nvCxnSpPr>
            <p:spPr>
              <a:xfrm>
                <a:off x="3168" y="2592"/>
                <a:ext cx="0" cy="81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03" name="Shape 503"/>
              <p:cNvCxnSpPr/>
              <p:nvPr/>
            </p:nvCxnSpPr>
            <p:spPr>
              <a:xfrm>
                <a:off x="3311" y="2592"/>
                <a:ext cx="0" cy="81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04" name="Shape 504"/>
              <p:cNvCxnSpPr/>
              <p:nvPr/>
            </p:nvCxnSpPr>
            <p:spPr>
              <a:xfrm>
                <a:off x="4320" y="2592"/>
                <a:ext cx="0" cy="81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05" name="Shape 505"/>
              <p:cNvCxnSpPr/>
              <p:nvPr/>
            </p:nvCxnSpPr>
            <p:spPr>
              <a:xfrm>
                <a:off x="4463" y="2592"/>
                <a:ext cx="0" cy="81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506" name="Shape 506"/>
              <p:cNvCxnSpPr/>
              <p:nvPr/>
            </p:nvCxnSpPr>
            <p:spPr>
              <a:xfrm>
                <a:off x="4608" y="2592"/>
                <a:ext cx="0" cy="81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507" name="Shape 507"/>
              <p:cNvSpPr/>
              <p:nvPr/>
            </p:nvSpPr>
            <p:spPr>
              <a:xfrm>
                <a:off x="2352" y="3120"/>
                <a:ext cx="450" cy="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1400" b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• • •</a:t>
                </a:r>
              </a:p>
            </p:txBody>
          </p:sp>
        </p:grpSp>
        <p:cxnSp>
          <p:nvCxnSpPr>
            <p:cNvPr id="508" name="Shape 508"/>
            <p:cNvCxnSpPr/>
            <p:nvPr/>
          </p:nvCxnSpPr>
          <p:spPr>
            <a:xfrm>
              <a:off x="2928" y="2207"/>
              <a:ext cx="1728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509" name="Shape 509"/>
            <p:cNvSpPr/>
            <p:nvPr/>
          </p:nvSpPr>
          <p:spPr>
            <a:xfrm>
              <a:off x="3695" y="2104"/>
              <a:ext cx="254" cy="2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</a:p>
          </p:txBody>
        </p:sp>
        <p:cxnSp>
          <p:nvCxnSpPr>
            <p:cNvPr id="510" name="Shape 510"/>
            <p:cNvCxnSpPr/>
            <p:nvPr/>
          </p:nvCxnSpPr>
          <p:spPr>
            <a:xfrm>
              <a:off x="2928" y="3743"/>
              <a:ext cx="1728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511" name="Shape 511"/>
            <p:cNvSpPr/>
            <p:nvPr/>
          </p:nvSpPr>
          <p:spPr>
            <a:xfrm>
              <a:off x="3695" y="3640"/>
              <a:ext cx="254" cy="2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</a:p>
          </p:txBody>
        </p:sp>
        <p:cxnSp>
          <p:nvCxnSpPr>
            <p:cNvPr id="512" name="Shape 512"/>
            <p:cNvCxnSpPr/>
            <p:nvPr/>
          </p:nvCxnSpPr>
          <p:spPr>
            <a:xfrm>
              <a:off x="1823" y="3743"/>
              <a:ext cx="110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513" name="Shape 513"/>
            <p:cNvSpPr/>
            <p:nvPr/>
          </p:nvSpPr>
          <p:spPr>
            <a:xfrm>
              <a:off x="2207" y="3647"/>
              <a:ext cx="204" cy="2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Overview of Course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http://web.cs.ucla.edu/classes/spring17/cs33/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Grading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40% 	labs 		(4, each 10%)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5% 	homework		(5, each 1%)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25%	midterms 		(2, each 12.5%)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30%	final exam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Use Piazza for doubts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Discussion slides will be mailed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304800" y="242887"/>
            <a:ext cx="7005638" cy="429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</a:rPr>
              <a:t>Sign Extension Example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290512" y="3602831"/>
            <a:ext cx="8307387" cy="1231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</a:rPr>
              <a:t>Converting from smaller to larger integer data type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</a:rPr>
              <a:t>C automatically performs sign extension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381000" y="963721"/>
            <a:ext cx="4191000" cy="1070400"/>
          </a:xfrm>
          <a:prstGeom prst="rect">
            <a:avLst/>
          </a:prstGeom>
          <a:solidFill>
            <a:srgbClr val="CDF1C5"/>
          </a:solidFill>
          <a:ln w="12700" cap="flat" cmpd="dbl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int x =  15213;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     ix = (int) x;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int y = -15213;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     iy = (int) y;</a:t>
            </a:r>
          </a:p>
        </p:txBody>
      </p:sp>
      <p:sp>
        <p:nvSpPr>
          <p:cNvPr id="521" name="Shape 521"/>
          <p:cNvSpPr/>
          <p:nvPr/>
        </p:nvSpPr>
        <p:spPr>
          <a:xfrm>
            <a:off x="1109662" y="2147887"/>
            <a:ext cx="19049" cy="11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2082800" y="2147887"/>
            <a:ext cx="17462" cy="11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738562" y="2147887"/>
            <a:ext cx="19049" cy="11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524" name="Shape 524"/>
          <p:cNvGrpSpPr/>
          <p:nvPr/>
        </p:nvGrpSpPr>
        <p:grpSpPr>
          <a:xfrm>
            <a:off x="355600" y="2133600"/>
            <a:ext cx="8431213" cy="1070372"/>
            <a:chOff x="224" y="1792"/>
            <a:chExt cx="5310" cy="899"/>
          </a:xfrm>
        </p:grpSpPr>
        <p:sp>
          <p:nvSpPr>
            <p:cNvPr id="525" name="Shape 525"/>
            <p:cNvSpPr/>
            <p:nvPr/>
          </p:nvSpPr>
          <p:spPr>
            <a:xfrm>
              <a:off x="751" y="1807"/>
              <a:ext cx="544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Decimal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1711" y="1807"/>
              <a:ext cx="232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Hex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3741" y="1807"/>
              <a:ext cx="467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Binary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224" y="179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224" y="179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235" y="1792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698" y="179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711" y="1792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311" y="179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322" y="1792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354" y="179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367" y="1792"/>
              <a:ext cx="31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522" y="179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522" y="179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24" y="1804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698" y="1804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311" y="1804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354" y="1804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522" y="1804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73" y="1993"/>
              <a:ext cx="77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</a:p>
          </p:txBody>
        </p:sp>
        <p:sp>
          <p:nvSpPr>
            <p:cNvPr id="545" name="Shape 545"/>
            <p:cNvSpPr/>
            <p:nvPr/>
          </p:nvSpPr>
          <p:spPr>
            <a:xfrm>
              <a:off x="873" y="1986"/>
              <a:ext cx="388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15213</a:t>
              </a:r>
            </a:p>
          </p:txBody>
        </p:sp>
        <p:sp>
          <p:nvSpPr>
            <p:cNvPr id="546" name="Shape 546"/>
            <p:cNvSpPr/>
            <p:nvPr/>
          </p:nvSpPr>
          <p:spPr>
            <a:xfrm>
              <a:off x="1886" y="1993"/>
              <a:ext cx="388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3B 6D</a:t>
              </a:r>
            </a:p>
          </p:txBody>
        </p:sp>
        <p:sp>
          <p:nvSpPr>
            <p:cNvPr id="547" name="Shape 547"/>
            <p:cNvSpPr/>
            <p:nvPr/>
          </p:nvSpPr>
          <p:spPr>
            <a:xfrm>
              <a:off x="4016" y="1993"/>
              <a:ext cx="1321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00111011 01101101</a:t>
              </a:r>
            </a:p>
          </p:txBody>
        </p:sp>
        <p:sp>
          <p:nvSpPr>
            <p:cNvPr id="548" name="Shape 548"/>
            <p:cNvSpPr/>
            <p:nvPr/>
          </p:nvSpPr>
          <p:spPr>
            <a:xfrm>
              <a:off x="224" y="1970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35" y="1970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698" y="1970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1311" y="1970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1322" y="1970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354" y="1970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367" y="1970"/>
              <a:ext cx="31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522" y="1970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224" y="1981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698" y="1981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311" y="1981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354" y="1981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522" y="1981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273" y="2170"/>
              <a:ext cx="155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ix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873" y="2163"/>
              <a:ext cx="388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15213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1418" y="2170"/>
              <a:ext cx="854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 00 3B 6D</a:t>
              </a:r>
            </a:p>
          </p:txBody>
        </p:sp>
        <p:sp>
          <p:nvSpPr>
            <p:cNvPr id="565" name="Shape 565"/>
            <p:cNvSpPr/>
            <p:nvPr/>
          </p:nvSpPr>
          <p:spPr>
            <a:xfrm>
              <a:off x="2617" y="2170"/>
              <a:ext cx="2720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00000000 00000000 00111011 01101101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224" y="2146"/>
              <a:ext cx="1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235" y="2146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698" y="2146"/>
              <a:ext cx="1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711" y="2146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1311" y="2146"/>
              <a:ext cx="1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1322" y="2146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2354" y="2146"/>
              <a:ext cx="1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2367" y="2146"/>
              <a:ext cx="31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522" y="2146"/>
              <a:ext cx="1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224" y="2160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698" y="2160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1311" y="2160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2354" y="2160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522" y="2160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273" y="2347"/>
              <a:ext cx="77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826" y="2340"/>
              <a:ext cx="467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-15213</a:t>
              </a:r>
            </a:p>
          </p:txBody>
        </p:sp>
        <p:sp>
          <p:nvSpPr>
            <p:cNvPr id="582" name="Shape 582"/>
            <p:cNvSpPr/>
            <p:nvPr/>
          </p:nvSpPr>
          <p:spPr>
            <a:xfrm>
              <a:off x="1886" y="2347"/>
              <a:ext cx="388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C4 93</a:t>
              </a:r>
            </a:p>
          </p:txBody>
        </p:sp>
        <p:sp>
          <p:nvSpPr>
            <p:cNvPr id="583" name="Shape 583"/>
            <p:cNvSpPr/>
            <p:nvPr/>
          </p:nvSpPr>
          <p:spPr>
            <a:xfrm>
              <a:off x="4016" y="2347"/>
              <a:ext cx="1321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11000100 10010011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224" y="2325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235" y="2325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98" y="2325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1311" y="2325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1322" y="2325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2354" y="2325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2367" y="2325"/>
              <a:ext cx="31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522" y="2325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224" y="2337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698" y="2337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1311" y="2337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2354" y="2337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522" y="2337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316" y="2526"/>
              <a:ext cx="155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iy</a:t>
              </a:r>
            </a:p>
          </p:txBody>
        </p:sp>
        <p:sp>
          <p:nvSpPr>
            <p:cNvPr id="599" name="Shape 599"/>
            <p:cNvSpPr/>
            <p:nvPr/>
          </p:nvSpPr>
          <p:spPr>
            <a:xfrm>
              <a:off x="826" y="2519"/>
              <a:ext cx="467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-15213</a:t>
              </a:r>
            </a:p>
          </p:txBody>
        </p:sp>
        <p:sp>
          <p:nvSpPr>
            <p:cNvPr id="600" name="Shape 600"/>
            <p:cNvSpPr/>
            <p:nvPr/>
          </p:nvSpPr>
          <p:spPr>
            <a:xfrm>
              <a:off x="1418" y="2526"/>
              <a:ext cx="854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FF FF C4 93</a:t>
              </a:r>
            </a:p>
          </p:txBody>
        </p:sp>
        <p:sp>
          <p:nvSpPr>
            <p:cNvPr id="601" name="Shape 601"/>
            <p:cNvSpPr/>
            <p:nvPr/>
          </p:nvSpPr>
          <p:spPr>
            <a:xfrm>
              <a:off x="2617" y="2526"/>
              <a:ext cx="2720" cy="1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11111111 11111111 11000100 10010011</a:t>
              </a:r>
            </a:p>
          </p:txBody>
        </p:sp>
        <p:sp>
          <p:nvSpPr>
            <p:cNvPr id="602" name="Shape 602"/>
            <p:cNvSpPr/>
            <p:nvPr/>
          </p:nvSpPr>
          <p:spPr>
            <a:xfrm>
              <a:off x="224" y="250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235" y="2503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698" y="250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1311" y="250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1322" y="2503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2354" y="250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2367" y="2503"/>
              <a:ext cx="31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522" y="250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224" y="2514"/>
              <a:ext cx="11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224" y="2679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224" y="2679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235" y="2679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698" y="2514"/>
              <a:ext cx="11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98" y="2679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711" y="2679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311" y="2514"/>
              <a:ext cx="11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311" y="2679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1322" y="2679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2354" y="2514"/>
              <a:ext cx="11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354" y="2679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367" y="2679"/>
              <a:ext cx="315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522" y="2514"/>
              <a:ext cx="11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522" y="2679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522" y="2679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357017" y="514350"/>
            <a:ext cx="7592092" cy="57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</a:rPr>
              <a:t>Summary:</a:t>
            </a:r>
            <a:r>
              <a:rPr lang="en-GB" sz="3000" b="0"/>
              <a:t> </a:t>
            </a:r>
            <a:r>
              <a:rPr lang="en-GB" sz="3000" b="0" i="0" u="none" strike="noStrike" cap="none">
                <a:solidFill>
                  <a:schemeClr val="dk1"/>
                </a:solidFill>
              </a:rPr>
              <a:t>Expanding, Truncating: Basic Rules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396875" y="1414462"/>
            <a:ext cx="7896225" cy="3729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Expanding (e.g., short int to int)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Unsigned: zeros added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Signed: sign extension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yield expected result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Truncating (e.g., unsigned to unsigned short)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Unsigned/signed: bits are truncated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reinterpreted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Unsigned: mod operation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Signed: similar to mod</a:t>
            </a:r>
          </a:p>
          <a:p>
            <a:pPr marL="742950" marR="0" lvl="1" indent="-2476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small numbers yields expected behavior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Signed Binary: Two's Complement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How do we represent negative numbers?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The two's complement of a number is technically it's value subtracted from 2N.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In two's complement, most bits have the same contribution as in unsigned. The value of the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i-th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bit is 2^i (assuming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starts from 0).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However, the most significant bit of an N bit number has a value of -2^N-1 instead of 2^N-1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Signed Binary: Two's Complement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● Assume we're dealing with four bit numbers.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● Consider the unsigned binary number 1010: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– 1010 = 1*2^3 + 0*2^2 + 1*2^1 + 0*2^0 = 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● Now consider the signed binary number 1010: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– 1010 = 1*(-(2^3)) + 0*2^2 + 1*2^1 + 0*2^0 = -6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to convert between negative and positive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● The method: take the bitwise inverse and add one.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Consider 0101 (5).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1. 0101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2. Bitwise inverse of 0101 = 1010.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3. 1010 + 0001 = 1011.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4. Confirm: 1011 = (-(2^3)) + 2^1 + 2^0 = -5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Signed Binary: Notes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The value of a signed binary number depends on the number of bits there are.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– Four bit signed: 1111 = -1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– Five bit signed: 01111 = 15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An N-bit signed binary number has </a:t>
            </a:r>
            <a:r>
              <a:rPr lang="en-GB" dirty="0" smtClean="0">
                <a:latin typeface="Calibri"/>
                <a:ea typeface="Calibri"/>
                <a:cs typeface="Calibri"/>
                <a:sym typeface="Calibri"/>
              </a:rPr>
              <a:t>2^N 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possible values with a range of [-</a:t>
            </a:r>
            <a:r>
              <a:rPr lang="en-GB" dirty="0" smtClean="0">
                <a:latin typeface="Calibri"/>
                <a:ea typeface="Calibri"/>
                <a:cs typeface="Calibri"/>
                <a:sym typeface="Calibri"/>
              </a:rPr>
              <a:t>2^N-1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smtClean="0">
                <a:latin typeface="Calibri"/>
                <a:ea typeface="Calibri"/>
                <a:cs typeface="Calibri"/>
                <a:sym typeface="Calibri"/>
              </a:rPr>
              <a:t>2^N-1-1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].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REMEMBER THIS: The range of a twos complement signed binary number is not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symmetrical around 0.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Henceforth all signed binary is two's complement unless otherwise specified.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Binary arithmetic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What does it mean to add bits?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The idea is the same as in decimal. Let's try with unsigned.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	0001 		0001 		0001 		0011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+ 	0010 	+ 	0001 	+ 	0111 	+ 	0111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       ---------- 		-------- 		---------- 		--------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	0011 		0010 		1000 		1010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Note that adding two or three 1 bits will produce a carry bit that must be added to the next bit over.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Binary arithmetic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● How about subtraction? You can generalize the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decimal method for binary, but...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● The simplest way to do X – Y is to do X + (-Y).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● Take 0110 (6) – 0010 (2)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● This becomes 0110 (6) + 1110 (-2)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0110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+    1110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---------- 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0100 	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Unsigned overflow in C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With signed arithmetic, we saw that a carry out bit was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completely valid, but what about unsigned?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Say we have 4-bit numbers and we add 6 + 12.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6 = 0110, 12 = 1100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0110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+     1100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--------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10010 = 18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...but this requires 5 bits to represent. We only have 4.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Unsigned overflow in C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Just drop bits.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If an unsigned operation of an n-bit number requires more than n bits, the resulting number will consist only of the n least significant bits.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– Ex. In the previous example: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– 0110 + 1100 = (1) 0010, the leading one is dropped and instead of the right answer of 18, you get the incredibly wrong answer of 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More formally, if you have n-bits, the computation of x + y is (x + y) % 2</a:t>
            </a:r>
            <a:r>
              <a:rPr lang="en-GB" baseline="30000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– Ex. (6 + 12) % 24 = 18 % 16 = 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Course Textbook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course textbook: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Computer Systems: A Programmer's Perspective 3rd Edition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CAUTION: The 2nd Edition, 2nd International Edition and the 3rd Edition all have essentially the same homework questions... except the numbers are different.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Unsigned overflow in C</a:t>
            </a:r>
          </a:p>
        </p:txBody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This is also true of unsigned multiplication overflow: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If we have 4 bits, 6 * 12 = 72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In binary, 72 is 1001000.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Truncate bits beyond 4 and the result is 1000 = 8.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72 % 24 = 8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Keep in mind, this is for unsigned numbers only.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Let's not think about signed numbers for now.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Datatypes in C</a:t>
            </a:r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Each native datatype in C is expressed by a sequence of bits.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Simple data types such as ints and shorts come in unsigned and signed variants where signed is the default (ie. int is actually a signed int)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However, the number of bits used to express these numbers differs depending on whether the processor is 32 or 64-bit.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...but more on the processor definitions later.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Datatypes in C</a:t>
            </a:r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char/unsigned char : 8-bits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short/unsigned short : 16-bits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/unsigned (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) : 32-bits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Here's where it gets weird.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In 32-bit machines: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– long/unsigned long : 32-bits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– long long/unsigned long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(further proof that a five year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old named these) : 64-bits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● In 64-bit machines: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– long/unsigned long : 64-bits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– long long/unsigned long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(ugh) : 64-bits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Boolean Operators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Boolean operators operate on a single bit.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AND : &amp;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Result is 1 if both inputs are 1.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OR : |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Result is 1 if either of the inputs are 1.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XOR : ^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Result is 1 if one input is 1 and the other is 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NOT : ~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Result is 1 if the input is 0.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Bitwise Operators</a:t>
            </a:r>
          </a:p>
        </p:txBody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Bitwise operators perform repeated boolean operations on each bit of a number or pair of numbers.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Bitwise invert (not the same as logical invert or '!')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~(1011) = 0100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Bitwise AND/OR (not the same as logical AND/OR or &amp;&amp;/||)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1010 &amp; 1100 = 1000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1010 | 1100 = 1110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Bitwise XOR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1010 &amp; 1100 = 0110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Bitwise Operators</a:t>
            </a:r>
          </a:p>
        </p:txBody>
      </p:sp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Left shift/right shift (arithmetic vs logical)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Left shift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– 0111 &lt;&lt; 1 = 1110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Right shift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– 1011 &gt;&gt; 1 = 0101 (logical)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– 1011 &gt;&gt; 1 = 1101 (arithmetic)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Why two different right shifts?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Logical Operators</a:t>
            </a:r>
          </a:p>
        </p:txBody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Where bitwise operators operate on each individual bit of a number, logical operators operate on the number as a whole</a:t>
            </a:r>
          </a:p>
          <a:p>
            <a:pPr marL="457200"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– II, &amp;&amp;, !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To invert a bit sequence x, you would use ~x.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What happens if you use the logical invert '!'?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!(1010) = 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!(0111) = 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!(0) = 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Logical Operators</a:t>
            </a:r>
          </a:p>
        </p:txBody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What happens when you use logical operators on numbers?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1011 &amp;&amp; 1100?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Non-zero numbers are interpreted as 1 and 0 is interpreted as... 0.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1011 &amp;&amp; 1100 &lt;=&gt; 1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1011 &amp;&amp; 0 &lt;=&gt; 0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1011 || 0 &lt;=&gt; 1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Useful Tips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x is a bit vector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if(x == 0)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return 0;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else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return 1;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return !!x;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Getting Started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Class is based on C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It is highly recommended to work in a Linux environment, specifically the </a:t>
            </a:r>
            <a:r>
              <a:rPr lang="en-GB" dirty="0" err="1"/>
              <a:t>SEASnet</a:t>
            </a:r>
            <a:r>
              <a:rPr lang="en-GB" dirty="0"/>
              <a:t> Linux Servers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Assignments will be tested on </a:t>
            </a:r>
            <a:r>
              <a:rPr lang="en-GB" dirty="0" err="1"/>
              <a:t>SEASnet</a:t>
            </a:r>
            <a:r>
              <a:rPr lang="en-GB" dirty="0"/>
              <a:t> Linux servers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a, b, and c are bits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if(a)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return b;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else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return c;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return (a &amp; b) | (~a &amp; c)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GB"/>
              <a:t>De-Morgan’s Law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a &amp; b = ~(~a | ~b)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a | b = ~(~a &amp; ~b)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Multiplication by Shifting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Consider the 4-bit unsigned number 0110.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– 0110 = 2^3 * 0 + 2^2 * 1 + 2^1 * 1 + 2^0 * 0 = 2^2 + 2^1 = 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0110 &lt;&lt; 1 = 1100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– 1100 = 2^3 * 1 + 2^2 * 1 + 2^1 * 0 + 2^0 * 0 = 2^3 + 2^2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– 2^3 + 2^2 = 2*(2^2 + 2^1) = 12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● x &lt;&lt; n = x * 2^n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Multiplication by Shifting</a:t>
            </a:r>
          </a:p>
        </p:txBody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How can we think of multiplying two arbitrary (ie non-powers of two) numbers in binary?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0110 * 1011 (= 6 * 11 = 66)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= 0110 * (1000 + 0010 + 0001)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= 0110 * 1000 + 0110 * 0010 + 0110 * 0001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= 0110 &lt;&lt; 3 + 0110 &lt;&lt; 1 + 0110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= 0110000 + 01100 + 0110 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= 1000010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Division by shifting</a:t>
            </a:r>
          </a:p>
        </p:txBody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By the same logic, this ought to work for division right?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Consider 4-bit unsigned: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1100 = 12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1100 &gt;&gt; 1 = 0110 = 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Consider 4-bit signed: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1100 = -4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1100 &gt;&gt; 1 = 0110 = 6 (??)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Division by shifting</a:t>
            </a:r>
          </a:p>
        </p:txBody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Previously, we tried logical right shifting (shift in zeros, but that didn't seem to pan out). This is where arithmetic right shifting steps in.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Consider 4-bit signed: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1100 = -4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– 1100 &gt;&gt; 1 = 1110 = -2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● Logical shifting maintains correct values for unsigned operations while arithmetic shifting maintains correct values for signed operations.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Access specific bits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Say you have the binary value 1010 and you only want to consider bits 1 and 2, that is, you want to transform 1010 into 0010.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1010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&amp;      0110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   ------------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0010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/>
              <a:t>Slides modified from DJ Kim, UT Wang, </a:t>
            </a:r>
            <a:r>
              <a:rPr lang="en-GB" dirty="0" err="1"/>
              <a:t>Shikhar</a:t>
            </a:r>
            <a:r>
              <a:rPr lang="en-GB"/>
              <a:t> Malhotra and </a:t>
            </a:r>
            <a:endParaRPr lang="en-GB" dirty="0"/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http://www.cs.cmu.edu/afs/cs/academic/class/15213-f15/www/schedule.html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Setup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To login to SEASnet you need to be connected to wireless network on campus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-GB"/>
              <a:t>OR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Login with VPN Software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GB" sz="28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https://www.it.ucla.edu/bol/services/virtual-private-network-vpn-clients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Setup Guide for Windows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Download </a:t>
            </a:r>
            <a:r>
              <a:rPr lang="en-GB" sz="20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PuTTY</a:t>
            </a:r>
            <a:endParaRPr lang="en-GB" sz="20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https://the.earth.li/~sgtatham/putty/latest/x86/putty.exe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PuTTY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850" dirty="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5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Run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Type </a:t>
            </a:r>
            <a:r>
              <a:rPr lang="en-GB" sz="1600" i="1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lnxsrv@seas.ucla.edu</a:t>
            </a:r>
            <a:r>
              <a:rPr lang="en-GB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for Host Name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Type </a:t>
            </a:r>
            <a:r>
              <a:rPr lang="en-GB" sz="16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SEASnet</a:t>
            </a:r>
            <a:r>
              <a:rPr lang="en-GB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for Saved Sessions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Click Save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Click Open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Type your </a:t>
            </a:r>
            <a:r>
              <a:rPr lang="en-GB" sz="16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SEASnet</a:t>
            </a:r>
            <a:r>
              <a:rPr lang="en-GB" sz="16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username and password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850" dirty="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5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Double-click </a:t>
            </a:r>
            <a:r>
              <a:rPr lang="en-GB" sz="185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SEASnet</a:t>
            </a:r>
            <a:r>
              <a:rPr lang="en-GB" sz="185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under Saved Sessions in the future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25" y="774975"/>
            <a:ext cx="4180374" cy="4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3510</Words>
  <Application>Microsoft Macintosh PowerPoint</Application>
  <PresentationFormat>On-screen Show (16:9)</PresentationFormat>
  <Paragraphs>737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Arial Narrow</vt:lpstr>
      <vt:lpstr>Calibri</vt:lpstr>
      <vt:lpstr>Courier New</vt:lpstr>
      <vt:lpstr>Noto Sans Symbols</vt:lpstr>
      <vt:lpstr>Times</vt:lpstr>
      <vt:lpstr>Times New Roman</vt:lpstr>
      <vt:lpstr>simple-light-2</vt:lpstr>
      <vt:lpstr>CS 33 Discussion 1</vt:lpstr>
      <vt:lpstr>Discussion 1C</vt:lpstr>
      <vt:lpstr>Agenda</vt:lpstr>
      <vt:lpstr>Overview of Course</vt:lpstr>
      <vt:lpstr>Course Textbook</vt:lpstr>
      <vt:lpstr>Getting Started</vt:lpstr>
      <vt:lpstr>Setup</vt:lpstr>
      <vt:lpstr>Setup Guide for Windows</vt:lpstr>
      <vt:lpstr>PuTTY</vt:lpstr>
      <vt:lpstr>Setup Guide for Mac</vt:lpstr>
      <vt:lpstr>Terminal</vt:lpstr>
      <vt:lpstr>Copying from local machine to SEASnet</vt:lpstr>
      <vt:lpstr>Copying from local machine to SEASnet </vt:lpstr>
      <vt:lpstr>Useful Linux Commands</vt:lpstr>
      <vt:lpstr>Useful Linux Commands</vt:lpstr>
      <vt:lpstr>Useful Linux Commands</vt:lpstr>
      <vt:lpstr>Useful Linux Commands</vt:lpstr>
      <vt:lpstr>C (as opposed to C++)</vt:lpstr>
      <vt:lpstr>C (as opposed to C++) </vt:lpstr>
      <vt:lpstr>C (as opposed to C++) </vt:lpstr>
      <vt:lpstr>C (as opposed to C++) </vt:lpstr>
      <vt:lpstr>C (as opposed to C++) </vt:lpstr>
      <vt:lpstr>Fwrapv, ftrapv Flags</vt:lpstr>
      <vt:lpstr>Everything is bits</vt:lpstr>
      <vt:lpstr>For example, can count in binary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Mapping Between Signed &amp; Unsigned</vt:lpstr>
      <vt:lpstr>Mapping Signed ↔ Unsigned</vt:lpstr>
      <vt:lpstr>Mapping Signed ↔ Unsigned</vt:lpstr>
      <vt:lpstr>Relation between Signed &amp; Unsigned</vt:lpstr>
      <vt:lpstr>Conversion Visualized</vt:lpstr>
      <vt:lpstr>Signed vs. Unsigned in C</vt:lpstr>
      <vt:lpstr>Casting Surprises</vt:lpstr>
      <vt:lpstr>Casting Surprises</vt:lpstr>
      <vt:lpstr>Sign Extension</vt:lpstr>
      <vt:lpstr>Sign Extension Example</vt:lpstr>
      <vt:lpstr>Summary: Expanding, Truncating: Basic Rules</vt:lpstr>
      <vt:lpstr>Signed Binary: Two's Complement</vt:lpstr>
      <vt:lpstr>Signed Binary: Two's Complement</vt:lpstr>
      <vt:lpstr>How to convert between negative and positive </vt:lpstr>
      <vt:lpstr>Signed Binary: Notes</vt:lpstr>
      <vt:lpstr>Binary arithmetic</vt:lpstr>
      <vt:lpstr>Binary arithmetic</vt:lpstr>
      <vt:lpstr>Unsigned overflow in C</vt:lpstr>
      <vt:lpstr>Unsigned overflow in C</vt:lpstr>
      <vt:lpstr>Unsigned overflow in C</vt:lpstr>
      <vt:lpstr>Datatypes in C</vt:lpstr>
      <vt:lpstr>Datatypes in C</vt:lpstr>
      <vt:lpstr>Boolean Operators</vt:lpstr>
      <vt:lpstr>Bitwise Operators</vt:lpstr>
      <vt:lpstr>Bitwise Operators</vt:lpstr>
      <vt:lpstr>Logical Operators</vt:lpstr>
      <vt:lpstr>Logical Operators</vt:lpstr>
      <vt:lpstr>Useful Tips</vt:lpstr>
      <vt:lpstr>PowerPoint Presentation</vt:lpstr>
      <vt:lpstr>PowerPoint Presentation</vt:lpstr>
      <vt:lpstr>De-Morgan’s Law</vt:lpstr>
      <vt:lpstr>Multiplication by Shifting</vt:lpstr>
      <vt:lpstr>Multiplication by Shifting</vt:lpstr>
      <vt:lpstr>Division by shifting</vt:lpstr>
      <vt:lpstr>Division by shifting</vt:lpstr>
      <vt:lpstr>Access specific bits</vt:lpstr>
      <vt:lpstr>References</vt:lpstr>
      <vt:lpstr>Thank You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 Discussion 1</dc:title>
  <cp:lastModifiedBy>Aanchal Dalmia</cp:lastModifiedBy>
  <cp:revision>8</cp:revision>
  <dcterms:modified xsi:type="dcterms:W3CDTF">2017-04-08T05:24:52Z</dcterms:modified>
</cp:coreProperties>
</file>