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5" r:id="rId2"/>
    <p:sldId id="296" r:id="rId3"/>
    <p:sldId id="278" r:id="rId4"/>
    <p:sldId id="264" r:id="rId5"/>
    <p:sldId id="266" r:id="rId6"/>
    <p:sldId id="267" r:id="rId7"/>
    <p:sldId id="279" r:id="rId8"/>
    <p:sldId id="260" r:id="rId9"/>
    <p:sldId id="273" r:id="rId10"/>
    <p:sldId id="258" r:id="rId11"/>
    <p:sldId id="25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0" autoAdjust="0"/>
    <p:restoredTop sz="94659"/>
  </p:normalViewPr>
  <p:slideViewPr>
    <p:cSldViewPr>
      <p:cViewPr varScale="1">
        <p:scale>
          <a:sx n="64" d="100"/>
          <a:sy n="64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E8345-764B-4640-9E5D-881FAC4667B1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9E2ED-7F58-462E-A702-E3F8C933BE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is both a command and a system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E2ED-7F58-462E-A702-E3F8C933BE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1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58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58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6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4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3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10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30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73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09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40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0BFD-5728-43E1-9568-7ACB9EAA73E7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CS35L – </a:t>
            </a:r>
            <a:r>
              <a:rPr lang="en-US" b="1" dirty="0" smtClean="0"/>
              <a:t>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86434286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set: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opics: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basics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22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file comparison utility that outputs the differences between two files. </a:t>
            </a:r>
            <a:endParaRPr lang="en-US" dirty="0" smtClean="0"/>
          </a:p>
          <a:p>
            <a:r>
              <a:rPr lang="en-US" dirty="0" smtClean="0"/>
              <a:t>Shows the changes between one version of a file and a former version of the same file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diff </a:t>
            </a:r>
            <a:r>
              <a:rPr lang="en-US" i="1" dirty="0" err="1" smtClean="0"/>
              <a:t>original_file</a:t>
            </a:r>
            <a:r>
              <a:rPr lang="en-US" i="1" dirty="0" smtClean="0"/>
              <a:t> </a:t>
            </a:r>
            <a:r>
              <a:rPr lang="en-US" i="1" dirty="0" err="1" smtClean="0"/>
              <a:t>new_file</a:t>
            </a:r>
            <a:endParaRPr lang="en-US" i="1" dirty="0" smtClean="0"/>
          </a:p>
          <a:p>
            <a:pPr lvl="1"/>
            <a:r>
              <a:rPr lang="en-US" i="1" dirty="0"/>
              <a:t>d</a:t>
            </a:r>
            <a:r>
              <a:rPr lang="en-US" i="1" dirty="0" smtClean="0"/>
              <a:t>iff –u </a:t>
            </a:r>
            <a:r>
              <a:rPr lang="en-US" i="1" dirty="0" err="1" smtClean="0"/>
              <a:t>original_file</a:t>
            </a:r>
            <a:r>
              <a:rPr lang="en-US" i="1" dirty="0" smtClean="0"/>
              <a:t> </a:t>
            </a:r>
            <a:r>
              <a:rPr lang="en-US" i="1" dirty="0" err="1" smtClean="0"/>
              <a:t>new_file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wget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computer program that retrieves content from web servers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err="1" smtClean="0"/>
              <a:t>wget</a:t>
            </a:r>
            <a:r>
              <a:rPr lang="en-US" dirty="0" smtClean="0"/>
              <a:t> &lt;URL&gt;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4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Emacs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“The customizable</a:t>
            </a:r>
            <a:r>
              <a:rPr lang="en-US" dirty="0"/>
              <a:t>, </a:t>
            </a:r>
            <a:r>
              <a:rPr lang="en-US" dirty="0" smtClean="0"/>
              <a:t>extensible, self documenting</a:t>
            </a:r>
            <a:r>
              <a:rPr lang="en-US" dirty="0"/>
              <a:t>, real-time display </a:t>
            </a:r>
            <a:r>
              <a:rPr lang="en-US" dirty="0" smtClean="0"/>
              <a:t>editor”</a:t>
            </a:r>
          </a:p>
          <a:p>
            <a:r>
              <a:rPr lang="en-US" dirty="0" smtClean="0"/>
              <a:t>Customizable (no programming)</a:t>
            </a:r>
            <a:endParaRPr lang="en-US" dirty="0"/>
          </a:p>
          <a:p>
            <a:pPr lvl="1"/>
            <a:r>
              <a:rPr lang="en-US" dirty="0" smtClean="0"/>
              <a:t>Users can customize font, colors, etc. in ~/.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Extensible (programming required)</a:t>
            </a:r>
          </a:p>
          <a:p>
            <a:pPr lvl="1"/>
            <a:r>
              <a:rPr lang="en-US" dirty="0" smtClean="0"/>
              <a:t>Run Lisp </a:t>
            </a:r>
            <a:r>
              <a:rPr lang="en-US" dirty="0"/>
              <a:t>scripts to define new </a:t>
            </a:r>
            <a:r>
              <a:rPr lang="en-US" dirty="0" smtClean="0"/>
              <a:t>commands (</a:t>
            </a:r>
            <a:r>
              <a:rPr lang="en-US" dirty="0" err="1" smtClean="0"/>
              <a:t>dired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Self-documenting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C-h r (manual) and C-h t (tutorial)</a:t>
            </a:r>
          </a:p>
          <a:p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Edits are displayed onscreen as they occur</a:t>
            </a:r>
          </a:p>
        </p:txBody>
      </p:sp>
    </p:spTree>
    <p:extLst>
      <p:ext uri="{BB962C8B-B14F-4D97-AF65-F5344CB8AC3E}">
        <p14:creationId xmlns:p14="http://schemas.microsoft.com/office/powerpoint/2010/main" xmlns="" val="25366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/>
              <a:t>e</a:t>
            </a:r>
            <a:r>
              <a:rPr lang="en-US" dirty="0" err="1" smtClean="0"/>
              <a:t>macs</a:t>
            </a:r>
            <a:endParaRPr lang="en-US" dirty="0" smtClean="0"/>
          </a:p>
          <a:p>
            <a:pPr lvl="1"/>
            <a:r>
              <a:rPr lang="en-US" dirty="0" smtClean="0"/>
              <a:t>Should be installed already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has both GUI and CLI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emacs</a:t>
            </a:r>
            <a:r>
              <a:rPr lang="en-US" dirty="0" smtClean="0"/>
              <a:t> commands start with “C” or “M”</a:t>
            </a:r>
          </a:p>
          <a:p>
            <a:pPr lvl="1"/>
            <a:r>
              <a:rPr lang="en-US" dirty="0" smtClean="0"/>
              <a:t>“C” = ctrl; 	“M” = alt (Windows) / option(Mac) </a:t>
            </a:r>
          </a:p>
          <a:p>
            <a:r>
              <a:rPr lang="en-US" dirty="0" smtClean="0"/>
              <a:t>Starting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macs</a:t>
            </a:r>
            <a:r>
              <a:rPr lang="en-US" dirty="0" smtClean="0"/>
              <a:t> &lt;filename&gt;</a:t>
            </a:r>
          </a:p>
          <a:p>
            <a:r>
              <a:rPr lang="en-US" dirty="0" smtClean="0"/>
              <a:t>Exiting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C-x C-c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9973" y="1417638"/>
            <a:ext cx="1348264" cy="156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17638"/>
            <a:ext cx="1576862" cy="147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00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Editing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Insert text </a:t>
            </a:r>
            <a:r>
              <a:rPr lang="en-US" dirty="0" smtClean="0"/>
              <a:t>by simply typing it</a:t>
            </a:r>
          </a:p>
          <a:p>
            <a:r>
              <a:rPr lang="en-US" b="1" dirty="0" smtClean="0"/>
              <a:t>Undo</a:t>
            </a:r>
            <a:r>
              <a:rPr lang="en-US" dirty="0" smtClean="0"/>
              <a:t> by typing C-x u</a:t>
            </a:r>
          </a:p>
          <a:p>
            <a:r>
              <a:rPr lang="en-US" b="1" dirty="0" smtClean="0"/>
              <a:t>Save changes </a:t>
            </a:r>
            <a:r>
              <a:rPr lang="en-US" dirty="0" smtClean="0"/>
              <a:t>by typing C-x C-s</a:t>
            </a:r>
          </a:p>
          <a:p>
            <a:r>
              <a:rPr lang="en-US" b="1" dirty="0" smtClean="0"/>
              <a:t>Copy, cut, paste</a:t>
            </a:r>
          </a:p>
          <a:p>
            <a:pPr lvl="1"/>
            <a:r>
              <a:rPr lang="en-US" dirty="0"/>
              <a:t>M-w (copy), C-w </a:t>
            </a:r>
            <a:r>
              <a:rPr lang="en-US" dirty="0" smtClean="0"/>
              <a:t>(kill), C-y (yank)</a:t>
            </a:r>
          </a:p>
          <a:p>
            <a:r>
              <a:rPr lang="en-US" b="1" dirty="0" smtClean="0"/>
              <a:t>Command repetition</a:t>
            </a:r>
            <a:endParaRPr lang="en-US" b="1" dirty="0"/>
          </a:p>
          <a:p>
            <a:pPr lvl="1"/>
            <a:r>
              <a:rPr lang="en-US" dirty="0" smtClean="0"/>
              <a:t>M-# &lt;command&gt; (M-2 C-n or M-5 C-f)</a:t>
            </a:r>
          </a:p>
        </p:txBody>
      </p:sp>
    </p:spTree>
    <p:extLst>
      <p:ext uri="{BB962C8B-B14F-4D97-AF65-F5344CB8AC3E}">
        <p14:creationId xmlns:p14="http://schemas.microsoft.com/office/powerpoint/2010/main" xmlns="" val="27514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Directory edit (</a:t>
            </a:r>
            <a:r>
              <a:rPr lang="en-US" b="1" dirty="0" err="1" smtClean="0"/>
              <a:t>dired</a:t>
            </a:r>
            <a:r>
              <a:rPr lang="en-US" b="1" dirty="0" smtClean="0"/>
              <a:t>) (C-x 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 </a:t>
            </a:r>
            <a:r>
              <a:rPr lang="en-US" dirty="0" err="1" smtClean="0"/>
              <a:t>Emacs</a:t>
            </a:r>
            <a:r>
              <a:rPr lang="en-US" dirty="0" smtClean="0"/>
              <a:t> buffer containing list of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 smtClean="0"/>
              <a:t>Allows you to operate on files</a:t>
            </a:r>
          </a:p>
          <a:p>
            <a:pPr lvl="1"/>
            <a:r>
              <a:rPr lang="en-US" dirty="0" smtClean="0"/>
              <a:t>remove, rename, encrypt, decrypt, edit</a:t>
            </a:r>
          </a:p>
          <a:p>
            <a:r>
              <a:rPr lang="en-US" dirty="0" smtClean="0"/>
              <a:t>Allows you to navigate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Switch to different directories and list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4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</a:t>
            </a:r>
            <a:r>
              <a:rPr lang="en-US" b="1" dirty="0" err="1" smtClean="0"/>
              <a:t>Emacs</a:t>
            </a:r>
            <a:r>
              <a:rPr lang="en-US" b="1" dirty="0" smtClean="0"/>
              <a:t> Tricks…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Emacs</a:t>
            </a:r>
            <a:r>
              <a:rPr lang="en-US" dirty="0" smtClean="0"/>
              <a:t> as shell</a:t>
            </a:r>
          </a:p>
          <a:p>
            <a:pPr lvl="1"/>
            <a:r>
              <a:rPr lang="en-US" dirty="0" smtClean="0"/>
              <a:t>Run shell commands</a:t>
            </a:r>
          </a:p>
          <a:p>
            <a:pPr lvl="1"/>
            <a:r>
              <a:rPr lang="en-US" dirty="0" smtClean="0"/>
              <a:t>M-! &lt;command&gt;, M-x shell (interactive shell)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as IDE</a:t>
            </a:r>
          </a:p>
          <a:p>
            <a:pPr lvl="1"/>
            <a:r>
              <a:rPr lang="en-US" dirty="0" smtClean="0"/>
              <a:t>Compile programs</a:t>
            </a:r>
          </a:p>
          <a:p>
            <a:pPr lvl="1"/>
            <a:r>
              <a:rPr lang="en-US" dirty="0" smtClean="0"/>
              <a:t>M-x compile, then specify command to compile</a:t>
            </a:r>
          </a:p>
          <a:p>
            <a:pPr lvl="1"/>
            <a:r>
              <a:rPr lang="en-US" dirty="0" smtClean="0"/>
              <a:t>Tip for homework: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hello.c</a:t>
            </a:r>
            <a:r>
              <a:rPr lang="en-US" dirty="0" smtClean="0"/>
              <a:t> –o hello</a:t>
            </a:r>
          </a:p>
          <a:p>
            <a:pPr lvl="1"/>
            <a:r>
              <a:rPr lang="en-US" dirty="0" smtClean="0"/>
              <a:t>Run the executable by running the shell command</a:t>
            </a:r>
          </a:p>
          <a:p>
            <a:pPr lvl="2"/>
            <a:r>
              <a:rPr lang="en-US" dirty="0" smtClean="0"/>
              <a:t>./hello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17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Submission </a:t>
            </a:r>
            <a:r>
              <a:rPr lang="en-US" b="1" dirty="0"/>
              <a:t>Rules – Column N</a:t>
            </a:r>
            <a:r>
              <a:rPr lang="en-US" b="1" dirty="0" smtClean="0"/>
              <a:t>umber Check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Emacs</a:t>
            </a:r>
            <a:r>
              <a:rPr lang="en-US" sz="2000" dirty="0" smtClean="0"/>
              <a:t> editor</a:t>
            </a:r>
            <a:endParaRPr lang="en-US" sz="2000" dirty="0"/>
          </a:p>
          <a:p>
            <a:pPr lvl="1"/>
            <a:r>
              <a:rPr lang="en-US" sz="2000" dirty="0" smtClean="0"/>
              <a:t>M-x </a:t>
            </a:r>
            <a:r>
              <a:rPr lang="en-US" sz="2000" dirty="0"/>
              <a:t>column-number-mode </a:t>
            </a:r>
            <a:r>
              <a:rPr lang="en-US" sz="2000" dirty="0" smtClean="0"/>
              <a:t>or</a:t>
            </a:r>
          </a:p>
          <a:p>
            <a:pPr lvl="1"/>
            <a:r>
              <a:rPr lang="en-US" sz="2000" dirty="0" smtClean="0"/>
              <a:t>Options </a:t>
            </a:r>
            <a:r>
              <a:rPr lang="en-US" sz="2000" dirty="0"/>
              <a:t>→ Show/Hide → Check “Column </a:t>
            </a:r>
            <a:r>
              <a:rPr lang="en-US" sz="2000" dirty="0" smtClean="0"/>
              <a:t>Numbers”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number inside the box is the Column Number.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29051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938" y="3284904"/>
            <a:ext cx="3748090" cy="351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68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80-Column Restriction in </a:t>
            </a:r>
            <a:r>
              <a:rPr lang="en-US" b="1" dirty="0" err="1" smtClean="0"/>
              <a:t>emacs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</a:t>
            </a:r>
            <a:r>
              <a:rPr lang="en-US" dirty="0"/>
              <a:t>line </a:t>
            </a:r>
            <a:r>
              <a:rPr lang="en-US" dirty="0" smtClean="0"/>
              <a:t>to </a:t>
            </a:r>
            <a:r>
              <a:rPr lang="en-US" dirty="0"/>
              <a:t>~/.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setq</a:t>
            </a:r>
            <a:r>
              <a:rPr lang="en-US" dirty="0" smtClean="0"/>
              <a:t>-default </a:t>
            </a:r>
            <a:r>
              <a:rPr lang="en-US" dirty="0"/>
              <a:t>fill-column 80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</a:t>
            </a:r>
            <a:r>
              <a:rPr lang="en-US" dirty="0"/>
              <a:t>your text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Turn </a:t>
            </a:r>
            <a:r>
              <a:rPr lang="en-US" dirty="0"/>
              <a:t>on AutoFill </a:t>
            </a:r>
            <a:r>
              <a:rPr lang="en-US" dirty="0" smtClean="0"/>
              <a:t>mode</a:t>
            </a:r>
            <a:endParaRPr lang="en-US" dirty="0"/>
          </a:p>
          <a:p>
            <a:pPr lvl="1"/>
            <a:r>
              <a:rPr lang="en-US" dirty="0" smtClean="0"/>
              <a:t>“M-x auto-fill-mode” or</a:t>
            </a:r>
          </a:p>
          <a:p>
            <a:pPr lvl="1"/>
            <a:r>
              <a:rPr lang="en-US" dirty="0" smtClean="0"/>
              <a:t>press “M-q” </a:t>
            </a:r>
            <a:r>
              <a:rPr lang="en-US" dirty="0"/>
              <a:t>to auto wrap each </a:t>
            </a:r>
            <a:r>
              <a:rPr lang="en-US" dirty="0" smtClean="0"/>
              <a:t>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04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Follow up – last lab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 link </a:t>
            </a:r>
            <a:r>
              <a:rPr lang="en-IN" dirty="0" err="1" smtClean="0"/>
              <a:t>vs</a:t>
            </a:r>
            <a:r>
              <a:rPr lang="en-IN" dirty="0" smtClean="0"/>
              <a:t> Soft link internal representation</a:t>
            </a:r>
          </a:p>
          <a:p>
            <a:r>
              <a:rPr lang="en-IN" dirty="0" smtClean="0"/>
              <a:t>Creation of groups in UNIX</a:t>
            </a:r>
          </a:p>
          <a:p>
            <a:pPr lvl="1"/>
            <a:r>
              <a:rPr lang="en-IN" dirty="0" err="1" smtClean="0"/>
              <a:t>groupadd</a:t>
            </a:r>
            <a:r>
              <a:rPr lang="en-IN" dirty="0" smtClean="0"/>
              <a:t> – create new group</a:t>
            </a:r>
          </a:p>
          <a:p>
            <a:pPr lvl="1"/>
            <a:r>
              <a:rPr lang="en-IN" dirty="0" err="1" smtClean="0"/>
              <a:t>Useradd</a:t>
            </a:r>
            <a:r>
              <a:rPr lang="en-IN" dirty="0" smtClean="0"/>
              <a:t> – add new user to group</a:t>
            </a:r>
          </a:p>
          <a:p>
            <a:pPr lvl="1"/>
            <a:r>
              <a:rPr lang="en-IN" dirty="0" err="1" smtClean="0"/>
              <a:t>u</a:t>
            </a:r>
            <a:r>
              <a:rPr lang="en-IN" dirty="0" err="1" smtClean="0"/>
              <a:t>sermod</a:t>
            </a:r>
            <a:r>
              <a:rPr lang="en-IN" dirty="0" smtClean="0"/>
              <a:t> – add existing user to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522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Page Sections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400" dirty="0" smtClean="0"/>
              <a:t>man &lt;command&gt;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5500" dirty="0" smtClean="0"/>
              <a:t>First Line: command (number)</a:t>
            </a:r>
          </a:p>
          <a:p>
            <a:pPr lvl="1"/>
            <a:r>
              <a:rPr lang="en-US" sz="5100" dirty="0" smtClean="0"/>
              <a:t>Shows what </a:t>
            </a:r>
            <a:r>
              <a:rPr lang="en-US" sz="5100" dirty="0"/>
              <a:t>section of the man page you are </a:t>
            </a:r>
            <a:r>
              <a:rPr lang="en-US" sz="5100" dirty="0" smtClean="0"/>
              <a:t>viewing</a:t>
            </a:r>
            <a:r>
              <a:rPr lang="en-US" sz="5100" dirty="0"/>
              <a:t/>
            </a:r>
            <a:br>
              <a:rPr lang="en-US" sz="5100" dirty="0"/>
            </a:br>
            <a:endParaRPr lang="en-US" sz="5100" dirty="0"/>
          </a:p>
          <a:p>
            <a:r>
              <a:rPr lang="en-US" sz="5500" dirty="0"/>
              <a:t>Man page sections are</a:t>
            </a:r>
            <a:r>
              <a:rPr lang="en-US" sz="5500" dirty="0" smtClean="0"/>
              <a:t>: (</a:t>
            </a:r>
            <a:r>
              <a:rPr lang="en-US" sz="5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sz="5500" dirty="0" smtClean="0"/>
              <a:t>)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>     (1)     User Commands</a:t>
            </a:r>
            <a:br>
              <a:rPr lang="en-US" sz="5500" dirty="0"/>
            </a:br>
            <a:r>
              <a:rPr lang="en-US" sz="5500" dirty="0"/>
              <a:t>     (2)     System Calls</a:t>
            </a:r>
            <a:br>
              <a:rPr lang="en-US" sz="5500" dirty="0"/>
            </a:br>
            <a:r>
              <a:rPr lang="en-US" sz="5500" dirty="0"/>
              <a:t>     (3)     Library functions</a:t>
            </a:r>
            <a:br>
              <a:rPr lang="en-US" sz="5500" dirty="0"/>
            </a:br>
            <a:r>
              <a:rPr lang="en-US" sz="5500" dirty="0"/>
              <a:t>     (4)     Devices</a:t>
            </a:r>
            <a:br>
              <a:rPr lang="en-US" sz="5500" dirty="0"/>
            </a:br>
            <a:r>
              <a:rPr lang="en-US" sz="5500" dirty="0"/>
              <a:t>     (5)     File formats</a:t>
            </a:r>
            <a:br>
              <a:rPr lang="en-US" sz="5500" dirty="0"/>
            </a:br>
            <a:r>
              <a:rPr lang="en-US" sz="5500" dirty="0"/>
              <a:t>     (6)     Games and Amusements</a:t>
            </a:r>
            <a:br>
              <a:rPr lang="en-US" sz="5500" dirty="0"/>
            </a:br>
            <a:r>
              <a:rPr lang="en-US" sz="5500" dirty="0"/>
              <a:t>     (7)     Conventions and Miscellany</a:t>
            </a:r>
            <a:br>
              <a:rPr lang="en-US" sz="5500" dirty="0"/>
            </a:br>
            <a:r>
              <a:rPr lang="en-US" sz="5500" dirty="0"/>
              <a:t>     (8)     System Administration and </a:t>
            </a:r>
            <a:r>
              <a:rPr lang="en-US" sz="5500" dirty="0" smtClean="0"/>
              <a:t>Privileged Commands</a:t>
            </a:r>
            <a:endParaRPr lang="en-US" sz="5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54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Pages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Headings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name of the command followed by a short </a:t>
            </a:r>
            <a:r>
              <a:rPr lang="en-US" dirty="0"/>
              <a:t>description of what the command </a:t>
            </a:r>
            <a:r>
              <a:rPr lang="en-US" dirty="0" smtClean="0"/>
              <a:t>does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one sentence or </a:t>
            </a:r>
            <a:r>
              <a:rPr lang="en-US" dirty="0" smtClean="0"/>
              <a:t>less </a:t>
            </a:r>
          </a:p>
          <a:p>
            <a:pPr lvl="1"/>
            <a:r>
              <a:rPr lang="en-US" b="1" dirty="0" smtClean="0"/>
              <a:t>Synopsis</a:t>
            </a:r>
            <a:r>
              <a:rPr lang="en-US" dirty="0" smtClean="0"/>
              <a:t>: describes </a:t>
            </a:r>
            <a:r>
              <a:rPr lang="en-US" dirty="0"/>
              <a:t>how the command is supposed to be </a:t>
            </a:r>
            <a:r>
              <a:rPr lang="en-US" dirty="0" smtClean="0"/>
              <a:t>used. Example: </a:t>
            </a:r>
            <a:r>
              <a:rPr lang="en-US" dirty="0" err="1" smtClean="0"/>
              <a:t>ls</a:t>
            </a:r>
            <a:r>
              <a:rPr lang="en-US" dirty="0"/>
              <a:t> </a:t>
            </a:r>
            <a:r>
              <a:rPr lang="en-US" dirty="0" smtClean="0"/>
              <a:t>[Option]…[File]…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gives </a:t>
            </a:r>
            <a:r>
              <a:rPr lang="en-US" dirty="0"/>
              <a:t>a more detailed definition of the </a:t>
            </a:r>
            <a:r>
              <a:rPr lang="en-US" dirty="0" smtClean="0"/>
              <a:t>command and provides </a:t>
            </a:r>
            <a:r>
              <a:rPr lang="en-US" dirty="0"/>
              <a:t>the OPTIONs available for the command.</a:t>
            </a:r>
          </a:p>
        </p:txBody>
      </p:sp>
    </p:spTree>
    <p:extLst>
      <p:ext uri="{BB962C8B-B14F-4D97-AF65-F5344CB8AC3E}">
        <p14:creationId xmlns:p14="http://schemas.microsoft.com/office/powerpoint/2010/main" xmlns="" val="35863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Pages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Other Common Headings</a:t>
            </a:r>
          </a:p>
          <a:p>
            <a:pPr lvl="1"/>
            <a:r>
              <a:rPr lang="en-US" sz="9600" b="1" dirty="0" smtClean="0"/>
              <a:t>AUTHORS</a:t>
            </a:r>
            <a:r>
              <a:rPr lang="en-US" sz="9600" dirty="0"/>
              <a:t>: the people who created or assisted in the creation of the </a:t>
            </a:r>
            <a:r>
              <a:rPr lang="en-US" sz="9600" dirty="0" smtClean="0"/>
              <a:t>command.</a:t>
            </a:r>
            <a:endParaRPr lang="en-US" sz="9600" dirty="0"/>
          </a:p>
          <a:p>
            <a:pPr lvl="1"/>
            <a:r>
              <a:rPr lang="en-US" sz="9600" b="1" dirty="0" smtClean="0"/>
              <a:t>BUGS</a:t>
            </a:r>
            <a:r>
              <a:rPr lang="en-US" sz="9600" dirty="0"/>
              <a:t>: lists any </a:t>
            </a:r>
            <a:r>
              <a:rPr lang="en-US" sz="9600" dirty="0" smtClean="0"/>
              <a:t>known </a:t>
            </a:r>
            <a:r>
              <a:rPr lang="en-US" sz="9600" dirty="0"/>
              <a:t>defects or shortcoming of the programs</a:t>
            </a:r>
            <a:r>
              <a:rPr lang="en-US" sz="9600" dirty="0" smtClean="0"/>
              <a:t>.</a:t>
            </a:r>
            <a:endParaRPr lang="en-US" sz="9600" dirty="0"/>
          </a:p>
          <a:p>
            <a:pPr lvl="1"/>
            <a:r>
              <a:rPr lang="en-US" sz="9600" b="1" dirty="0" smtClean="0"/>
              <a:t>EXAMPLES</a:t>
            </a:r>
            <a:r>
              <a:rPr lang="en-US" sz="9600" dirty="0" smtClean="0"/>
              <a:t> </a:t>
            </a:r>
            <a:r>
              <a:rPr lang="en-US" sz="9600" dirty="0"/>
              <a:t>or </a:t>
            </a:r>
            <a:r>
              <a:rPr lang="en-US" sz="9600" b="1" dirty="0"/>
              <a:t>NOTES</a:t>
            </a:r>
            <a:r>
              <a:rPr lang="en-US" sz="9600" dirty="0"/>
              <a:t>: An illustration of how to use the command including general </a:t>
            </a:r>
            <a:r>
              <a:rPr lang="en-US" sz="9600" dirty="0" smtClean="0"/>
              <a:t>notes.</a:t>
            </a:r>
            <a:endParaRPr lang="en-US" sz="9600" dirty="0"/>
          </a:p>
          <a:p>
            <a:pPr lvl="1"/>
            <a:r>
              <a:rPr lang="en-US" sz="9600" b="1" dirty="0" smtClean="0"/>
              <a:t>REPORTING </a:t>
            </a:r>
            <a:r>
              <a:rPr lang="en-US" sz="9600" b="1" dirty="0"/>
              <a:t>BUGS</a:t>
            </a:r>
            <a:r>
              <a:rPr lang="en-US" sz="9600" dirty="0"/>
              <a:t>: </a:t>
            </a:r>
            <a:r>
              <a:rPr lang="en-US" sz="9600" dirty="0" smtClean="0"/>
              <a:t>where you should report problems you’re having with the command.</a:t>
            </a:r>
            <a:endParaRPr lang="en-US" sz="9600" dirty="0"/>
          </a:p>
          <a:p>
            <a:pPr lvl="1"/>
            <a:r>
              <a:rPr lang="en-US" sz="9600" b="1" dirty="0" smtClean="0"/>
              <a:t>COPYRIGHT</a:t>
            </a:r>
            <a:r>
              <a:rPr lang="en-US" sz="9600" dirty="0"/>
              <a:t>: The person or organization that holds the copyright to this information; usually a disclaimer that this is free </a:t>
            </a:r>
            <a:r>
              <a:rPr lang="en-US" sz="9600" dirty="0" smtClean="0"/>
              <a:t>software.</a:t>
            </a:r>
            <a:endParaRPr lang="en-US" sz="9600" dirty="0"/>
          </a:p>
          <a:p>
            <a:pPr lvl="1"/>
            <a:r>
              <a:rPr lang="en-US" sz="9600" b="1" dirty="0" smtClean="0"/>
              <a:t>SEE </a:t>
            </a:r>
            <a:r>
              <a:rPr lang="en-US" sz="9600" b="1" dirty="0"/>
              <a:t>ALSO</a:t>
            </a:r>
            <a:r>
              <a:rPr lang="en-US" sz="9600" dirty="0"/>
              <a:t>: Other commands that are related to this command. </a:t>
            </a:r>
            <a:r>
              <a:rPr lang="en-US" sz="9600" dirty="0" smtClean="0"/>
              <a:t>This </a:t>
            </a:r>
            <a:r>
              <a:rPr lang="en-US" sz="9600" dirty="0"/>
              <a:t>section also frequently mentions any other documentation related to this command.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588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– Moving 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/>
              <a:t>following keys and commands </a:t>
            </a:r>
            <a:r>
              <a:rPr lang="en-US" dirty="0" smtClean="0"/>
              <a:t>to move </a:t>
            </a:r>
            <a:r>
              <a:rPr lang="en-US" dirty="0"/>
              <a:t>around in the manual page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529" y="2667000"/>
            <a:ext cx="839269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58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ticky bit (</a:t>
            </a:r>
            <a:r>
              <a:rPr lang="en-US" dirty="0" err="1" smtClean="0"/>
              <a:t>o+t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shared directories, </a:t>
            </a:r>
            <a:r>
              <a:rPr lang="en-US" dirty="0" smtClean="0"/>
              <a:t>it locks </a:t>
            </a:r>
            <a:r>
              <a:rPr lang="en-US" dirty="0"/>
              <a:t>files within the directory from being </a:t>
            </a:r>
            <a:r>
              <a:rPr lang="en-US" dirty="0" smtClean="0"/>
              <a:t>modified/deleted </a:t>
            </a:r>
            <a:r>
              <a:rPr lang="en-US" dirty="0"/>
              <a:t>by users other than the file </a:t>
            </a:r>
            <a:r>
              <a:rPr lang="en-US" dirty="0" smtClean="0"/>
              <a:t>creator, owner of the directory, or root, even if others have write permissions (Example: /</a:t>
            </a:r>
            <a:r>
              <a:rPr lang="en-US" dirty="0" err="1" smtClean="0"/>
              <a:t>tmp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setuid</a:t>
            </a:r>
            <a:r>
              <a:rPr lang="en-US" dirty="0" smtClean="0"/>
              <a:t>, </a:t>
            </a:r>
            <a:r>
              <a:rPr lang="en-US" dirty="0" err="1" smtClean="0"/>
              <a:t>setgid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u+s</a:t>
            </a:r>
            <a:r>
              <a:rPr lang="en-US" dirty="0" smtClean="0"/>
              <a:t>, </a:t>
            </a:r>
            <a:r>
              <a:rPr lang="en-US" dirty="0" err="1" smtClean="0"/>
              <a:t>g+s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“set user ID upon execution”</a:t>
            </a:r>
          </a:p>
          <a:p>
            <a:pPr lvl="1"/>
            <a:r>
              <a:rPr lang="en-US" dirty="0" smtClean="0"/>
              <a:t>Run an executable with the permissions of the executable’s owner or group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72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Process: </a:t>
            </a:r>
            <a:r>
              <a:rPr lang="en-US" b="1" dirty="0" err="1" smtClean="0"/>
              <a:t>ps</a:t>
            </a:r>
            <a:r>
              <a:rPr lang="en-US" b="1" dirty="0" smtClean="0"/>
              <a:t> and kill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instance of a computer </a:t>
            </a:r>
            <a:r>
              <a:rPr lang="en-US" dirty="0" smtClean="0"/>
              <a:t>program in execution</a:t>
            </a:r>
            <a:endParaRPr lang="en-US" dirty="0"/>
          </a:p>
          <a:p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processes that are currently running </a:t>
            </a:r>
          </a:p>
          <a:p>
            <a:r>
              <a:rPr lang="en-US" dirty="0" smtClean="0"/>
              <a:t>kill </a:t>
            </a:r>
          </a:p>
          <a:p>
            <a:pPr lvl="1"/>
            <a:r>
              <a:rPr lang="en-US" dirty="0" smtClean="0"/>
              <a:t>Terminate a certain process</a:t>
            </a:r>
            <a:endParaRPr lang="en-US" dirty="0"/>
          </a:p>
          <a:p>
            <a:pPr lvl="1"/>
            <a:r>
              <a:rPr lang="en-US" dirty="0" smtClean="0"/>
              <a:t>Usage </a:t>
            </a:r>
          </a:p>
          <a:p>
            <a:pPr lvl="2"/>
            <a:r>
              <a:rPr lang="en-US" dirty="0" smtClean="0"/>
              <a:t>kill </a:t>
            </a:r>
            <a:r>
              <a:rPr lang="en-US" dirty="0"/>
              <a:t>PID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867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Daemon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that runs in the background</a:t>
            </a:r>
          </a:p>
          <a:p>
            <a:r>
              <a:rPr lang="en-US" dirty="0" smtClean="0"/>
              <a:t>Example: </a:t>
            </a:r>
            <a:r>
              <a:rPr lang="en-US" dirty="0" err="1"/>
              <a:t>c</a:t>
            </a:r>
            <a:r>
              <a:rPr lang="en-US" dirty="0" err="1" smtClean="0"/>
              <a:t>ron</a:t>
            </a:r>
            <a:endParaRPr lang="en-US" dirty="0" smtClean="0"/>
          </a:p>
          <a:p>
            <a:pPr lvl="1"/>
            <a:r>
              <a:rPr lang="en-US" dirty="0" smtClean="0"/>
              <a:t>Enables users to schedule jobs to run periodically at certain times (</a:t>
            </a:r>
            <a:r>
              <a:rPr lang="en-US" dirty="0" err="1" smtClean="0"/>
              <a:t>cron</a:t>
            </a:r>
            <a:r>
              <a:rPr lang="en-US" dirty="0" smtClean="0"/>
              <a:t> jobs)</a:t>
            </a:r>
          </a:p>
          <a:p>
            <a:pPr lvl="1"/>
            <a:r>
              <a:rPr lang="en-US" smtClean="0"/>
              <a:t>Usage:</a:t>
            </a:r>
            <a:r>
              <a:rPr lang="en-US" dirty="0"/>
              <a:t> </a:t>
            </a:r>
            <a:r>
              <a:rPr lang="en-US" smtClean="0"/>
              <a:t>Full </a:t>
            </a:r>
            <a:r>
              <a:rPr lang="en-US" dirty="0" smtClean="0"/>
              <a:t>Backup every month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73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784</Words>
  <Application>Microsoft Office PowerPoint</Application>
  <PresentationFormat>On-screen Show (4:3)</PresentationFormat>
  <Paragraphs>123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CS35L – F16</vt:lpstr>
      <vt:lpstr> Follow up – last lab</vt:lpstr>
      <vt:lpstr>man Page Sections</vt:lpstr>
      <vt:lpstr>Reading man Pages</vt:lpstr>
      <vt:lpstr>Reading man Pages</vt:lpstr>
      <vt:lpstr>man – Moving Around</vt:lpstr>
      <vt:lpstr>Special Permissions</vt:lpstr>
      <vt:lpstr>Process: ps and kill</vt:lpstr>
      <vt:lpstr>Daemon </vt:lpstr>
      <vt:lpstr>diff</vt:lpstr>
      <vt:lpstr>wget</vt:lpstr>
      <vt:lpstr>Emacs</vt:lpstr>
      <vt:lpstr>Getting Started</vt:lpstr>
      <vt:lpstr>Basic Editing</vt:lpstr>
      <vt:lpstr>Directory edit (dired) (C-x d)</vt:lpstr>
      <vt:lpstr>Other Emacs Tricks…</vt:lpstr>
      <vt:lpstr>Submission Rules – Column Number Check </vt:lpstr>
      <vt:lpstr>80-Column Restriction in emacs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Basics: File Name Matching</dc:title>
  <dc:creator>Lauren</dc:creator>
  <cp:lastModifiedBy>Aishu</cp:lastModifiedBy>
  <cp:revision>122</cp:revision>
  <dcterms:created xsi:type="dcterms:W3CDTF">2012-10-01T10:36:08Z</dcterms:created>
  <dcterms:modified xsi:type="dcterms:W3CDTF">2016-09-28T20:14:30Z</dcterms:modified>
</cp:coreProperties>
</file>