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embeddedFontLs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Arimo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3157888-9EB0-4500-A34B-1A0C876BD711}">
  <a:tblStyle styleId="{43157888-9EB0-4500-A34B-1A0C876BD7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242A84B-898B-4A73-A22A-766F73B2E38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3881437" y="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1412" y="695325"/>
            <a:ext cx="4568825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2185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648200" y="3938587"/>
            <a:ext cx="4038599" cy="218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705008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0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3448050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395912" y="1604962"/>
            <a:ext cx="344963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0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0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3536950" y="-136524"/>
            <a:ext cx="3567111" cy="7050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 rot="5400000">
            <a:off x="5518150" y="1811337"/>
            <a:ext cx="4951411" cy="1770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1900238" y="115887"/>
            <a:ext cx="4951411" cy="516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3448050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5395912" y="1604962"/>
            <a:ext cx="344963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>
            <a:alpha val="0"/>
          </a:srgb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95463" y="1604962"/>
            <a:ext cx="7050086" cy="3567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sz="44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F16</a:t>
            </a:r>
            <a:endParaRPr lang="en-US"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Shape 190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{43157888-9EB0-4500-A34B-1A0C876BD711}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2.1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Shell scripting, regex, streams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Scripts: First Line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shell script file is just a file with shell commands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shell script is executed a new child “shell” process is spawned to run it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line is used to state which child “shell” to use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/bin/sh </a:t>
            </a: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/bin/bash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0863" y="3962400"/>
            <a:ext cx="5567361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8674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lab directory for each lab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each lab: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old directory called “lab”	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directory called “lab”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3 files in “lab” 					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lab.log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lab.txt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hw.txt									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324600" y="1752600"/>
            <a:ext cx="1981199" cy="3140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rm –rf 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mkdir 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lab/lab.log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lab/lab.txt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touch lab/hw.txt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Execute shell scripts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touch 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./script.sh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-bash: ./script.sh: Permission denied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ls –al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-rw-r--r--   1 </a:t>
            </a:r>
            <a:r>
              <a:rPr lang="en-US" sz="2000"/>
              <a:t>aishwary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csgrad     0 Apr  6 11:19 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chmod +x script.sh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./script.sh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Execution Tracing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prints out each command as it is executed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tracing within a script: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–x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turn it on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+x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turn it off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Output Using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arguments to stdout, can’t output escape characters (without –e)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“Hello\nworld”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Hello\nworld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–e “Hello\nworld”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Hello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world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output data with complex formatting, just like C printf()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"%.3e\n" 46553132.14562253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4.655e+07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 using =</a:t>
            </a:r>
          </a:p>
          <a:p>
            <a:pPr marL="828675" marR="0" lvl="1" indent="-333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var=“hello”     #NO SPACES!!!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Referenced using $ </a:t>
            </a:r>
          </a:p>
          <a:p>
            <a:pPr marL="828675" marR="0" lvl="1" indent="-333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$var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362200" y="4038600"/>
            <a:ext cx="4883149" cy="1201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message="HELLO WORLD!!!"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$message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457200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POSIX Built-in Shell Variables</a:t>
            </a:r>
          </a:p>
        </p:txBody>
      </p:sp>
      <p:graphicFrame>
        <p:nvGraphicFramePr>
          <p:cNvPr id="310" name="Shape 310"/>
          <p:cNvGraphicFramePr/>
          <p:nvPr/>
        </p:nvGraphicFramePr>
        <p:xfrm>
          <a:off x="685800" y="796925"/>
          <a:ext cx="8283575" cy="607545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973150"/>
                <a:gridCol w="7310425"/>
              </a:tblGrid>
              <a:tr h="17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#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arguments given to current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@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individual arguments.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a single argument.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(hyphen)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Options given to shell on invocation.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Exit status of previous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shell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(zero)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name of the shell program.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!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last background command. Use this to save process ID numbers for later use with the </a:t>
                      </a:r>
                      <a:r>
                        <a:rPr lang="en-US" sz="8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ENV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only by interactive shells upon invocation; the value of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$ENV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parameter-expanded. The result should be a full pathname for a file to be read and executed at startup. This is an XSI requirement.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HOME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(login) directory.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IFS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field separator; i.e., the list of characters that act as word separators. Normally set to space, tab, and newline.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name of current locale; overridden by the other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LC_ALL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locale; overrides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the other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LC_COLLATE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 for character collation (sorting) purposes.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LC_CTYPE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locale for character class determination during pattern matching.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LC_MESSAGES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current language for output messages.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LINENO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 number in script or function of the line that just ran.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NLSPATH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location of message catalogs for messages in the language given by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$LC_MESSAGES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(XSI).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PATH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 path for commands.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PPID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 ID of parent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PS1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command prompt string.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PS2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Prompt string for line continuations.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&gt;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PS4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Prompt string for execution tracing with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set -x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Default is "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 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PWD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working directory.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x="685800" y="990600"/>
            <a:ext cx="32003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85800" y="1981200"/>
            <a:ext cx="266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85800" y="3429000"/>
            <a:ext cx="647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Exit: Return value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457200" y="1682750"/>
          <a:ext cx="8383600" cy="4297325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857250"/>
                <a:gridCol w="7526350"/>
              </a:tblGrid>
              <a:tr h="77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Typical/Conventional Meaning 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exited successfully.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Failure to execute command.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1-125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exited unsuccessfully. The meanings of particular exit values are defined by each individual command.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126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found, but file was not executable.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not found.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128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died due to receiving a signal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2" name="Shape 322"/>
          <p:cNvSpPr txBox="1"/>
          <p:nvPr/>
        </p:nvSpPr>
        <p:spPr>
          <a:xfrm>
            <a:off x="457200" y="1295400"/>
            <a:ext cx="7010400" cy="4635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exit status of last command that ran with $?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Accessing 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153399" cy="5105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Positional parameters represent a shell script’s command-line arguments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historical reasons, enclose the number in braces if it’s greater than 9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 /bin/sh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#test script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first arg is $1 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#echo tenth arg is ${10} 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./test hello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arg is hello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statements use the test command or [ ]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“man test” to see the expressions that can be done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057400" y="3352800"/>
            <a:ext cx="4883149" cy="2679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#!/bin/bash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[ 5 –gt 1 ]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“5 greater than 1"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“not possible"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03212" y="133350"/>
            <a:ext cx="8574086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 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09600" y="1400175"/>
            <a:ext cx="8077199" cy="60039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41363" marR="0" lvl="1" indent="-284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parameters that define a user’s cultural preferences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∙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area-specific things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prints information about the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locale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to standard output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Quotes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kinds of quotes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quotes		' '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expand at all, literal meaning</a:t>
            </a:r>
          </a:p>
          <a:p>
            <a:pPr marL="1687513" marR="0" lvl="3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temp=‘$hello$hello’ ; echo $temp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quotes		" "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single quotes but expand backticks and $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Backticks				` ` or $()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as shell commands</a:t>
            </a:r>
          </a:p>
          <a:p>
            <a:pPr marL="1687513" marR="0" lvl="3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temp=`ls` ; echo $temp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loop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“let” command is used to do arithmetic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loop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will refer to each word in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14400" y="1600200"/>
            <a:ext cx="4883149" cy="18176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COUNT=6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[ $COUNT -gt 0 ]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“Value of count is: $COUNT”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let COUNT=COUNT-1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90600" y="4495800"/>
            <a:ext cx="3886200" cy="15716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#!/bin/sh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temp=`ls`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 in $temp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echo $f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358" name="Shape 358"/>
          <p:cNvSpPr/>
          <p:nvPr/>
        </p:nvSpPr>
        <p:spPr>
          <a:xfrm>
            <a:off x="533400" y="1219200"/>
            <a:ext cx="6705599" cy="2819400"/>
          </a:xfrm>
          <a:prstGeom prst="rect">
            <a:avLst/>
          </a:prstGeom>
          <a:noFill/>
          <a:ln w="28575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533400" y="4114800"/>
            <a:ext cx="5943599" cy="2590800"/>
          </a:xfrm>
          <a:prstGeom prst="rect">
            <a:avLst/>
          </a:prstGeom>
          <a:noFill/>
          <a:ln w="28575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600" y="3962400"/>
            <a:ext cx="4368799" cy="2706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Standard Streams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program has these 3 streams to interact with the world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stdin (0): contains data going into a program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stdout (1): where a program writes its output data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stderr (2): where a program writes its error msgs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738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Redirection and Pipelines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7200" y="1447800"/>
            <a:ext cx="8229600" cy="50403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redirects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to programs’s stdin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 &lt;file 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redirects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 stdout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&gt;file2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2&gt;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redirects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 stderr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2&gt;file2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&gt;&gt;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program’s stdout to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</a:p>
          <a:p>
            <a:pPr marL="428625" marR="0" lvl="0" indent="-3270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program1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program2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assigns stdout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 stdin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program2; text 'flows' through the pipeline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cat &lt;file | sort &gt;file2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 that lets you search for text with a particular pattern: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 starts with the letter a, ends with three uppercase letters, etc.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http://regexpal.com/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test your regex expressions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regex tutorial http://www.icewarp.com/support/online_help/203030104.htm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-1350962" y="-1443037"/>
            <a:ext cx="1889125" cy="276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3-1. POSIX BRE and ERE metacharacters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</a:p>
        </p:txBody>
      </p:sp>
      <p:graphicFrame>
        <p:nvGraphicFramePr>
          <p:cNvPr id="402" name="Shape 402"/>
          <p:cNvGraphicFramePr/>
          <p:nvPr/>
        </p:nvGraphicFramePr>
        <p:xfrm>
          <a:off x="457200" y="1524000"/>
          <a:ext cx="8105775" cy="5027625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1314450"/>
                <a:gridCol w="857250"/>
                <a:gridCol w="59340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/ 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 in a pattern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Usually, turn off the special meaning of the following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character. Occasionally, enable a special meaning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following character, such as for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single character except NULL. Individual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programs may also disallow matching newline.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91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any number (or none) of the single character that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immediately precedes it. For EREs, the preceding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can instead be a regular expression.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example, since . (dot) means any character, </a:t>
                      </a: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.*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means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"match any number of any character." For BREs, 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not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special if it's the first character of a regular expression.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following regular expression at the beginning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the line or string. BRE: special only at the beginning of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regular expression. ERE: special everywhere.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457200" y="1600200"/>
          <a:ext cx="8231200" cy="488155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912825"/>
                <a:gridCol w="965200"/>
                <a:gridCol w="6353175"/>
              </a:tblGrid>
              <a:tr h="62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preceding regular expression at the end of the line or string. BRE: special only at the end of a regular expression. ERE: special everywhere.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7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 bracket expression, this matches any one of the enclosed characters. A hyphen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]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as the first character is treated as a member of the list. All other metacharacters are treated as members of the list (i.e., literally). Bracket expressions may contain collating symbols, equivalence classes, and character classes (described shortly).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1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2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Termed an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interval expression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this matches a range of occurrences of the single character that immediately precedes it.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exactly n occurrences,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,\} matches at least n occurrences, and \{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\} matches any number of occurrences between n and m. n and m must be between 0 and RE_DUP_MAX (minimum value: 255), inclusive.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 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Save the pattern enclosed between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a special </a:t>
                      </a: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 space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Up to nine subpatterns can be saved on a single pattern. The text matched by the subpatterns can be reused later in the same pattern, by the escape sequences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\9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For example, 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\(ab\).*\1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matches two occurrences of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with any number of characters in between. </a:t>
                      </a:r>
                    </a:p>
                  </a:txBody>
                  <a:tcPr marL="91450" marR="91450" marT="22950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</a:p>
        </p:txBody>
      </p:sp>
      <p:graphicFrame>
        <p:nvGraphicFramePr>
          <p:cNvPr id="418" name="Shape 418"/>
          <p:cNvGraphicFramePr/>
          <p:nvPr/>
        </p:nvGraphicFramePr>
        <p:xfrm>
          <a:off x="457200" y="1600200"/>
          <a:ext cx="8491550" cy="502450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1479550"/>
                <a:gridCol w="7012000"/>
              </a:tblGrid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Matches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beginning of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at the end of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^tolstoy$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line containing exactly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nothing else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[Tt]olstoy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Either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or the seven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character, and 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tol.*toy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 sequence of zero or more characters, and the three letters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anywhere on a line (e.g.,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tolWHOtoy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and so on)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Regular Expressions (cont’d)</a:t>
            </a:r>
          </a:p>
        </p:txBody>
      </p:sp>
      <p:graphicFrame>
        <p:nvGraphicFramePr>
          <p:cNvPr id="426" name="Shape 426"/>
          <p:cNvGraphicFramePr/>
          <p:nvPr/>
        </p:nvGraphicFramePr>
        <p:xfrm>
          <a:off x="457200" y="1600200"/>
          <a:ext cx="8231200" cy="4619675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912825"/>
                <a:gridCol w="965200"/>
                <a:gridCol w="6353175"/>
              </a:tblGrid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Replay the nth subpattern enclosed in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into the pattern at this point. n is a number from 1 to 9, with 1 starting on the left.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{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0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}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 like the BRE 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earlier, but without the backslashes in front of the braces.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one or more instances of the preceding regular expression.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96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one instances of the preceding regular expression.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3E9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|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the regular expression specified before or after.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 )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Apply a match to the enclosed group of regular expressions.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228600" y="220662"/>
            <a:ext cx="8650287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85800" y="1295400"/>
            <a:ext cx="8077199" cy="50196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that can be accessed from any child process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ones: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path to user’s home directory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 of directories to search in for command to execute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value: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export VARIABLE=…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312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Matching Multiple Characters with One Expression</a:t>
            </a:r>
          </a:p>
        </p:txBody>
      </p:sp>
      <p:graphicFrame>
        <p:nvGraphicFramePr>
          <p:cNvPr id="434" name="Shape 434"/>
          <p:cNvGraphicFramePr/>
          <p:nvPr/>
        </p:nvGraphicFramePr>
        <p:xfrm>
          <a:off x="457200" y="1600200"/>
          <a:ext cx="8231200" cy="480220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630250"/>
                <a:gridCol w="7600950"/>
              </a:tblGrid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3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zero or more of the preceding character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Exactly n occurrences of the preceding regular expression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,\}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least n occurrences of the preceding regular expression 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Between n and m occurrences of the preceding regular expression</a:t>
                      </a:r>
                    </a:p>
                  </a:txBody>
                  <a:tcPr marL="91450" marR="91450" marT="29475" marB="45725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POSIX Bracket Expressions</a:t>
            </a:r>
          </a:p>
        </p:txBody>
      </p:sp>
      <p:graphicFrame>
        <p:nvGraphicFramePr>
          <p:cNvPr id="442" name="Shape 442"/>
          <p:cNvGraphicFramePr/>
          <p:nvPr/>
        </p:nvGraphicFramePr>
        <p:xfrm>
          <a:off x="457200" y="1600200"/>
          <a:ext cx="8231200" cy="452445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2057400"/>
                <a:gridCol w="2059000"/>
                <a:gridCol w="2057400"/>
                <a:gridCol w="2057400"/>
              </a:tblGrid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[:alnum:]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Alphanumeric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[:lower:]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Lowercase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[:alpha:]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Alphabetic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[:print:]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Printable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[:blank:]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Space and tab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[:punct:]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Punctuation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[:cntrl:]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[:space:]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Whitespace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[:digit:]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Numeric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[:upper:]</a:t>
                      </a: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Uppercase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[:graph:]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Nonspace characters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[:xdigit:]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Hexadecimal digits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Anchoring text matches</a:t>
            </a:r>
          </a:p>
        </p:txBody>
      </p:sp>
      <p:graphicFrame>
        <p:nvGraphicFramePr>
          <p:cNvPr id="450" name="Shape 450"/>
          <p:cNvGraphicFramePr/>
          <p:nvPr/>
        </p:nvGraphicFramePr>
        <p:xfrm>
          <a:off x="457200" y="1600200"/>
          <a:ext cx="8153400" cy="4584100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1448875"/>
                <a:gridCol w="6704525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Pattern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matched (in bold) / Reason match fails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4, 5, and 6, in the middle: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^ABC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is restricted to beginning of string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7, 8, and 9, in the middle: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abcABC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def$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Match is restricted to end of string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[[:upper:]]\{3\}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4, 5, and 6, in the middle: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[[:upper:]]\{3\}$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10, 11, and 12, at the end: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abcDEFdef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</a:t>
                      </a:r>
                      <a:r>
                        <a:rPr lang="en-US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^[[:alpha:]]\{3\}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 1, 2, and 3, at the beginning: </a:t>
                      </a: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ABCdefDEF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Searching for Text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446087" y="14382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grep: Uses basic regular expressions (BRE)</a:t>
            </a:r>
          </a:p>
          <a:p>
            <a: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“meta-characters ?, +, {, |, (, and ) lose their special meaning; instead use the backslashed versions” –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`man grep`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193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egrep (or grep -E): Uses extended regular expressions (ERE) – no backslashes needed</a:t>
            </a:r>
          </a:p>
          <a:p>
            <a:pPr marL="428625" marR="0" lvl="0" indent="-3270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fgrep (or grep -F): Matches fixed strings instead of regular expressions.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grep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						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is logged on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tty1 Feb 26 10:53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pts/0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pts/1 Feb 29 10:59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pts/2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pts/3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tolstoy pts/4 Feb 29 11:00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who | grep -F austen 		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is austen logged on?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 can extract, but what if you want to replace parts of text?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sed!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sed 's/</a:t>
            </a:r>
            <a:r>
              <a:rPr lang="en-US" sz="32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regExpr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200" b="1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replText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/[g]'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first directory in PATH</a:t>
            </a:r>
          </a:p>
          <a:p>
            <a:pPr marL="1230313" marR="0" lvl="2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$PATH | sed 's/:.*//'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 everything after and including the first colon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2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What is Lab 2 About?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868362" y="1295400"/>
            <a:ext cx="7696199" cy="56340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spelling checker for the Hawaiian language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(Get familiar with sort, comm and tr commands!)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a copy of web page containing basic English-to-Hawaiian dictionary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only the Hawaiian words from the web page to build a simple Hawaiian dictionary. Save it to a file called hwords (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scraping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 site scraping: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buildwords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script (cat hwnwdseng.htm | buildwords &gt; hwords)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command in the lab assignment to act as a spelling checker for Hawaiian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your spelling checker to check hwords and the lab web page for spelling mistakes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Useful Text Processing Tools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wc:  outputs a one-line report of lines, words, and bytes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head: extract top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tail: extracts bottom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tr: translate or delete characters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grep: print lines matching a pattern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sort: sort lines of text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sed: filtering and transforming text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Lab Hints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9263" marR="0" lvl="0" indent="-347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your script on seasnet servers before submitting to CCLE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 '/patternstart/,/patternstop/d‘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patternstart to patternstop, works across multiple lines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delete all lines starting with patternstart to patternstop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Hawaiian words html page uses \r and \n for new lines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 –c hwnwdseng.htm		to see the ASCII characters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delete blank white spaces such as tab or space using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 -d '[:blank:]’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tr -s to squeeze multiple new lines into one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4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 's/&lt;[^&gt;]*&gt;//g' a.html to remove all HTML tags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LC_* Environment Variables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81000" y="1287462"/>
            <a:ext cx="8534399" cy="5570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gets its data from the LC_* environment variables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LC_TIME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Date and time formats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LC_NUMERIC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Non-monetary numeric formats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LC_COLLATE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Order for comparing and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Locale Settings Can Affect Program Behavior!!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33400" y="2057400"/>
            <a:ext cx="8077199" cy="41576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sort order for the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depends: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LC_COLLATE=‘C’: sorting is in ASCII order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LC_COLLATE=‘en_US’: sorting is case insensitive except when the two strings are otherwise equal and one has an uppercase letter earlier than the other.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locales have other sort orders!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'C' Locale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33400" y="1524000"/>
            <a:ext cx="8153399" cy="30495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locale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environment of “least surprise”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Behaves like Unix systems before locales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62000" y="1447800"/>
            <a:ext cx="8077199" cy="449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sorts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sort [OPTION]…[FILE]…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order depends on locale 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locale: ASCII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compare two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by line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comm [OPTION]…FILE1 FILE2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locale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translate </a:t>
            </a: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delete characters</a:t>
            </a:r>
          </a:p>
          <a:p>
            <a:pPr marL="10858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tr [OPTION]…SET1 [SET2]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Scripting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Shell and OS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28625" marR="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shell is a user interface to the OS</a:t>
            </a: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Accepts commands as text, interprets them, uses OS API to carry out what the user wants – open files, start programs...</a:t>
            </a: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marR="0" lvl="0" indent="-327025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shells</a:t>
            </a:r>
          </a:p>
          <a:p>
            <a:pPr marL="1724025" marR="0" lvl="1" indent="-581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bash, sh, csh, ksh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Microsoft Office PowerPoint</Application>
  <PresentationFormat>On-screen Show (4:3)</PresentationFormat>
  <Paragraphs>502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Times New Roman</vt:lpstr>
      <vt:lpstr>Courier New</vt:lpstr>
      <vt:lpstr>Noto Sans Symbols</vt:lpstr>
      <vt:lpstr>Arimo</vt:lpstr>
      <vt:lpstr>1_Office Theme</vt:lpstr>
      <vt:lpstr>Office Theme</vt:lpstr>
      <vt:lpstr>CS35L – F16</vt:lpstr>
      <vt:lpstr>Slide 2</vt:lpstr>
      <vt:lpstr>Slide 3</vt:lpstr>
      <vt:lpstr>LC_* Environment Variables</vt:lpstr>
      <vt:lpstr>Slide 5</vt:lpstr>
      <vt:lpstr>Slide 6</vt:lpstr>
      <vt:lpstr>sort, comm, and tr</vt:lpstr>
      <vt:lpstr>Shell Scripting</vt:lpstr>
      <vt:lpstr>Slide 9</vt:lpstr>
      <vt:lpstr>Scripts: First Line</vt:lpstr>
      <vt:lpstr>Example</vt:lpstr>
      <vt:lpstr>Execute shell scripts</vt:lpstr>
      <vt:lpstr>Simple Execution Tracing</vt:lpstr>
      <vt:lpstr>Output Using echo or printf</vt:lpstr>
      <vt:lpstr>Slide 15</vt:lpstr>
      <vt:lpstr>Slide 16</vt:lpstr>
      <vt:lpstr>Exit: Return value</vt:lpstr>
      <vt:lpstr>Accessing Arguments</vt:lpstr>
      <vt:lpstr>if Statements</vt:lpstr>
      <vt:lpstr>Quotes</vt:lpstr>
      <vt:lpstr>Loops</vt:lpstr>
      <vt:lpstr>Standard Streams</vt:lpstr>
      <vt:lpstr>Slide 23</vt:lpstr>
      <vt:lpstr>Regular Expressions</vt:lpstr>
      <vt:lpstr>Regular Expressions</vt:lpstr>
      <vt:lpstr>Regular expressions</vt:lpstr>
      <vt:lpstr>Regular Expressions (cont’d)</vt:lpstr>
      <vt:lpstr>Examples</vt:lpstr>
      <vt:lpstr>Regular Expressions (cont’d)</vt:lpstr>
      <vt:lpstr>Matching Multiple Characters with One Expression</vt:lpstr>
      <vt:lpstr>POSIX Bracket Expressions</vt:lpstr>
      <vt:lpstr>Anchoring text matches</vt:lpstr>
      <vt:lpstr>Slide 33</vt:lpstr>
      <vt:lpstr>Simple grep</vt:lpstr>
      <vt:lpstr>sed</vt:lpstr>
      <vt:lpstr>Lab 2</vt:lpstr>
      <vt:lpstr>Slide 37</vt:lpstr>
      <vt:lpstr>Useful Text Processing Tools</vt:lpstr>
      <vt:lpstr>Lab Hints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S16</dc:title>
  <cp:lastModifiedBy>Aishu</cp:lastModifiedBy>
  <cp:revision>2</cp:revision>
  <dcterms:modified xsi:type="dcterms:W3CDTF">2016-10-03T20:26:32Z</dcterms:modified>
</cp:coreProperties>
</file>