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72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F71"/>
    <a:srgbClr val="C3FA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6" autoAdjust="0"/>
    <p:restoredTop sz="96311"/>
  </p:normalViewPr>
  <p:slideViewPr>
    <p:cSldViewPr>
      <p:cViewPr varScale="1">
        <p:scale>
          <a:sx n="64" d="100"/>
          <a:sy n="64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E507F-7AF0-4DAD-919D-6B535FC523CC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DD596-5856-40C7-8A3E-B923DC124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769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D596-5856-40C7-8A3E-B923DC1240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33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6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184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82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399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19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884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46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35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73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545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87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ABDF-F6A6-4F21-8650-792602281C0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915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stechies.com/joshuaflanagan/2010/09/03/use-gitk-to-understand-gi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CS35L – </a:t>
            </a:r>
            <a:r>
              <a:rPr lang="en-US" b="1" dirty="0" smtClean="0"/>
              <a:t>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48478663"/>
              </p:ext>
            </p:extLst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/>
                <a:gridCol w="4111345"/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Slide</a:t>
                      </a:r>
                      <a:r>
                        <a:rPr lang="en-US" sz="1800" baseline="0" dirty="0" smtClean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4.2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Slide</a:t>
                      </a:r>
                      <a:r>
                        <a:rPr lang="en-US" sz="1800" baseline="0" dirty="0" smtClean="0"/>
                        <a:t> t</a:t>
                      </a:r>
                      <a:r>
                        <a:rPr lang="en-US" sz="1800" dirty="0" smtClean="0"/>
                        <a:t>opics: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Source</a:t>
                      </a:r>
                      <a:r>
                        <a:rPr lang="en-US" sz="1800" baseline="0" dirty="0" smtClean="0"/>
                        <a:t> control, </a:t>
                      </a:r>
                      <a:r>
                        <a:rPr lang="en-US" sz="1800" baseline="0" dirty="0" err="1" smtClean="0"/>
                        <a:t>Git</a:t>
                      </a:r>
                      <a:endParaRPr lang="en-US" sz="1800" dirty="0" smtClean="0"/>
                    </a:p>
                  </a:txBody>
                  <a:tcPr marL="91363" marR="91363" marT="45682" marB="45682"/>
                </a:tc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Assignment: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</a:p>
                  </a:txBody>
                  <a:tcPr marL="91363" marR="91363" marT="45682" marB="456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338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8443" y="2695302"/>
            <a:ext cx="6496957" cy="3258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5243" y="1447800"/>
            <a:ext cx="1533739" cy="1305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Switching to New </a:t>
            </a:r>
            <a:r>
              <a:rPr lang="en-US" b="1" dirty="0"/>
              <a:t>B</a:t>
            </a:r>
            <a:r>
              <a:rPr lang="en-US" b="1" dirty="0" smtClean="0"/>
              <a:t>ranch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new branch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branch_name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dirty="0" smtClean="0">
                <a:cs typeface="Courier New" pitchFamily="49" charset="0"/>
              </a:rPr>
              <a:t>testing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5981684" y="4889302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29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Commit </a:t>
            </a:r>
            <a:r>
              <a:rPr lang="en-US" b="1" dirty="0"/>
              <a:t>A</a:t>
            </a:r>
            <a:r>
              <a:rPr lang="en-US" b="1" dirty="0" smtClean="0"/>
              <a:t>fter Switch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6200" y="1752600"/>
            <a:ext cx="7132878" cy="3124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0" y="3429000"/>
            <a:ext cx="2133600" cy="81343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600" y="4284913"/>
            <a:ext cx="3200400" cy="1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75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Branching?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Experiment with code without affecting main </a:t>
            </a:r>
            <a:r>
              <a:rPr lang="en-US" sz="3200" dirty="0" smtClean="0"/>
              <a:t>branch</a:t>
            </a:r>
          </a:p>
          <a:p>
            <a:pPr marL="342900" lvl="2" indent="-342900"/>
            <a:r>
              <a:rPr lang="en-US" sz="3200" dirty="0" smtClean="0"/>
              <a:t>Separate </a:t>
            </a:r>
            <a:r>
              <a:rPr lang="en-US" sz="3200" dirty="0"/>
              <a:t>projects that once had a common code </a:t>
            </a:r>
            <a:r>
              <a:rPr lang="en-US" sz="3200" dirty="0" smtClean="0"/>
              <a:t>base</a:t>
            </a:r>
          </a:p>
          <a:p>
            <a:pPr marL="342900" lvl="2" indent="-342900"/>
            <a:r>
              <a:rPr lang="en-US" sz="3200" dirty="0" smtClean="0"/>
              <a:t>2 versions of the project</a:t>
            </a: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Publish patch you made in lab 4</a:t>
            </a:r>
          </a:p>
          <a:p>
            <a:pPr lvl="1"/>
            <a:r>
              <a:rPr lang="en-US" sz="1600" dirty="0" smtClean="0"/>
              <a:t>Create a new branch “quote” of version 3.0</a:t>
            </a:r>
          </a:p>
          <a:p>
            <a:pPr lvl="2"/>
            <a:r>
              <a:rPr lang="en-US" sz="1600" dirty="0" smtClean="0"/>
              <a:t>Branch command + checkout command </a:t>
            </a:r>
            <a:r>
              <a:rPr lang="en-US" sz="1000" dirty="0">
                <a:latin typeface="Arial Black" panose="020B0A04020102020204" pitchFamily="34" charset="0"/>
                <a:cs typeface="Courier New" pitchFamily="49" charset="0"/>
              </a:rPr>
              <a:t>(</a:t>
            </a:r>
            <a:r>
              <a:rPr lang="en-US" sz="1000" dirty="0" err="1"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000" dirty="0">
                <a:latin typeface="Arial Black" panose="020B0A04020102020204" pitchFamily="34" charset="0"/>
                <a:cs typeface="Courier New" pitchFamily="49" charset="0"/>
              </a:rPr>
              <a:t> branch quote v3.0; </a:t>
            </a:r>
            <a:r>
              <a:rPr lang="en-US" sz="1000" dirty="0" err="1"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000" dirty="0">
                <a:latin typeface="Arial Black" panose="020B0A04020102020204" pitchFamily="34" charset="0"/>
                <a:cs typeface="Courier New" pitchFamily="49" charset="0"/>
              </a:rPr>
              <a:t> checkout quote)</a:t>
            </a:r>
            <a:endParaRPr lang="en-US" sz="1000" dirty="0" smtClean="0"/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checkout v3.0 -b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quote</a:t>
            </a:r>
            <a:endParaRPr lang="en-US" sz="800" dirty="0" smtClean="0">
              <a:latin typeface="Arial Black" panose="020B0A04020102020204" pitchFamily="34" charset="0"/>
              <a:cs typeface="Courier New" pitchFamily="49" charset="0"/>
            </a:endParaRPr>
          </a:p>
          <a:p>
            <a:pPr lvl="1"/>
            <a:r>
              <a:rPr lang="en-US" sz="1600" dirty="0" smtClean="0"/>
              <a:t>Use patch from lab 4 to modify this branch</a:t>
            </a:r>
          </a:p>
          <a:p>
            <a:pPr lvl="2"/>
            <a:r>
              <a:rPr lang="en-US" sz="1600" dirty="0" smtClean="0"/>
              <a:t>Patch command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patch –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pnum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smtClean="0">
                <a:cs typeface="Courier New" pitchFamily="49" charset="0"/>
              </a:rPr>
              <a:t>quote-3.0-patch.txt</a:t>
            </a:r>
          </a:p>
          <a:p>
            <a:pPr lvl="1"/>
            <a:r>
              <a:rPr lang="en-US" sz="1600" dirty="0">
                <a:cs typeface="Courier New" pitchFamily="49" charset="0"/>
              </a:rPr>
              <a:t>Modify ChangeLog-2008 file in </a:t>
            </a:r>
            <a:r>
              <a:rPr lang="en-US" sz="1600" dirty="0" err="1">
                <a:cs typeface="Courier New" pitchFamily="49" charset="0"/>
              </a:rPr>
              <a:t>diffutils</a:t>
            </a:r>
            <a:r>
              <a:rPr lang="en-US" sz="1600" dirty="0">
                <a:cs typeface="Courier New" pitchFamily="49" charset="0"/>
              </a:rPr>
              <a:t> directory</a:t>
            </a:r>
          </a:p>
          <a:p>
            <a:pPr lvl="2"/>
            <a:r>
              <a:rPr lang="en-US" sz="1200" dirty="0">
                <a:cs typeface="Courier New" pitchFamily="49" charset="0"/>
              </a:rPr>
              <a:t>Add entry for your changes similar to entries in </a:t>
            </a:r>
            <a:r>
              <a:rPr lang="en-US" sz="1200" dirty="0" err="1">
                <a:cs typeface="Courier New" pitchFamily="49" charset="0"/>
              </a:rPr>
              <a:t>ChangeLog</a:t>
            </a:r>
            <a:endParaRPr lang="en-US" sz="1200" dirty="0">
              <a:cs typeface="Courier New" pitchFamily="49" charset="0"/>
            </a:endParaRPr>
          </a:p>
          <a:p>
            <a:pPr lvl="1"/>
            <a:r>
              <a:rPr lang="en-US" sz="1600" dirty="0" smtClean="0"/>
              <a:t>Commit changes to the new branch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add .	 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commit –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Changelog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file&gt;</a:t>
            </a:r>
          </a:p>
          <a:p>
            <a:pPr lvl="1"/>
            <a:r>
              <a:rPr lang="en-US" sz="1600" dirty="0" smtClean="0"/>
              <a:t> Generate a patch that other people can use to get your changes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format-patch -[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 formatted-patch.txt</a:t>
            </a:r>
          </a:p>
          <a:p>
            <a:pPr lvl="1"/>
            <a:r>
              <a:rPr lang="en-US" sz="1600" dirty="0" smtClean="0"/>
              <a:t>Test your partner’s patch</a:t>
            </a:r>
          </a:p>
          <a:p>
            <a:pPr lvl="2"/>
            <a:r>
              <a:rPr lang="en-US" sz="1600" dirty="0" smtClean="0"/>
              <a:t>Check out version 3.0 into a </a:t>
            </a:r>
            <a:r>
              <a:rPr lang="en-US" sz="1600" dirty="0" err="1" smtClean="0"/>
              <a:t>tmp</a:t>
            </a:r>
            <a:r>
              <a:rPr lang="en-US" sz="1600" dirty="0" smtClean="0"/>
              <a:t> branch</a:t>
            </a:r>
          </a:p>
          <a:p>
            <a:pPr lvl="2"/>
            <a:r>
              <a:rPr lang="en-US" sz="1600" dirty="0" smtClean="0"/>
              <a:t>Apply patch with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am </a:t>
            </a:r>
            <a:r>
              <a:rPr lang="en-US" sz="1600" dirty="0" smtClean="0"/>
              <a:t>command: 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am &lt; </a:t>
            </a:r>
            <a:r>
              <a:rPr lang="en-US" sz="1600" dirty="0" smtClean="0">
                <a:cs typeface="Courier New" pitchFamily="49" charset="0"/>
              </a:rPr>
              <a:t>formatted-patch.txt</a:t>
            </a:r>
            <a:endParaRPr lang="en-US" sz="1600" dirty="0">
              <a:cs typeface="Courier New" pitchFamily="49" charset="0"/>
            </a:endParaRPr>
          </a:p>
          <a:p>
            <a:pPr lvl="2"/>
            <a:r>
              <a:rPr lang="en-US" sz="1600" dirty="0" smtClean="0"/>
              <a:t>Build and test with $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 check</a:t>
            </a:r>
          </a:p>
          <a:p>
            <a:pPr lvl="2"/>
            <a:r>
              <a:rPr lang="en-US" sz="1600" dirty="0" smtClean="0">
                <a:cs typeface="Courier New" pitchFamily="49" charset="0"/>
              </a:rPr>
              <a:t>Make sure partner’s name is in HW4.txt for #8</a:t>
            </a:r>
            <a:endParaRPr lang="en-US" sz="16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87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0864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repository browser</a:t>
            </a:r>
          </a:p>
          <a:p>
            <a:pPr lvl="1"/>
            <a:r>
              <a:rPr lang="en-US" sz="2400" dirty="0" smtClean="0"/>
              <a:t>Visualizes commit graphs</a:t>
            </a:r>
          </a:p>
          <a:p>
            <a:pPr lvl="1"/>
            <a:r>
              <a:rPr lang="en-US" sz="2400" dirty="0" smtClean="0"/>
              <a:t>Used to understand the structure of the repo</a:t>
            </a:r>
          </a:p>
          <a:p>
            <a:pPr lvl="1"/>
            <a:r>
              <a:rPr lang="en-US" sz="2400" dirty="0"/>
              <a:t>Tutorial: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err="1">
                <a:hlinkClick r:id="rId2"/>
              </a:rPr>
              <a:t>lostechies.com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joshuaflanagan</a:t>
            </a:r>
            <a:r>
              <a:rPr lang="en-US" sz="2400" dirty="0">
                <a:hlinkClick r:id="rId2"/>
              </a:rPr>
              <a:t>/2010/09/03/use-</a:t>
            </a:r>
            <a:r>
              <a:rPr lang="en-US" sz="2400" dirty="0" err="1">
                <a:hlinkClick r:id="rId2"/>
              </a:rPr>
              <a:t>gitk</a:t>
            </a:r>
            <a:r>
              <a:rPr lang="en-US" sz="2400" dirty="0">
                <a:hlinkClick r:id="rId2"/>
              </a:rPr>
              <a:t>-to-understand-</a:t>
            </a:r>
            <a:r>
              <a:rPr lang="en-US" sz="2400" dirty="0" err="1">
                <a:hlinkClick r:id="rId2"/>
              </a:rPr>
              <a:t>git</a:t>
            </a:r>
            <a:r>
              <a:rPr lang="en-US" sz="2400" dirty="0">
                <a:hlinkClick r:id="rId2"/>
              </a:rPr>
              <a:t>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1600200"/>
            <a:ext cx="4825078" cy="46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0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SSH into the server with X11 enabled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-X for OS with terminal (OS X, Linux)</a:t>
            </a:r>
          </a:p>
          <a:p>
            <a:pPr lvl="1"/>
            <a:r>
              <a:rPr lang="en-US" dirty="0" smtClean="0"/>
              <a:t>Select “X11” option if using putty (Windows)</a:t>
            </a:r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 smtClean="0"/>
              <a:t>gitk</a:t>
            </a:r>
            <a:r>
              <a:rPr lang="en-US" dirty="0" smtClean="0"/>
              <a:t> in the </a:t>
            </a:r>
            <a:r>
              <a:rPr lang="en-US" dirty="0"/>
              <a:t>~</a:t>
            </a:r>
            <a:r>
              <a:rPr lang="en-US" dirty="0" err="1"/>
              <a:t>eggert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/gnu/</a:t>
            </a:r>
            <a:r>
              <a:rPr lang="en-US" dirty="0" err="1" smtClean="0"/>
              <a:t>emacs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Need to first update your PATH</a:t>
            </a:r>
          </a:p>
          <a:p>
            <a:pPr lvl="2"/>
            <a:r>
              <a:rPr lang="en-US" dirty="0" smtClean="0"/>
              <a:t>$ export PATH=/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cs</a:t>
            </a:r>
            <a:r>
              <a:rPr lang="en-US" dirty="0" smtClean="0"/>
              <a:t>/bin:$PATH</a:t>
            </a:r>
          </a:p>
          <a:p>
            <a:pPr lvl="1"/>
            <a:r>
              <a:rPr lang="en-US" dirty="0" smtClean="0"/>
              <a:t>Run X locally before running </a:t>
            </a:r>
            <a:r>
              <a:rPr lang="en-US" dirty="0" err="1" smtClean="0"/>
              <a:t>gitk</a:t>
            </a:r>
            <a:endParaRPr lang="en-US" dirty="0" smtClean="0"/>
          </a:p>
          <a:p>
            <a:pPr lvl="2"/>
            <a:r>
              <a:rPr lang="en-US" dirty="0" err="1" smtClean="0"/>
              <a:t>Xming</a:t>
            </a:r>
            <a:r>
              <a:rPr lang="en-US" dirty="0" smtClean="0"/>
              <a:t> on Windows</a:t>
            </a:r>
          </a:p>
        </p:txBody>
      </p:sp>
    </p:spTree>
    <p:extLst>
      <p:ext uri="{BB962C8B-B14F-4D97-AF65-F5344CB8AC3E}">
        <p14:creationId xmlns:p14="http://schemas.microsoft.com/office/powerpoint/2010/main" xmlns="" val="13359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File Status Lifecycle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549" y="2362200"/>
            <a:ext cx="8367251" cy="3505200"/>
          </a:xfrm>
        </p:spPr>
      </p:pic>
      <p:sp>
        <p:nvSpPr>
          <p:cNvPr id="5" name="Left Brace 4"/>
          <p:cNvSpPr/>
          <p:nvPr/>
        </p:nvSpPr>
        <p:spPr>
          <a:xfrm rot="5400000">
            <a:off x="5294891" y="-420109"/>
            <a:ext cx="535418" cy="50292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1565" y="1417638"/>
            <a:ext cx="1002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Tracked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0715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games: </a:t>
            </a:r>
            <a:r>
              <a:rPr lang="en-US" dirty="0" err="1" smtClean="0"/>
              <a:t>pacman.c</a:t>
            </a:r>
            <a:r>
              <a:rPr lang="en-US" dirty="0" smtClean="0"/>
              <a:t>, </a:t>
            </a:r>
            <a:r>
              <a:rPr lang="en-US" dirty="0" err="1" smtClean="0"/>
              <a:t>pacman.h</a:t>
            </a:r>
            <a:r>
              <a:rPr lang="en-US" dirty="0" smtClean="0"/>
              <a:t>, README </a:t>
            </a:r>
          </a:p>
          <a:p>
            <a:r>
              <a:rPr lang="en-US" dirty="0" smtClean="0"/>
              <a:t>Create repository to track new project</a:t>
            </a:r>
          </a:p>
          <a:p>
            <a:pPr lvl="1"/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(creates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w/ all necessary repo files)</a:t>
            </a:r>
          </a:p>
          <a:p>
            <a:r>
              <a:rPr lang="en-US" dirty="0" smtClean="0"/>
              <a:t>Is the project tracked?</a:t>
            </a:r>
          </a:p>
          <a:p>
            <a:pPr lvl="1"/>
            <a:r>
              <a:rPr lang="en-US" dirty="0" smtClean="0"/>
              <a:t>No, need to add files and do an initial commit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dirty="0" err="1" smtClean="0"/>
              <a:t>pacman.c</a:t>
            </a:r>
            <a:r>
              <a:rPr lang="en-US" dirty="0" smtClean="0"/>
              <a:t> </a:t>
            </a:r>
            <a:r>
              <a:rPr lang="en-US" dirty="0" err="1" smtClean="0"/>
              <a:t>pacman.h</a:t>
            </a:r>
            <a:r>
              <a:rPr lang="en-US" dirty="0"/>
              <a:t> </a:t>
            </a:r>
            <a:r>
              <a:rPr lang="en-US" dirty="0" smtClean="0"/>
              <a:t>README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–m </a:t>
            </a:r>
            <a:r>
              <a:rPr lang="en-US" dirty="0" smtClean="0"/>
              <a:t>“initial commit of my project”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990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Repo Structure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1021" y="1295400"/>
            <a:ext cx="7401958" cy="47536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2705744"/>
              </p:ext>
            </p:extLst>
          </p:nvPr>
        </p:nvGraphicFramePr>
        <p:xfrm>
          <a:off x="3581400" y="3200400"/>
          <a:ext cx="2362200" cy="139266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56167"/>
                <a:gridCol w="787400"/>
                <a:gridCol w="918633"/>
              </a:tblGrid>
              <a:tr h="344695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5b1d3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README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911e7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pacman.c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469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cba0a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pacman.h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505200" y="1295400"/>
            <a:ext cx="5029200" cy="4953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1905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Snapshot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7664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2 More </a:t>
            </a:r>
            <a:r>
              <a:rPr lang="en-US" b="1" dirty="0"/>
              <a:t>C</a:t>
            </a:r>
            <a:r>
              <a:rPr lang="en-US" b="1" dirty="0" smtClean="0"/>
              <a:t>ommits…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1521" y="1809524"/>
            <a:ext cx="7220958" cy="3238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1766" y="1828800"/>
            <a:ext cx="185763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87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Branch?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pointer to one of the commits in the repo (head) + all ancestor commits</a:t>
            </a:r>
          </a:p>
          <a:p>
            <a:r>
              <a:rPr lang="en-US" dirty="0" smtClean="0"/>
              <a:t>When you first create a repo, are there any branches?</a:t>
            </a:r>
          </a:p>
          <a:p>
            <a:pPr lvl="1"/>
            <a:r>
              <a:rPr lang="en-US" dirty="0" smtClean="0"/>
              <a:t>Default branch named ‘master’</a:t>
            </a:r>
          </a:p>
          <a:p>
            <a:r>
              <a:rPr lang="en-US" dirty="0" smtClean="0"/>
              <a:t>The default master branch </a:t>
            </a:r>
          </a:p>
          <a:p>
            <a:pPr lvl="1"/>
            <a:r>
              <a:rPr lang="en-US" dirty="0" smtClean="0"/>
              <a:t>points to last commit made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oves forward automatically, every time you commit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92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</a:t>
            </a:r>
            <a:r>
              <a:rPr lang="en-US" b="1" dirty="0"/>
              <a:t>I</a:t>
            </a:r>
            <a:r>
              <a:rPr lang="en-US" b="1" dirty="0" smtClean="0"/>
              <a:t>s Master?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2667000"/>
            <a:ext cx="1914792" cy="226726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562753" y="2667000"/>
            <a:ext cx="2618847" cy="2267266"/>
            <a:chOff x="2562753" y="2667000"/>
            <a:chExt cx="2618847" cy="226726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14439" y="2667000"/>
              <a:ext cx="1867161" cy="2267266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2562753" y="3048000"/>
              <a:ext cx="7138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03152" y="1600200"/>
            <a:ext cx="1447800" cy="1143000"/>
            <a:chOff x="914400" y="1676400"/>
            <a:chExt cx="1447800" cy="1143000"/>
          </a:xfrm>
        </p:grpSpPr>
        <p:sp>
          <p:nvSpPr>
            <p:cNvPr id="5" name="Rounded Rectangle 4"/>
            <p:cNvSpPr/>
            <p:nvPr/>
          </p:nvSpPr>
          <p:spPr>
            <a:xfrm>
              <a:off x="914400" y="1676400"/>
              <a:ext cx="1447800" cy="685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master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>
              <a:off x="1638300" y="23622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81600" y="2590789"/>
            <a:ext cx="2619624" cy="2343477"/>
            <a:chOff x="5181600" y="2590789"/>
            <a:chExt cx="2619624" cy="234347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019800" y="2590789"/>
              <a:ext cx="1781424" cy="234347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H="1">
              <a:off x="5181600" y="3048000"/>
              <a:ext cx="7138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524119" y="1585119"/>
            <a:ext cx="1447800" cy="1143000"/>
            <a:chOff x="914400" y="1691481"/>
            <a:chExt cx="1447800" cy="1143000"/>
          </a:xfrm>
        </p:grpSpPr>
        <p:sp>
          <p:nvSpPr>
            <p:cNvPr id="18" name="Rounded Rectangle 17"/>
            <p:cNvSpPr/>
            <p:nvPr/>
          </p:nvSpPr>
          <p:spPr>
            <a:xfrm>
              <a:off x="914400" y="1691481"/>
              <a:ext cx="1447800" cy="685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master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2"/>
            </p:cNvCxnSpPr>
            <p:nvPr/>
          </p:nvCxnSpPr>
          <p:spPr>
            <a:xfrm>
              <a:off x="1638300" y="2377281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1108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2875 -0.00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28664 -0.003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3447595"/>
            <a:ext cx="6496957" cy="3258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</a:t>
            </a:r>
            <a:r>
              <a:rPr lang="en-US" b="1" dirty="0" smtClean="0"/>
              <a:t>ew Branch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new branch = creating new pointer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Where is new branch created?</a:t>
            </a:r>
          </a:p>
          <a:p>
            <a:pPr lvl="2"/>
            <a:r>
              <a:rPr lang="en-US" dirty="0" smtClean="0"/>
              <a:t>Current commit </a:t>
            </a:r>
          </a:p>
          <a:p>
            <a:r>
              <a:rPr lang="en-US" dirty="0" smtClean="0"/>
              <a:t>Where is current commit?</a:t>
            </a:r>
          </a:p>
          <a:p>
            <a:pPr lvl="1"/>
            <a:r>
              <a:rPr lang="en-US" dirty="0" smtClean="0"/>
              <a:t>HEAD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2200093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63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Commit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make another commit?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409755"/>
            <a:ext cx="6363588" cy="2295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2247554"/>
            <a:ext cx="1419423" cy="24768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485797" y="4724400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345f5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81800" y="5029200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55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421</Words>
  <Application>Microsoft Office PowerPoint</Application>
  <PresentationFormat>On-screen Show (4:3)</PresentationFormat>
  <Paragraphs>95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CS35L – F16</vt:lpstr>
      <vt:lpstr>Git File Status Lifecycle</vt:lpstr>
      <vt:lpstr>Git Example</vt:lpstr>
      <vt:lpstr>Git Repo Structure</vt:lpstr>
      <vt:lpstr>After 2 More Commits…</vt:lpstr>
      <vt:lpstr>What Is a Branch?</vt:lpstr>
      <vt:lpstr>Where Is Master?</vt:lpstr>
      <vt:lpstr>New Branch</vt:lpstr>
      <vt:lpstr>New Commit</vt:lpstr>
      <vt:lpstr>Switching to New Branch</vt:lpstr>
      <vt:lpstr>Commit After Switch</vt:lpstr>
      <vt:lpstr>Why Branching?</vt:lpstr>
      <vt:lpstr>Homework 4</vt:lpstr>
      <vt:lpstr>Gitk</vt:lpstr>
      <vt:lpstr>Gitk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and Publishing a Backported Change</dc:title>
  <dc:creator>Lauren</dc:creator>
  <cp:lastModifiedBy>Aishu</cp:lastModifiedBy>
  <cp:revision>251</cp:revision>
  <dcterms:created xsi:type="dcterms:W3CDTF">2012-10-24T04:54:36Z</dcterms:created>
  <dcterms:modified xsi:type="dcterms:W3CDTF">2016-10-19T19:19:42Z</dcterms:modified>
</cp:coreProperties>
</file>