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60" r:id="rId3"/>
    <p:sldId id="258" r:id="rId4"/>
    <p:sldId id="259" r:id="rId5"/>
    <p:sldId id="262" r:id="rId6"/>
    <p:sldId id="263" r:id="rId7"/>
    <p:sldId id="261" r:id="rId8"/>
    <p:sldId id="265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737" autoAdjust="0"/>
  </p:normalViewPr>
  <p:slideViewPr>
    <p:cSldViewPr>
      <p:cViewPr>
        <p:scale>
          <a:sx n="68" d="100"/>
          <a:sy n="68" d="100"/>
        </p:scale>
        <p:origin x="-75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80FF4-B75E-4FAA-B5D7-7D0743BF6E6D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5A2B6-DDFA-4006-ADE8-480ED7914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388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272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162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209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97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599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589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735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220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87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965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765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483A-6AAD-48EC-A2FC-6D80B7D6C8B4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188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gcc/Link-Option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019" y="1316720"/>
            <a:ext cx="3967966" cy="4605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CS35L – </a:t>
            </a:r>
            <a:r>
              <a:rPr lang="en-US" b="1" dirty="0" smtClean="0"/>
              <a:t>F16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24626745"/>
              </p:ext>
            </p:extLst>
          </p:nvPr>
        </p:nvGraphicFramePr>
        <p:xfrm>
          <a:off x="1488491" y="2058551"/>
          <a:ext cx="6167018" cy="8456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3509"/>
                <a:gridCol w="3083509"/>
              </a:tblGrid>
              <a:tr h="2778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Slide</a:t>
                      </a:r>
                      <a:r>
                        <a:rPr lang="en-US" sz="1400" baseline="0" dirty="0" smtClean="0"/>
                        <a:t> set:</a:t>
                      </a:r>
                      <a:endParaRPr lang="en-US" sz="1400" dirty="0"/>
                    </a:p>
                  </a:txBody>
                  <a:tcPr marL="68522" marR="68522" marT="34262" marB="3426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8.2</a:t>
                      </a:r>
                      <a:endParaRPr lang="en-US" sz="1400" dirty="0"/>
                    </a:p>
                  </a:txBody>
                  <a:tcPr marL="68522" marR="68522" marT="34262" marB="34262"/>
                </a:tc>
              </a:tr>
              <a:tr h="2778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Slide</a:t>
                      </a:r>
                      <a:r>
                        <a:rPr lang="en-US" sz="1400" baseline="0" dirty="0" smtClean="0"/>
                        <a:t> t</a:t>
                      </a:r>
                      <a:r>
                        <a:rPr lang="en-US" sz="1400" dirty="0" smtClean="0"/>
                        <a:t>opics:</a:t>
                      </a:r>
                      <a:endParaRPr lang="en-US" sz="1400" dirty="0"/>
                    </a:p>
                  </a:txBody>
                  <a:tcPr marL="68522" marR="68522" marT="34262" marB="3426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Dynamic linking</a:t>
                      </a:r>
                    </a:p>
                  </a:txBody>
                  <a:tcPr marL="68522" marR="68522" marT="34262" marB="34262"/>
                </a:tc>
              </a:tr>
              <a:tr h="2778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Assignment:</a:t>
                      </a:r>
                      <a:endParaRPr lang="en-US" sz="1400" dirty="0"/>
                    </a:p>
                  </a:txBody>
                  <a:tcPr marL="68522" marR="68522" marT="34262" marB="3426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 smtClean="0"/>
                    </a:p>
                  </a:txBody>
                  <a:tcPr marL="68522" marR="68522" marT="34262" marB="3426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516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Homework </a:t>
            </a:r>
            <a:r>
              <a:rPr lang="en-US" dirty="0" smtClean="0"/>
              <a:t>8 – randmain.mk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Create shared libraries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sz="1800" dirty="0" err="1" smtClean="0">
                <a:latin typeface="Arial" panose="020B0604020202020204" pitchFamily="34" charset="0"/>
              </a:rPr>
              <a:t>r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andlibsw.o</a:t>
            </a:r>
            <a:r>
              <a:rPr lang="en-US" altLang="en-US" sz="1800" dirty="0" smtClean="0">
                <a:latin typeface="Arial" panose="020B0604020202020204" pitchFamily="34" charset="0"/>
              </a:rPr>
              <a:t> : -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fPIC</a:t>
            </a:r>
            <a:r>
              <a:rPr lang="en-US" altLang="en-US" sz="1800" dirty="0" smtClean="0">
                <a:latin typeface="Arial" panose="020B0604020202020204" pitchFamily="34" charset="0"/>
              </a:rPr>
              <a:t>, -c and other existing options</a:t>
            </a:r>
          </a:p>
          <a:p>
            <a:pPr lvl="1"/>
            <a:r>
              <a:rPr lang="en-US" altLang="en-US" sz="1800" dirty="0" err="1" smtClean="0">
                <a:latin typeface="Arial" panose="020B0604020202020204" pitchFamily="34" charset="0"/>
              </a:rPr>
              <a:t>randlibhw.o</a:t>
            </a:r>
            <a:r>
              <a:rPr lang="en-US" altLang="en-US" sz="1800" dirty="0" smtClean="0">
                <a:latin typeface="Arial" panose="020B0604020202020204" pitchFamily="34" charset="0"/>
              </a:rPr>
              <a:t> : -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fPIC</a:t>
            </a:r>
            <a:r>
              <a:rPr lang="en-US" altLang="en-US" sz="1800" dirty="0" smtClean="0">
                <a:latin typeface="Arial" panose="020B0604020202020204" pitchFamily="34" charset="0"/>
              </a:rPr>
              <a:t>, -c </a:t>
            </a:r>
            <a:r>
              <a:rPr lang="en-US" altLang="en-US" sz="1800" dirty="0" smtClean="0">
                <a:latin typeface="Arial" panose="020B0604020202020204" pitchFamily="34" charset="0"/>
              </a:rPr>
              <a:t>and other existing options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lvl="1"/>
            <a:r>
              <a:rPr lang="en-US" altLang="en-US" sz="1800" dirty="0" err="1" smtClean="0">
                <a:latin typeface="Arial" panose="020B0604020202020204" pitchFamily="34" charset="0"/>
              </a:rPr>
              <a:t>r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andlibsw.so</a:t>
            </a:r>
            <a:r>
              <a:rPr lang="en-US" altLang="en-US" sz="1800" dirty="0" smtClean="0">
                <a:latin typeface="Arial" panose="020B0604020202020204" pitchFamily="34" charset="0"/>
              </a:rPr>
              <a:t> : </a:t>
            </a:r>
            <a:r>
              <a:rPr lang="en-US" altLang="en-US" sz="1800" dirty="0" smtClean="0">
                <a:latin typeface="Arial" panose="020B0604020202020204" pitchFamily="34" charset="0"/>
              </a:rPr>
              <a:t>-shared option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lvl="1"/>
            <a:r>
              <a:rPr lang="en-US" altLang="en-US" sz="1800" dirty="0" err="1" smtClean="0">
                <a:latin typeface="Arial" panose="020B0604020202020204" pitchFamily="34" charset="0"/>
              </a:rPr>
              <a:t>randlibhw.so</a:t>
            </a:r>
            <a:r>
              <a:rPr lang="en-US" altLang="en-US" sz="1800" dirty="0" smtClean="0">
                <a:latin typeface="Arial" panose="020B0604020202020204" pitchFamily="34" charset="0"/>
              </a:rPr>
              <a:t>: -shared option</a:t>
            </a:r>
          </a:p>
          <a:p>
            <a:r>
              <a:rPr lang="en-US" altLang="en-US" sz="2200" dirty="0" smtClean="0">
                <a:latin typeface="Arial" panose="020B0604020202020204" pitchFamily="34" charset="0"/>
              </a:rPr>
              <a:t>Creat</a:t>
            </a:r>
            <a:r>
              <a:rPr lang="en-US" altLang="en-US" sz="2200" dirty="0" smtClean="0">
                <a:latin typeface="Arial" panose="020B0604020202020204" pitchFamily="34" charset="0"/>
              </a:rPr>
              <a:t>e library for static linking – 2 options</a:t>
            </a:r>
          </a:p>
          <a:p>
            <a:pPr lvl="1"/>
            <a:r>
              <a:rPr lang="en-US" altLang="en-US" sz="1800" dirty="0" err="1" smtClean="0">
                <a:latin typeface="Arial" panose="020B0604020202020204" pitchFamily="34" charset="0"/>
              </a:rPr>
              <a:t>r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andcpuid.o</a:t>
            </a:r>
            <a:r>
              <a:rPr lang="en-US" altLang="en-US" sz="1800" dirty="0" smtClean="0">
                <a:latin typeface="Arial" panose="020B0604020202020204" pitchFamily="34" charset="0"/>
              </a:rPr>
              <a:t>: -c option, or</a:t>
            </a:r>
          </a:p>
          <a:p>
            <a:pPr lvl="1"/>
            <a:r>
              <a:rPr lang="en-US" altLang="en-US" sz="1800" dirty="0" err="1" smtClean="0">
                <a:latin typeface="Arial" panose="020B0604020202020204" pitchFamily="34" charset="0"/>
              </a:rPr>
              <a:t>a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r</a:t>
            </a:r>
            <a:r>
              <a:rPr lang="en-US" altLang="en-US" sz="1800" dirty="0" smtClean="0">
                <a:latin typeface="Arial" panose="020B0604020202020204" pitchFamily="34" charset="0"/>
              </a:rPr>
              <a:t> command to create an archive of static libraries</a:t>
            </a:r>
          </a:p>
          <a:p>
            <a:r>
              <a:rPr lang="en-US" altLang="en-US" sz="2200" dirty="0" smtClean="0">
                <a:latin typeface="Arial" panose="020B0604020202020204" pitchFamily="34" charset="0"/>
              </a:rPr>
              <a:t>Create object file for </a:t>
            </a:r>
            <a:r>
              <a:rPr lang="en-US" altLang="en-US" sz="2200" dirty="0" err="1" smtClean="0">
                <a:latin typeface="Arial" panose="020B0604020202020204" pitchFamily="34" charset="0"/>
              </a:rPr>
              <a:t>randmain</a:t>
            </a:r>
            <a:endParaRPr lang="en-US" altLang="en-US" sz="2200" dirty="0" smtClean="0">
              <a:latin typeface="Arial" panose="020B0604020202020204" pitchFamily="34" charset="0"/>
            </a:endParaRPr>
          </a:p>
          <a:p>
            <a:pPr lvl="1"/>
            <a:r>
              <a:rPr lang="en-US" altLang="en-US" sz="1800" dirty="0" err="1" smtClean="0">
                <a:latin typeface="Arial" panose="020B0604020202020204" pitchFamily="34" charset="0"/>
              </a:rPr>
              <a:t>r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andmain.o</a:t>
            </a:r>
            <a:r>
              <a:rPr lang="en-US" altLang="en-US" sz="1800" dirty="0" smtClean="0">
                <a:latin typeface="Arial" panose="020B0604020202020204" pitchFamily="34" charset="0"/>
              </a:rPr>
              <a:t>: -c option</a:t>
            </a:r>
          </a:p>
          <a:p>
            <a:r>
              <a:rPr lang="en-US" altLang="en-US" sz="2200" dirty="0" smtClean="0">
                <a:latin typeface="Arial" panose="020B0604020202020204" pitchFamily="34" charset="0"/>
              </a:rPr>
              <a:t>Build </a:t>
            </a:r>
            <a:r>
              <a:rPr lang="en-US" altLang="en-US" sz="2200" dirty="0" err="1" smtClean="0">
                <a:latin typeface="Arial" panose="020B0604020202020204" pitchFamily="34" charset="0"/>
              </a:rPr>
              <a:t>randmain</a:t>
            </a:r>
            <a:endParaRPr lang="en-US" altLang="en-US" sz="2200" dirty="0" smtClean="0">
              <a:latin typeface="Arial" panose="020B0604020202020204" pitchFamily="34" charset="0"/>
            </a:endParaRPr>
          </a:p>
          <a:p>
            <a:pPr lvl="1"/>
            <a:r>
              <a:rPr lang="en-US" altLang="en-US" sz="1800" dirty="0" err="1" smtClean="0">
                <a:latin typeface="Arial" panose="020B0604020202020204" pitchFamily="34" charset="0"/>
              </a:rPr>
              <a:t>r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andmain</a:t>
            </a:r>
            <a:r>
              <a:rPr lang="en-US" altLang="en-US" sz="1800" dirty="0" smtClean="0">
                <a:latin typeface="Arial" panose="020B0604020202020204" pitchFamily="34" charset="0"/>
              </a:rPr>
              <a:t>: -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ldl</a:t>
            </a:r>
            <a:r>
              <a:rPr lang="en-US" altLang="en-US" sz="1800" dirty="0" smtClean="0">
                <a:latin typeface="Arial" panose="020B0604020202020204" pitchFamily="34" charset="0"/>
              </a:rPr>
              <a:t> -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Wl,-rpath</a:t>
            </a:r>
            <a:r>
              <a:rPr lang="en-US" altLang="en-US" sz="1800" dirty="0" smtClean="0">
                <a:latin typeface="Arial" panose="020B0604020202020204" pitchFamily="34" charset="0"/>
              </a:rPr>
              <a:t>=${PWD</a:t>
            </a:r>
            <a:r>
              <a:rPr lang="en-US" altLang="en-US" sz="1800" dirty="0" smtClean="0">
                <a:latin typeface="Arial" panose="020B0604020202020204" pitchFamily="34" charset="0"/>
              </a:rPr>
              <a:t>}</a:t>
            </a:r>
          </a:p>
          <a:p>
            <a:pPr lvl="1"/>
            <a:r>
              <a:rPr lang="en-US" altLang="en-US" sz="1800" dirty="0" smtClean="0">
                <a:latin typeface="Arial" panose="020B0604020202020204" pitchFamily="34" charset="0"/>
              </a:rPr>
              <a:t>If you used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ar</a:t>
            </a:r>
            <a:r>
              <a:rPr lang="en-US" altLang="en-US" sz="1800" dirty="0" smtClean="0">
                <a:latin typeface="Arial" panose="020B0604020202020204" pitchFamily="34" charset="0"/>
              </a:rPr>
              <a:t> to create static library, use –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l</a:t>
            </a:r>
            <a:r>
              <a:rPr lang="en-US" altLang="en-US" sz="1800" i="1" dirty="0" err="1" smtClean="0">
                <a:latin typeface="Arial" panose="020B0604020202020204" pitchFamily="34" charset="0"/>
              </a:rPr>
              <a:t>staticlibrary</a:t>
            </a:r>
            <a:r>
              <a:rPr lang="en-US" altLang="en-US" sz="1800" i="1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option to statically link the library and optionally use –L option to specify the path for the statically linked library</a:t>
            </a:r>
            <a:endParaRPr lang="en-US" altLang="en-US" sz="1800" i="1" dirty="0" smtClean="0">
              <a:latin typeface="Arial" panose="020B0604020202020204" pitchFamily="34" charset="0"/>
            </a:endParaRPr>
          </a:p>
          <a:p>
            <a:pPr lvl="1"/>
            <a:endParaRPr lang="en-US" altLang="en-US" sz="1800" dirty="0">
              <a:latin typeface="Arial" panose="020B0604020202020204" pitchFamily="34" charset="0"/>
            </a:endParaRPr>
          </a:p>
          <a:p>
            <a:pPr lvl="2"/>
            <a:endParaRPr lang="en-US" altLang="en-US" sz="1800" dirty="0">
              <a:latin typeface="Arial" panose="020B0604020202020204" pitchFamily="34" charset="0"/>
            </a:endParaRPr>
          </a:p>
          <a:p>
            <a:pPr lvl="2"/>
            <a:endParaRPr lang="en-US" altLang="en-US" sz="1800" dirty="0"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99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Flags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/>
                <a:cs typeface="Courier New"/>
              </a:rPr>
              <a:t>-</a:t>
            </a:r>
            <a:r>
              <a:rPr lang="en-US" sz="2400" dirty="0" err="1">
                <a:latin typeface="Courier New"/>
                <a:cs typeface="Courier New"/>
              </a:rPr>
              <a:t>fPIC</a:t>
            </a:r>
            <a:r>
              <a:rPr lang="en-US" sz="2400" dirty="0"/>
              <a:t>: Compiler directive to output position independent code, a characteristic required by shared libraries</a:t>
            </a:r>
            <a:r>
              <a:rPr lang="en-US" sz="2400" dirty="0" smtClean="0"/>
              <a:t>.</a:t>
            </a:r>
          </a:p>
          <a:p>
            <a:r>
              <a:rPr lang="en-US" sz="2400" dirty="0">
                <a:latin typeface="Courier New"/>
                <a:cs typeface="Courier New"/>
              </a:rPr>
              <a:t>-</a:t>
            </a:r>
            <a:r>
              <a:rPr lang="en-US" sz="2400" dirty="0" err="1" smtClean="0">
                <a:latin typeface="Courier New"/>
                <a:cs typeface="Courier New"/>
              </a:rPr>
              <a:t>l</a:t>
            </a:r>
            <a:r>
              <a:rPr lang="en-US" sz="2400" i="1" dirty="0" err="1" smtClean="0">
                <a:latin typeface="Courier New"/>
                <a:cs typeface="Courier New"/>
              </a:rPr>
              <a:t>library</a:t>
            </a:r>
            <a:r>
              <a:rPr lang="en-US" sz="2400" dirty="0" smtClean="0"/>
              <a:t>: </a:t>
            </a:r>
            <a:r>
              <a:rPr lang="en-US" sz="2400" dirty="0"/>
              <a:t>Link with "</a:t>
            </a:r>
            <a:r>
              <a:rPr lang="en-US" sz="2400" dirty="0" err="1" smtClean="0">
                <a:latin typeface="Courier New"/>
                <a:cs typeface="Courier New"/>
              </a:rPr>
              <a:t>lib</a:t>
            </a:r>
            <a:r>
              <a:rPr lang="en-US" sz="2400" i="1" dirty="0" err="1" smtClean="0">
                <a:latin typeface="Courier New"/>
                <a:cs typeface="Courier New"/>
              </a:rPr>
              <a:t>library</a:t>
            </a:r>
            <a:r>
              <a:rPr lang="en-US" sz="2400" dirty="0" err="1" smtClean="0">
                <a:latin typeface="Courier New"/>
                <a:cs typeface="Courier New"/>
              </a:rPr>
              <a:t>.a</a:t>
            </a:r>
            <a:r>
              <a:rPr lang="en-US" sz="2400" dirty="0" smtClean="0"/>
              <a:t>”</a:t>
            </a:r>
            <a:endParaRPr lang="en-US" sz="2400" dirty="0" smtClean="0"/>
          </a:p>
          <a:p>
            <a:pPr lvl="1"/>
            <a:r>
              <a:rPr lang="en-US" sz="2000" dirty="0" smtClean="0"/>
              <a:t>Without </a:t>
            </a:r>
            <a:r>
              <a:rPr lang="en-US" sz="2000" dirty="0">
                <a:latin typeface="Courier New"/>
                <a:cs typeface="Courier New"/>
              </a:rPr>
              <a:t>-L </a:t>
            </a:r>
            <a:r>
              <a:rPr lang="en-US" sz="2000" dirty="0"/>
              <a:t>to directly specify the path</a:t>
            </a:r>
            <a:r>
              <a:rPr lang="en-US" sz="2000" dirty="0">
                <a:latin typeface="Courier New"/>
                <a:cs typeface="Courier New"/>
              </a:rPr>
              <a:t>, /</a:t>
            </a:r>
            <a:r>
              <a:rPr lang="en-US" sz="2000" dirty="0" err="1">
                <a:latin typeface="Courier New"/>
                <a:cs typeface="Courier New"/>
              </a:rPr>
              <a:t>usr</a:t>
            </a:r>
            <a:r>
              <a:rPr lang="en-US" sz="2000" dirty="0">
                <a:latin typeface="Courier New"/>
                <a:cs typeface="Courier New"/>
              </a:rPr>
              <a:t>/lib </a:t>
            </a:r>
            <a:r>
              <a:rPr lang="en-US" sz="2000" dirty="0"/>
              <a:t>is used</a:t>
            </a:r>
            <a:r>
              <a:rPr lang="en-US" sz="2000" dirty="0" smtClean="0"/>
              <a:t>.</a:t>
            </a:r>
          </a:p>
          <a:p>
            <a:r>
              <a:rPr lang="en-US" sz="2400" dirty="0">
                <a:latin typeface="Courier New"/>
                <a:cs typeface="Courier New"/>
              </a:rPr>
              <a:t>-L</a:t>
            </a:r>
            <a:r>
              <a:rPr lang="en-US" sz="2400" dirty="0"/>
              <a:t>: At </a:t>
            </a:r>
            <a:r>
              <a:rPr lang="en-US" sz="2400" b="1" dirty="0"/>
              <a:t>compile</a:t>
            </a:r>
            <a:r>
              <a:rPr lang="en-US" sz="2400" dirty="0"/>
              <a:t> time, find </a:t>
            </a:r>
            <a:r>
              <a:rPr lang="en-US" sz="2400" dirty="0" smtClean="0"/>
              <a:t>the library </a:t>
            </a:r>
            <a:r>
              <a:rPr lang="en-US" sz="2400" dirty="0" smtClean="0"/>
              <a:t>from </a:t>
            </a:r>
            <a:r>
              <a:rPr lang="en-US" sz="2400" dirty="0"/>
              <a:t>this path.</a:t>
            </a:r>
          </a:p>
          <a:p>
            <a:r>
              <a:rPr lang="en-US" sz="2400" dirty="0">
                <a:latin typeface="Courier New"/>
                <a:cs typeface="Courier New"/>
              </a:rPr>
              <a:t>-</a:t>
            </a:r>
            <a:r>
              <a:rPr lang="en-US" sz="2400" dirty="0" err="1">
                <a:latin typeface="Courier New"/>
                <a:cs typeface="Courier New"/>
              </a:rPr>
              <a:t>Wl,rpath</a:t>
            </a:r>
            <a:r>
              <a:rPr lang="en-US" sz="2400" dirty="0">
                <a:latin typeface="Courier New"/>
                <a:cs typeface="Courier New"/>
              </a:rPr>
              <a:t>=.</a:t>
            </a:r>
            <a:r>
              <a:rPr lang="en-US" sz="2400" dirty="0"/>
              <a:t>: </a:t>
            </a:r>
            <a:r>
              <a:rPr lang="en-US" sz="2400" dirty="0">
                <a:latin typeface="Courier New"/>
                <a:cs typeface="Courier New"/>
              </a:rPr>
              <a:t>-</a:t>
            </a:r>
            <a:r>
              <a:rPr lang="en-US" sz="2400" dirty="0" err="1">
                <a:latin typeface="Courier New"/>
                <a:cs typeface="Courier New"/>
              </a:rPr>
              <a:t>Wl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/>
              <a:t>passes options to linker. </a:t>
            </a:r>
            <a:r>
              <a:rPr lang="en-US" sz="2400" dirty="0">
                <a:latin typeface="Courier New"/>
                <a:cs typeface="Courier New"/>
              </a:rPr>
              <a:t>-</a:t>
            </a:r>
            <a:r>
              <a:rPr lang="en-US" sz="2400" dirty="0" err="1">
                <a:latin typeface="Courier New"/>
                <a:cs typeface="Courier New"/>
              </a:rPr>
              <a:t>rpath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/>
              <a:t>at </a:t>
            </a:r>
            <a:r>
              <a:rPr lang="en-US" sz="2400" b="1" dirty="0"/>
              <a:t>runtime</a:t>
            </a:r>
            <a:r>
              <a:rPr lang="en-US" sz="2400" dirty="0"/>
              <a:t> finds </a:t>
            </a:r>
            <a:r>
              <a:rPr lang="en-US" sz="2400" dirty="0">
                <a:latin typeface="Courier New"/>
                <a:cs typeface="Courier New"/>
              </a:rPr>
              <a:t>.so </a:t>
            </a:r>
            <a:r>
              <a:rPr lang="en-US" sz="2400" dirty="0"/>
              <a:t>from this </a:t>
            </a:r>
            <a:r>
              <a:rPr lang="en-US" sz="2400" dirty="0" smtClean="0"/>
              <a:t>path.</a:t>
            </a:r>
            <a:endParaRPr lang="en-US" sz="2400" dirty="0"/>
          </a:p>
          <a:p>
            <a:r>
              <a:rPr lang="en-US" sz="2400" dirty="0">
                <a:latin typeface="Courier New"/>
                <a:cs typeface="Courier New"/>
              </a:rPr>
              <a:t>-c</a:t>
            </a:r>
            <a:r>
              <a:rPr lang="en-US" sz="2400" dirty="0"/>
              <a:t>: Generate object code from c code.</a:t>
            </a:r>
          </a:p>
          <a:p>
            <a:r>
              <a:rPr lang="en-US" sz="2400" dirty="0">
                <a:latin typeface="Courier New"/>
                <a:cs typeface="Courier New"/>
              </a:rPr>
              <a:t>-shared</a:t>
            </a:r>
            <a:r>
              <a:rPr lang="en-US" sz="2400" dirty="0"/>
              <a:t>: Produce a shared object which can then be linked with other objects to form an executable</a:t>
            </a:r>
            <a:r>
              <a:rPr lang="en-US" sz="2400" dirty="0" smtClean="0"/>
              <a:t>.</a:t>
            </a:r>
          </a:p>
          <a:p>
            <a:r>
              <a:rPr lang="en-US" sz="2400" dirty="0">
                <a:latin typeface="+mj-lt"/>
                <a:cs typeface="Courier New"/>
                <a:hlinkClick r:id="rId2"/>
              </a:rPr>
              <a:t>https://</a:t>
            </a:r>
            <a:r>
              <a:rPr lang="en-US" sz="2400" dirty="0" smtClean="0">
                <a:latin typeface="+mj-lt"/>
                <a:cs typeface="Courier New"/>
                <a:hlinkClick r:id="rId2"/>
              </a:rPr>
              <a:t>gcc.gnu.org/onlinedocs/gcc/Link-Options.html#Link-Options</a:t>
            </a:r>
            <a:r>
              <a:rPr lang="en-US" sz="2400" dirty="0" smtClean="0">
                <a:latin typeface="+mj-lt"/>
                <a:cs typeface="Courier New"/>
              </a:rPr>
              <a:t> </a:t>
            </a:r>
            <a:endParaRPr lang="en-US" sz="2400" dirty="0">
              <a:latin typeface="+mj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74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436" y="612325"/>
            <a:ext cx="7068174" cy="5023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/>
            <a:r>
              <a:rPr sz="3264" spc="-5" dirty="0"/>
              <a:t>Creatin</a:t>
            </a:r>
            <a:r>
              <a:rPr sz="3264" dirty="0"/>
              <a:t>g</a:t>
            </a:r>
            <a:r>
              <a:rPr sz="3264" spc="-5" dirty="0"/>
              <a:t> </a:t>
            </a:r>
            <a:r>
              <a:rPr sz="3264" dirty="0"/>
              <a:t>static</a:t>
            </a:r>
            <a:r>
              <a:rPr sz="3264" spc="-14" dirty="0"/>
              <a:t> </a:t>
            </a:r>
            <a:r>
              <a:rPr sz="3264" spc="-5" dirty="0"/>
              <a:t>an</a:t>
            </a:r>
            <a:r>
              <a:rPr sz="3264" dirty="0"/>
              <a:t>d</a:t>
            </a:r>
            <a:r>
              <a:rPr sz="3264" spc="-5" dirty="0"/>
              <a:t> </a:t>
            </a:r>
            <a:r>
              <a:rPr sz="3264" dirty="0"/>
              <a:t>shared</a:t>
            </a:r>
            <a:r>
              <a:rPr sz="3264" spc="-9" dirty="0"/>
              <a:t> </a:t>
            </a:r>
            <a:r>
              <a:rPr sz="3264" spc="-5" dirty="0"/>
              <a:t>lib</a:t>
            </a:r>
            <a:r>
              <a:rPr sz="3264" dirty="0"/>
              <a:t>s</a:t>
            </a:r>
            <a:r>
              <a:rPr sz="3264" spc="-5" dirty="0"/>
              <a:t> i</a:t>
            </a:r>
            <a:r>
              <a:rPr sz="3264" dirty="0"/>
              <a:t>n</a:t>
            </a:r>
            <a:r>
              <a:rPr sz="3264" spc="-5" dirty="0"/>
              <a:t> </a:t>
            </a:r>
            <a:r>
              <a:rPr sz="3264" spc="-9" dirty="0"/>
              <a:t>GCC</a:t>
            </a:r>
            <a:endParaRPr sz="3264"/>
          </a:p>
        </p:txBody>
      </p:sp>
      <p:sp>
        <p:nvSpPr>
          <p:cNvPr id="3" name="object 3"/>
          <p:cNvSpPr txBox="1"/>
          <p:nvPr/>
        </p:nvSpPr>
        <p:spPr>
          <a:xfrm>
            <a:off x="707105" y="1702917"/>
            <a:ext cx="114012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163" dirty="0">
                <a:latin typeface="Arial"/>
                <a:cs typeface="Arial"/>
              </a:rPr>
              <a:t>●</a:t>
            </a:r>
            <a:endParaRPr sz="90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773" y="1623777"/>
            <a:ext cx="1131484" cy="341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222" spc="-199" dirty="0">
                <a:latin typeface="Arial"/>
                <a:cs typeface="Arial"/>
              </a:rPr>
              <a:t>m</a:t>
            </a:r>
            <a:r>
              <a:rPr sz="2222" spc="-113" dirty="0">
                <a:latin typeface="Arial"/>
                <a:cs typeface="Arial"/>
              </a:rPr>
              <a:t>y</a:t>
            </a:r>
            <a:r>
              <a:rPr sz="2222" spc="-208" dirty="0">
                <a:latin typeface="Arial"/>
                <a:cs typeface="Arial"/>
              </a:rPr>
              <a:t>m</a:t>
            </a:r>
            <a:r>
              <a:rPr sz="2222" spc="-131" dirty="0">
                <a:latin typeface="Arial"/>
                <a:cs typeface="Arial"/>
              </a:rPr>
              <a:t>a</a:t>
            </a:r>
            <a:r>
              <a:rPr sz="2222" spc="-100" dirty="0">
                <a:latin typeface="Arial"/>
                <a:cs typeface="Arial"/>
              </a:rPr>
              <a:t>th.h</a:t>
            </a:r>
            <a:endParaRPr sz="222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217" y="2089705"/>
            <a:ext cx="1678511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#</a:t>
            </a:r>
            <a:r>
              <a:rPr sz="1224" spc="-91" dirty="0">
                <a:latin typeface="Courier New"/>
                <a:cs typeface="Courier New"/>
              </a:rPr>
              <a:t>i</a:t>
            </a:r>
            <a:r>
              <a:rPr sz="1224" spc="-86" dirty="0">
                <a:latin typeface="Courier New"/>
                <a:cs typeface="Courier New"/>
              </a:rPr>
              <a:t>fn</a:t>
            </a:r>
            <a:r>
              <a:rPr sz="1224" spc="-91" dirty="0">
                <a:latin typeface="Courier New"/>
                <a:cs typeface="Courier New"/>
              </a:rPr>
              <a:t>d</a:t>
            </a:r>
            <a:r>
              <a:rPr sz="1224" spc="-86" dirty="0">
                <a:latin typeface="Courier New"/>
                <a:cs typeface="Courier New"/>
              </a:rPr>
              <a:t>ef</a:t>
            </a:r>
            <a:r>
              <a:rPr sz="1224" spc="-82" dirty="0">
                <a:latin typeface="Courier New"/>
                <a:cs typeface="Courier New"/>
              </a:rPr>
              <a:t> </a:t>
            </a:r>
            <a:r>
              <a:rPr sz="1224" u="sng" spc="-86" dirty="0">
                <a:latin typeface="Courier New"/>
                <a:cs typeface="Courier New"/>
              </a:rPr>
              <a:t> </a:t>
            </a:r>
            <a:r>
              <a:rPr sz="1224" spc="-86" dirty="0">
                <a:latin typeface="Courier New"/>
                <a:cs typeface="Courier New"/>
              </a:rPr>
              <a:t> M</a:t>
            </a:r>
            <a:r>
              <a:rPr sz="1224" spc="-91" dirty="0">
                <a:latin typeface="Courier New"/>
                <a:cs typeface="Courier New"/>
              </a:rPr>
              <a:t>Y</a:t>
            </a:r>
            <a:r>
              <a:rPr sz="1224" spc="-86" dirty="0">
                <a:latin typeface="Courier New"/>
                <a:cs typeface="Courier New"/>
              </a:rPr>
              <a:t>_M</a:t>
            </a:r>
            <a:r>
              <a:rPr sz="1224" spc="-91" dirty="0">
                <a:latin typeface="Courier New"/>
                <a:cs typeface="Courier New"/>
              </a:rPr>
              <a:t>A</a:t>
            </a:r>
            <a:r>
              <a:rPr sz="1224" spc="-86" dirty="0">
                <a:latin typeface="Courier New"/>
                <a:cs typeface="Courier New"/>
              </a:rPr>
              <a:t>TH_</a:t>
            </a:r>
            <a:r>
              <a:rPr sz="1224" spc="-100" dirty="0">
                <a:latin typeface="Courier New"/>
                <a:cs typeface="Courier New"/>
              </a:rPr>
              <a:t>H</a:t>
            </a:r>
            <a:r>
              <a:rPr sz="1224" u="sng" spc="-86" dirty="0">
                <a:latin typeface="Courier New"/>
                <a:cs typeface="Courier New"/>
              </a:rPr>
              <a:t> 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217" y="2430590"/>
            <a:ext cx="1678511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#</a:t>
            </a:r>
            <a:r>
              <a:rPr sz="1224" spc="-91" dirty="0">
                <a:latin typeface="Courier New"/>
                <a:cs typeface="Courier New"/>
              </a:rPr>
              <a:t>d</a:t>
            </a:r>
            <a:r>
              <a:rPr sz="1224" spc="-86" dirty="0">
                <a:latin typeface="Courier New"/>
                <a:cs typeface="Courier New"/>
              </a:rPr>
              <a:t>ef</a:t>
            </a:r>
            <a:r>
              <a:rPr sz="1224" spc="-91" dirty="0">
                <a:latin typeface="Courier New"/>
                <a:cs typeface="Courier New"/>
              </a:rPr>
              <a:t>i</a:t>
            </a:r>
            <a:r>
              <a:rPr sz="1224" spc="-86" dirty="0">
                <a:latin typeface="Courier New"/>
                <a:cs typeface="Courier New"/>
              </a:rPr>
              <a:t>ne</a:t>
            </a:r>
            <a:r>
              <a:rPr sz="1224" spc="-82" dirty="0">
                <a:latin typeface="Courier New"/>
                <a:cs typeface="Courier New"/>
              </a:rPr>
              <a:t> </a:t>
            </a:r>
            <a:r>
              <a:rPr sz="1224" u="sng" spc="-86" dirty="0">
                <a:latin typeface="Courier New"/>
                <a:cs typeface="Courier New"/>
              </a:rPr>
              <a:t> </a:t>
            </a:r>
            <a:r>
              <a:rPr sz="1224" spc="-86" dirty="0">
                <a:latin typeface="Courier New"/>
                <a:cs typeface="Courier New"/>
              </a:rPr>
              <a:t> M</a:t>
            </a:r>
            <a:r>
              <a:rPr sz="1224" spc="-91" dirty="0">
                <a:latin typeface="Courier New"/>
                <a:cs typeface="Courier New"/>
              </a:rPr>
              <a:t>Y</a:t>
            </a:r>
            <a:r>
              <a:rPr sz="1224" spc="-86" dirty="0">
                <a:latin typeface="Courier New"/>
                <a:cs typeface="Courier New"/>
              </a:rPr>
              <a:t>_M</a:t>
            </a:r>
            <a:r>
              <a:rPr sz="1224" spc="-91" dirty="0">
                <a:latin typeface="Courier New"/>
                <a:cs typeface="Courier New"/>
              </a:rPr>
              <a:t>A</a:t>
            </a:r>
            <a:r>
              <a:rPr sz="1224" spc="-86" dirty="0">
                <a:latin typeface="Courier New"/>
                <a:cs typeface="Courier New"/>
              </a:rPr>
              <a:t>TH_</a:t>
            </a:r>
            <a:r>
              <a:rPr sz="1224" spc="-100" dirty="0">
                <a:latin typeface="Courier New"/>
                <a:cs typeface="Courier New"/>
              </a:rPr>
              <a:t>H</a:t>
            </a:r>
            <a:r>
              <a:rPr sz="1224" u="sng" spc="-86" dirty="0">
                <a:latin typeface="Courier New"/>
                <a:cs typeface="Courier New"/>
              </a:rPr>
              <a:t> 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216" y="2770323"/>
            <a:ext cx="1514403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v</a:t>
            </a:r>
            <a:r>
              <a:rPr sz="1224" spc="-91" dirty="0">
                <a:latin typeface="Courier New"/>
                <a:cs typeface="Courier New"/>
              </a:rPr>
              <a:t>o</a:t>
            </a:r>
            <a:r>
              <a:rPr sz="1224" spc="-86" dirty="0">
                <a:latin typeface="Courier New"/>
                <a:cs typeface="Courier New"/>
              </a:rPr>
              <a:t>id mul</a:t>
            </a:r>
            <a:r>
              <a:rPr sz="1224" spc="-91" dirty="0">
                <a:latin typeface="Courier New"/>
                <a:cs typeface="Courier New"/>
              </a:rPr>
              <a:t>5</a:t>
            </a:r>
            <a:r>
              <a:rPr sz="1224" spc="-86" dirty="0">
                <a:latin typeface="Courier New"/>
                <a:cs typeface="Courier New"/>
              </a:rPr>
              <a:t>(i</a:t>
            </a:r>
            <a:r>
              <a:rPr sz="1224" spc="-91" dirty="0">
                <a:latin typeface="Courier New"/>
                <a:cs typeface="Courier New"/>
              </a:rPr>
              <a:t>n</a:t>
            </a:r>
            <a:r>
              <a:rPr sz="1224" spc="-86" dirty="0">
                <a:latin typeface="Courier New"/>
                <a:cs typeface="Courier New"/>
              </a:rPr>
              <a:t>t</a:t>
            </a:r>
            <a:r>
              <a:rPr sz="1224" spc="-82" dirty="0">
                <a:latin typeface="Courier New"/>
                <a:cs typeface="Courier New"/>
              </a:rPr>
              <a:t> </a:t>
            </a:r>
            <a:r>
              <a:rPr sz="1224" spc="-91" dirty="0">
                <a:latin typeface="Courier New"/>
                <a:cs typeface="Courier New"/>
              </a:rPr>
              <a:t>*</a:t>
            </a:r>
            <a:r>
              <a:rPr sz="1224" spc="-86" dirty="0">
                <a:latin typeface="Courier New"/>
                <a:cs typeface="Courier New"/>
              </a:rPr>
              <a:t>i);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216" y="3110056"/>
            <a:ext cx="1514403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v</a:t>
            </a:r>
            <a:r>
              <a:rPr sz="1224" spc="-91" dirty="0">
                <a:latin typeface="Courier New"/>
                <a:cs typeface="Courier New"/>
              </a:rPr>
              <a:t>o</a:t>
            </a:r>
            <a:r>
              <a:rPr sz="1224" spc="-86" dirty="0">
                <a:latin typeface="Courier New"/>
                <a:cs typeface="Courier New"/>
              </a:rPr>
              <a:t>id add</a:t>
            </a:r>
            <a:r>
              <a:rPr sz="1224" spc="-91" dirty="0">
                <a:latin typeface="Courier New"/>
                <a:cs typeface="Courier New"/>
              </a:rPr>
              <a:t>1</a:t>
            </a:r>
            <a:r>
              <a:rPr sz="1224" spc="-86" dirty="0">
                <a:latin typeface="Courier New"/>
                <a:cs typeface="Courier New"/>
              </a:rPr>
              <a:t>(i</a:t>
            </a:r>
            <a:r>
              <a:rPr sz="1224" spc="-91" dirty="0">
                <a:latin typeface="Courier New"/>
                <a:cs typeface="Courier New"/>
              </a:rPr>
              <a:t>n</a:t>
            </a:r>
            <a:r>
              <a:rPr sz="1224" spc="-86" dirty="0">
                <a:latin typeface="Courier New"/>
                <a:cs typeface="Courier New"/>
              </a:rPr>
              <a:t>t</a:t>
            </a:r>
            <a:r>
              <a:rPr sz="1224" spc="-82" dirty="0">
                <a:latin typeface="Courier New"/>
                <a:cs typeface="Courier New"/>
              </a:rPr>
              <a:t> </a:t>
            </a:r>
            <a:r>
              <a:rPr sz="1224" spc="-91" dirty="0">
                <a:latin typeface="Courier New"/>
                <a:cs typeface="Courier New"/>
              </a:rPr>
              <a:t>*</a:t>
            </a:r>
            <a:r>
              <a:rPr sz="1224" spc="-86" dirty="0">
                <a:latin typeface="Courier New"/>
                <a:cs typeface="Courier New"/>
              </a:rPr>
              <a:t>i);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217" y="3450940"/>
            <a:ext cx="519964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#</a:t>
            </a:r>
            <a:r>
              <a:rPr sz="1224" spc="-91" dirty="0">
                <a:latin typeface="Courier New"/>
                <a:cs typeface="Courier New"/>
              </a:rPr>
              <a:t>e</a:t>
            </a:r>
            <a:r>
              <a:rPr sz="1224" spc="-86" dirty="0">
                <a:latin typeface="Courier New"/>
                <a:cs typeface="Courier New"/>
              </a:rPr>
              <a:t>nd</a:t>
            </a:r>
            <a:r>
              <a:rPr sz="1224" spc="-91" dirty="0">
                <a:latin typeface="Courier New"/>
                <a:cs typeface="Courier New"/>
              </a:rPr>
              <a:t>i</a:t>
            </a:r>
            <a:r>
              <a:rPr sz="1224" spc="-86" dirty="0">
                <a:latin typeface="Courier New"/>
                <a:cs typeface="Courier New"/>
              </a:rPr>
              <a:t>f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9059" y="1674126"/>
            <a:ext cx="114012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163" dirty="0">
                <a:latin typeface="Arial"/>
                <a:cs typeface="Arial"/>
              </a:rPr>
              <a:t>●</a:t>
            </a:r>
            <a:endParaRPr sz="90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3877" y="1594987"/>
            <a:ext cx="768142" cy="341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222" spc="-190" dirty="0">
                <a:latin typeface="Arial"/>
                <a:cs typeface="Arial"/>
              </a:rPr>
              <a:t>m</a:t>
            </a:r>
            <a:r>
              <a:rPr sz="2222" spc="-141" dirty="0">
                <a:latin typeface="Arial"/>
                <a:cs typeface="Arial"/>
              </a:rPr>
              <a:t>u</a:t>
            </a:r>
            <a:r>
              <a:rPr sz="2222" spc="-41" dirty="0">
                <a:latin typeface="Arial"/>
                <a:cs typeface="Arial"/>
              </a:rPr>
              <a:t>l</a:t>
            </a:r>
            <a:r>
              <a:rPr sz="2222" spc="-141" dirty="0">
                <a:latin typeface="Arial"/>
                <a:cs typeface="Arial"/>
              </a:rPr>
              <a:t>5</a:t>
            </a:r>
            <a:r>
              <a:rPr sz="2222" spc="-95" dirty="0">
                <a:latin typeface="Arial"/>
                <a:cs typeface="Arial"/>
              </a:rPr>
              <a:t>.c</a:t>
            </a:r>
            <a:endParaRPr sz="222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1170" y="2060914"/>
            <a:ext cx="1597897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#</a:t>
            </a:r>
            <a:r>
              <a:rPr sz="1224" spc="-91" dirty="0">
                <a:latin typeface="Courier New"/>
                <a:cs typeface="Courier New"/>
              </a:rPr>
              <a:t>i</a:t>
            </a:r>
            <a:r>
              <a:rPr sz="1224" spc="-86" dirty="0">
                <a:latin typeface="Courier New"/>
                <a:cs typeface="Courier New"/>
              </a:rPr>
              <a:t>nc</a:t>
            </a:r>
            <a:r>
              <a:rPr sz="1224" spc="-91" dirty="0">
                <a:latin typeface="Courier New"/>
                <a:cs typeface="Courier New"/>
              </a:rPr>
              <a:t>l</a:t>
            </a:r>
            <a:r>
              <a:rPr sz="1224" spc="-86" dirty="0">
                <a:latin typeface="Courier New"/>
                <a:cs typeface="Courier New"/>
              </a:rPr>
              <a:t>ude "m</a:t>
            </a:r>
            <a:r>
              <a:rPr sz="1224" spc="-91" dirty="0">
                <a:latin typeface="Courier New"/>
                <a:cs typeface="Courier New"/>
              </a:rPr>
              <a:t>y</a:t>
            </a:r>
            <a:r>
              <a:rPr sz="1224" spc="-86" dirty="0">
                <a:latin typeface="Courier New"/>
                <a:cs typeface="Courier New"/>
              </a:rPr>
              <a:t>ma</a:t>
            </a:r>
            <a:r>
              <a:rPr sz="1224" spc="-91" dirty="0">
                <a:latin typeface="Courier New"/>
                <a:cs typeface="Courier New"/>
              </a:rPr>
              <a:t>t</a:t>
            </a:r>
            <a:r>
              <a:rPr sz="1224" spc="-86" dirty="0">
                <a:latin typeface="Courier New"/>
                <a:cs typeface="Courier New"/>
              </a:rPr>
              <a:t>h.h"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1170" y="2401799"/>
            <a:ext cx="1431485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v</a:t>
            </a:r>
            <a:r>
              <a:rPr sz="1224" spc="-91" dirty="0">
                <a:latin typeface="Courier New"/>
                <a:cs typeface="Courier New"/>
              </a:rPr>
              <a:t>o</a:t>
            </a:r>
            <a:r>
              <a:rPr sz="1224" spc="-86" dirty="0">
                <a:latin typeface="Courier New"/>
                <a:cs typeface="Courier New"/>
              </a:rPr>
              <a:t>id mul</a:t>
            </a:r>
            <a:r>
              <a:rPr sz="1224" spc="-91" dirty="0">
                <a:latin typeface="Courier New"/>
                <a:cs typeface="Courier New"/>
              </a:rPr>
              <a:t>5</a:t>
            </a:r>
            <a:r>
              <a:rPr sz="1224" spc="-86" dirty="0">
                <a:latin typeface="Courier New"/>
                <a:cs typeface="Courier New"/>
              </a:rPr>
              <a:t>(i</a:t>
            </a:r>
            <a:r>
              <a:rPr sz="1224" spc="-91" dirty="0">
                <a:latin typeface="Courier New"/>
                <a:cs typeface="Courier New"/>
              </a:rPr>
              <a:t>n</a:t>
            </a:r>
            <a:r>
              <a:rPr sz="1224" spc="-86" dirty="0">
                <a:latin typeface="Courier New"/>
                <a:cs typeface="Courier New"/>
              </a:rPr>
              <a:t>t</a:t>
            </a:r>
            <a:r>
              <a:rPr sz="1224" spc="-82" dirty="0">
                <a:latin typeface="Courier New"/>
                <a:cs typeface="Courier New"/>
              </a:rPr>
              <a:t> </a:t>
            </a:r>
            <a:r>
              <a:rPr sz="1224" spc="-91" dirty="0">
                <a:latin typeface="Courier New"/>
                <a:cs typeface="Courier New"/>
              </a:rPr>
              <a:t>*</a:t>
            </a:r>
            <a:r>
              <a:rPr sz="1224" spc="-86" dirty="0">
                <a:latin typeface="Courier New"/>
                <a:cs typeface="Courier New"/>
              </a:rPr>
              <a:t>i)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1170" y="2741532"/>
            <a:ext cx="105950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{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67005" y="3081265"/>
            <a:ext cx="686376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*i *= 5;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1170" y="3422149"/>
            <a:ext cx="105950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}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75849" y="1674126"/>
            <a:ext cx="114012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90" dirty="0">
                <a:latin typeface="Arial"/>
                <a:cs typeface="Arial"/>
              </a:rPr>
              <a:t>●</a:t>
            </a:r>
            <a:endParaRPr sz="861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69516" y="1594987"/>
            <a:ext cx="781385" cy="341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222" spc="-131" dirty="0">
                <a:latin typeface="Arial"/>
                <a:cs typeface="Arial"/>
              </a:rPr>
              <a:t>a</a:t>
            </a:r>
            <a:r>
              <a:rPr sz="2222" spc="-141" dirty="0">
                <a:latin typeface="Arial"/>
                <a:cs typeface="Arial"/>
              </a:rPr>
              <a:t>d</a:t>
            </a:r>
            <a:r>
              <a:rPr sz="2222" spc="-131" dirty="0">
                <a:latin typeface="Arial"/>
                <a:cs typeface="Arial"/>
              </a:rPr>
              <a:t>d1</a:t>
            </a:r>
            <a:r>
              <a:rPr sz="2222" spc="-95" dirty="0">
                <a:latin typeface="Arial"/>
                <a:cs typeface="Arial"/>
              </a:rPr>
              <a:t>.c</a:t>
            </a:r>
            <a:endParaRPr sz="222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77960" y="2060914"/>
            <a:ext cx="1597320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#</a:t>
            </a:r>
            <a:r>
              <a:rPr sz="1224" spc="-91" dirty="0">
                <a:latin typeface="Courier New"/>
                <a:cs typeface="Courier New"/>
              </a:rPr>
              <a:t>i</a:t>
            </a:r>
            <a:r>
              <a:rPr sz="1224" spc="-86" dirty="0">
                <a:latin typeface="Courier New"/>
                <a:cs typeface="Courier New"/>
              </a:rPr>
              <a:t>nc</a:t>
            </a:r>
            <a:r>
              <a:rPr sz="1224" spc="-91" dirty="0">
                <a:latin typeface="Courier New"/>
                <a:cs typeface="Courier New"/>
              </a:rPr>
              <a:t>l</a:t>
            </a:r>
            <a:r>
              <a:rPr sz="1224" spc="-86" dirty="0">
                <a:latin typeface="Courier New"/>
                <a:cs typeface="Courier New"/>
              </a:rPr>
              <a:t>ude "m</a:t>
            </a:r>
            <a:r>
              <a:rPr sz="1224" spc="-91" dirty="0">
                <a:latin typeface="Courier New"/>
                <a:cs typeface="Courier New"/>
              </a:rPr>
              <a:t>y</a:t>
            </a:r>
            <a:r>
              <a:rPr sz="1224" spc="-86" dirty="0">
                <a:latin typeface="Courier New"/>
                <a:cs typeface="Courier New"/>
              </a:rPr>
              <a:t>ma</a:t>
            </a:r>
            <a:r>
              <a:rPr sz="1224" spc="-91" dirty="0">
                <a:latin typeface="Courier New"/>
                <a:cs typeface="Courier New"/>
              </a:rPr>
              <a:t>t</a:t>
            </a:r>
            <a:r>
              <a:rPr sz="1224" spc="-86" dirty="0">
                <a:latin typeface="Courier New"/>
                <a:cs typeface="Courier New"/>
              </a:rPr>
              <a:t>h.h"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77960" y="2401799"/>
            <a:ext cx="1431485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v</a:t>
            </a:r>
            <a:r>
              <a:rPr sz="1224" spc="-91" dirty="0">
                <a:latin typeface="Courier New"/>
                <a:cs typeface="Courier New"/>
              </a:rPr>
              <a:t>o</a:t>
            </a:r>
            <a:r>
              <a:rPr sz="1224" spc="-86" dirty="0">
                <a:latin typeface="Courier New"/>
                <a:cs typeface="Courier New"/>
              </a:rPr>
              <a:t>id</a:t>
            </a:r>
            <a:r>
              <a:rPr sz="1224" spc="-82" dirty="0">
                <a:latin typeface="Courier New"/>
                <a:cs typeface="Courier New"/>
              </a:rPr>
              <a:t> </a:t>
            </a:r>
            <a:r>
              <a:rPr sz="1224" spc="-91" dirty="0">
                <a:latin typeface="Courier New"/>
                <a:cs typeface="Courier New"/>
              </a:rPr>
              <a:t>a</a:t>
            </a:r>
            <a:r>
              <a:rPr sz="1224" spc="-86" dirty="0">
                <a:latin typeface="Courier New"/>
                <a:cs typeface="Courier New"/>
              </a:rPr>
              <a:t>dd</a:t>
            </a:r>
            <a:r>
              <a:rPr sz="1224" spc="-91" dirty="0">
                <a:latin typeface="Courier New"/>
                <a:cs typeface="Courier New"/>
              </a:rPr>
              <a:t>1</a:t>
            </a:r>
            <a:r>
              <a:rPr sz="1224" spc="-86" dirty="0">
                <a:latin typeface="Courier New"/>
                <a:cs typeface="Courier New"/>
              </a:rPr>
              <a:t>(int *</a:t>
            </a:r>
            <a:r>
              <a:rPr sz="1224" spc="-91" dirty="0">
                <a:latin typeface="Courier New"/>
                <a:cs typeface="Courier New"/>
              </a:rPr>
              <a:t>i</a:t>
            </a:r>
            <a:r>
              <a:rPr sz="1224" spc="-86" dirty="0">
                <a:latin typeface="Courier New"/>
                <a:cs typeface="Courier New"/>
              </a:rPr>
              <a:t>)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77960" y="2741532"/>
            <a:ext cx="105950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{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43795" y="3081265"/>
            <a:ext cx="686376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*i += 1;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77960" y="3422149"/>
            <a:ext cx="105950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}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9408" y="4399717"/>
            <a:ext cx="105950" cy="125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16" spc="154" dirty="0">
                <a:latin typeface="Arial"/>
                <a:cs typeface="Arial"/>
              </a:rPr>
              <a:t>●</a:t>
            </a:r>
            <a:endParaRPr sz="816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0773" y="4191000"/>
            <a:ext cx="6884487" cy="1804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266811">
              <a:lnSpc>
                <a:spcPct val="147700"/>
              </a:lnSpc>
              <a:tabLst>
                <a:tab pos="754322" algn="l"/>
                <a:tab pos="1559890" algn="l"/>
                <a:tab pos="1893290" algn="l"/>
              </a:tabLst>
            </a:pPr>
            <a:r>
              <a:rPr sz="1995" spc="-109" dirty="0">
                <a:latin typeface="Arial"/>
                <a:cs typeface="Arial"/>
              </a:rPr>
              <a:t>g</a:t>
            </a:r>
            <a:r>
              <a:rPr sz="1995" spc="-95" dirty="0">
                <a:latin typeface="Arial"/>
                <a:cs typeface="Arial"/>
              </a:rPr>
              <a:t>cc</a:t>
            </a:r>
            <a:r>
              <a:rPr sz="1995" spc="-54" dirty="0">
                <a:latin typeface="Arial"/>
                <a:cs typeface="Arial"/>
              </a:rPr>
              <a:t> </a:t>
            </a:r>
            <a:r>
              <a:rPr sz="1995" spc="-77" dirty="0">
                <a:latin typeface="Arial"/>
                <a:cs typeface="Arial"/>
              </a:rPr>
              <a:t>-c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131" dirty="0">
                <a:latin typeface="Arial"/>
                <a:cs typeface="Arial"/>
              </a:rPr>
              <a:t>mu</a:t>
            </a:r>
            <a:r>
              <a:rPr sz="1995" spc="-45" dirty="0">
                <a:latin typeface="Arial"/>
                <a:cs typeface="Arial"/>
              </a:rPr>
              <a:t>l</a:t>
            </a:r>
            <a:r>
              <a:rPr sz="1995" spc="-82" dirty="0">
                <a:latin typeface="Arial"/>
                <a:cs typeface="Arial"/>
              </a:rPr>
              <a:t>5.</a:t>
            </a:r>
            <a:r>
              <a:rPr sz="1995" spc="-95" dirty="0">
                <a:latin typeface="Arial"/>
                <a:cs typeface="Arial"/>
              </a:rPr>
              <a:t>c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63" dirty="0">
                <a:latin typeface="Arial"/>
                <a:cs typeface="Arial"/>
              </a:rPr>
              <a:t>-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131" dirty="0">
                <a:latin typeface="Arial"/>
                <a:cs typeface="Arial"/>
              </a:rPr>
              <a:t>mu</a:t>
            </a:r>
            <a:r>
              <a:rPr sz="1995" spc="-45" dirty="0">
                <a:latin typeface="Arial"/>
                <a:cs typeface="Arial"/>
              </a:rPr>
              <a:t>l</a:t>
            </a:r>
            <a:r>
              <a:rPr sz="1995" spc="-109" dirty="0">
                <a:latin typeface="Arial"/>
                <a:cs typeface="Arial"/>
              </a:rPr>
              <a:t>5</a:t>
            </a:r>
            <a:r>
              <a:rPr sz="1995" spc="-50" dirty="0">
                <a:latin typeface="Arial"/>
                <a:cs typeface="Arial"/>
              </a:rPr>
              <a:t>.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sz="1995" spc="-54" dirty="0">
                <a:latin typeface="Arial"/>
                <a:cs typeface="Arial"/>
              </a:rPr>
              <a:t> </a:t>
            </a:r>
            <a:r>
              <a:rPr sz="1995" spc="-109" dirty="0">
                <a:latin typeface="Arial"/>
                <a:cs typeface="Arial"/>
              </a:rPr>
              <a:t>g</a:t>
            </a:r>
            <a:r>
              <a:rPr sz="1995" spc="-95" dirty="0">
                <a:latin typeface="Arial"/>
                <a:cs typeface="Arial"/>
              </a:rPr>
              <a:t>cc</a:t>
            </a:r>
            <a:r>
              <a:rPr sz="1995" spc="-54" dirty="0">
                <a:latin typeface="Arial"/>
                <a:cs typeface="Arial"/>
              </a:rPr>
              <a:t> </a:t>
            </a:r>
            <a:r>
              <a:rPr sz="1995" spc="-77" dirty="0">
                <a:latin typeface="Arial"/>
                <a:cs typeface="Arial"/>
              </a:rPr>
              <a:t>-c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109" dirty="0">
                <a:latin typeface="Arial"/>
                <a:cs typeface="Arial"/>
              </a:rPr>
              <a:t>a</a:t>
            </a:r>
            <a:r>
              <a:rPr sz="1995" spc="-113" dirty="0">
                <a:latin typeface="Arial"/>
                <a:cs typeface="Arial"/>
              </a:rPr>
              <a:t>d</a:t>
            </a:r>
            <a:r>
              <a:rPr sz="1995" spc="-109" dirty="0">
                <a:latin typeface="Arial"/>
                <a:cs typeface="Arial"/>
              </a:rPr>
              <a:t>d1</a:t>
            </a:r>
            <a:r>
              <a:rPr sz="1995" spc="-50" dirty="0">
                <a:latin typeface="Arial"/>
                <a:cs typeface="Arial"/>
              </a:rPr>
              <a:t>.</a:t>
            </a:r>
            <a:r>
              <a:rPr sz="1995" spc="-95" dirty="0">
                <a:latin typeface="Arial"/>
                <a:cs typeface="Arial"/>
              </a:rPr>
              <a:t>c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458" dirty="0">
                <a:latin typeface="Arial"/>
                <a:cs typeface="Arial"/>
              </a:rPr>
              <a:t> </a:t>
            </a:r>
            <a:r>
              <a:rPr sz="1995" spc="-63" dirty="0">
                <a:latin typeface="Arial"/>
                <a:cs typeface="Arial"/>
              </a:rPr>
              <a:t>-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458" dirty="0">
                <a:latin typeface="Arial"/>
                <a:cs typeface="Arial"/>
              </a:rPr>
              <a:t> </a:t>
            </a:r>
            <a:r>
              <a:rPr sz="1995" spc="-100" dirty="0">
                <a:latin typeface="Arial"/>
                <a:cs typeface="Arial"/>
              </a:rPr>
              <a:t>add1.o</a:t>
            </a:r>
            <a:endParaRPr sz="1995">
              <a:latin typeface="Arial"/>
              <a:cs typeface="Arial"/>
            </a:endParaRPr>
          </a:p>
          <a:p>
            <a:pPr marL="11516">
              <a:spcBef>
                <a:spcPts val="1143"/>
              </a:spcBef>
              <a:tabLst>
                <a:tab pos="409406" algn="l"/>
                <a:tab pos="973132" algn="l"/>
                <a:tab pos="3871800" algn="l"/>
              </a:tabLst>
            </a:pPr>
            <a:r>
              <a:rPr sz="1995" spc="-109" dirty="0">
                <a:latin typeface="Arial"/>
                <a:cs typeface="Arial"/>
              </a:rPr>
              <a:t>a</a:t>
            </a:r>
            <a:r>
              <a:rPr sz="1995" spc="-63" dirty="0">
                <a:latin typeface="Arial"/>
                <a:cs typeface="Arial"/>
              </a:rPr>
              <a:t>r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63" dirty="0">
                <a:latin typeface="Arial"/>
                <a:cs typeface="Arial"/>
              </a:rPr>
              <a:t>-</a:t>
            </a:r>
            <a:r>
              <a:rPr sz="1995" spc="-100" dirty="0">
                <a:latin typeface="Arial"/>
                <a:cs typeface="Arial"/>
              </a:rPr>
              <a:t>c</a:t>
            </a:r>
            <a:r>
              <a:rPr sz="1995" spc="-95" dirty="0">
                <a:latin typeface="Arial"/>
                <a:cs typeface="Arial"/>
              </a:rPr>
              <a:t>v</a:t>
            </a:r>
            <a:r>
              <a:rPr sz="1995" spc="-103" dirty="0">
                <a:latin typeface="Arial"/>
                <a:cs typeface="Arial"/>
              </a:rPr>
              <a:t>q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45" dirty="0">
                <a:latin typeface="Arial"/>
                <a:cs typeface="Arial"/>
              </a:rPr>
              <a:t>li</a:t>
            </a:r>
            <a:r>
              <a:rPr sz="1995" spc="-136" dirty="0">
                <a:latin typeface="Arial"/>
                <a:cs typeface="Arial"/>
              </a:rPr>
              <a:t>bm</a:t>
            </a:r>
            <a:r>
              <a:rPr sz="1995" spc="-118" dirty="0">
                <a:latin typeface="Arial"/>
                <a:cs typeface="Arial"/>
              </a:rPr>
              <a:t>yma</a:t>
            </a:r>
            <a:r>
              <a:rPr sz="1995" spc="-50" dirty="0">
                <a:latin typeface="Arial"/>
                <a:cs typeface="Arial"/>
              </a:rPr>
              <a:t>t</a:t>
            </a:r>
            <a:r>
              <a:rPr sz="1995" spc="-109" dirty="0">
                <a:latin typeface="Arial"/>
                <a:cs typeface="Arial"/>
              </a:rPr>
              <a:t>h</a:t>
            </a:r>
            <a:r>
              <a:rPr sz="1995" spc="-32" dirty="0">
                <a:latin typeface="Arial"/>
                <a:cs typeface="Arial"/>
              </a:rPr>
              <a:t>.</a:t>
            </a:r>
            <a:r>
              <a:rPr sz="1995" b="1" spc="-103" dirty="0">
                <a:latin typeface="Arial"/>
                <a:cs typeface="Arial"/>
              </a:rPr>
              <a:t>a</a:t>
            </a:r>
            <a:r>
              <a:rPr sz="1995" b="1" spc="-45" dirty="0">
                <a:latin typeface="Arial"/>
                <a:cs typeface="Arial"/>
              </a:rPr>
              <a:t> </a:t>
            </a:r>
            <a:r>
              <a:rPr sz="1995" spc="-100" dirty="0">
                <a:latin typeface="Arial"/>
                <a:cs typeface="Arial"/>
              </a:rPr>
              <a:t>mul</a:t>
            </a:r>
            <a:r>
              <a:rPr sz="1995" spc="-82" dirty="0">
                <a:latin typeface="Arial"/>
                <a:cs typeface="Arial"/>
              </a:rPr>
              <a:t>5.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sz="1995" spc="-50" dirty="0">
                <a:latin typeface="Arial"/>
                <a:cs typeface="Arial"/>
              </a:rPr>
              <a:t> </a:t>
            </a:r>
            <a:r>
              <a:rPr sz="1995" spc="-109" dirty="0">
                <a:latin typeface="Arial"/>
                <a:cs typeface="Arial"/>
              </a:rPr>
              <a:t>ad</a:t>
            </a:r>
            <a:r>
              <a:rPr sz="1995" spc="-100" dirty="0">
                <a:latin typeface="Arial"/>
                <a:cs typeface="Arial"/>
              </a:rPr>
              <a:t>d</a:t>
            </a:r>
            <a:r>
              <a:rPr sz="1995" spc="-109" dirty="0">
                <a:latin typeface="Arial"/>
                <a:cs typeface="Arial"/>
              </a:rPr>
              <a:t>1</a:t>
            </a:r>
            <a:r>
              <a:rPr sz="1995" spc="-50" dirty="0">
                <a:latin typeface="Arial"/>
                <a:cs typeface="Arial"/>
              </a:rPr>
              <a:t>.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77" dirty="0">
                <a:latin typeface="Arial"/>
                <a:cs typeface="Arial"/>
              </a:rPr>
              <a:t>-</a:t>
            </a:r>
            <a:r>
              <a:rPr sz="1995" spc="-63" dirty="0">
                <a:latin typeface="Arial"/>
                <a:cs typeface="Arial"/>
              </a:rPr>
              <a:t>--</a:t>
            </a:r>
            <a:r>
              <a:rPr sz="1995" spc="-82" dirty="0">
                <a:latin typeface="Arial"/>
                <a:cs typeface="Arial"/>
              </a:rPr>
              <a:t>-</a:t>
            </a:r>
            <a:r>
              <a:rPr sz="1995" spc="-109" dirty="0">
                <a:latin typeface="Arial"/>
                <a:cs typeface="Arial"/>
              </a:rPr>
              <a:t>&gt;</a:t>
            </a:r>
            <a:r>
              <a:rPr sz="1995" spc="-41" dirty="0">
                <a:latin typeface="Arial"/>
                <a:cs typeface="Arial"/>
              </a:rPr>
              <a:t> </a:t>
            </a:r>
            <a:r>
              <a:rPr sz="1995" spc="-68" dirty="0">
                <a:latin typeface="Arial"/>
                <a:cs typeface="Arial"/>
              </a:rPr>
              <a:t>(</a:t>
            </a:r>
            <a:r>
              <a:rPr sz="1995" spc="-95" dirty="0">
                <a:latin typeface="Arial"/>
                <a:cs typeface="Arial"/>
              </a:rPr>
              <a:t>s</a:t>
            </a:r>
            <a:r>
              <a:rPr sz="1995" spc="-63" dirty="0">
                <a:latin typeface="Arial"/>
                <a:cs typeface="Arial"/>
              </a:rPr>
              <a:t>t</a:t>
            </a:r>
            <a:r>
              <a:rPr sz="1995" spc="-100" dirty="0">
                <a:latin typeface="Arial"/>
                <a:cs typeface="Arial"/>
              </a:rPr>
              <a:t>a</a:t>
            </a:r>
            <a:r>
              <a:rPr sz="1995" spc="-59" dirty="0">
                <a:latin typeface="Arial"/>
                <a:cs typeface="Arial"/>
              </a:rPr>
              <a:t>t</a:t>
            </a:r>
            <a:r>
              <a:rPr sz="1995" spc="-68" dirty="0">
                <a:latin typeface="Arial"/>
                <a:cs typeface="Arial"/>
              </a:rPr>
              <a:t>ic</a:t>
            </a:r>
            <a:r>
              <a:rPr sz="1995" spc="-45" dirty="0">
                <a:latin typeface="Arial"/>
                <a:cs typeface="Arial"/>
              </a:rPr>
              <a:t> l</a:t>
            </a:r>
            <a:r>
              <a:rPr sz="1995" spc="-32" dirty="0">
                <a:latin typeface="Arial"/>
                <a:cs typeface="Arial"/>
              </a:rPr>
              <a:t>i</a:t>
            </a:r>
            <a:r>
              <a:rPr sz="1995" spc="-86" dirty="0">
                <a:latin typeface="Arial"/>
                <a:cs typeface="Arial"/>
              </a:rPr>
              <a:t>b)</a:t>
            </a:r>
            <a:endParaRPr sz="1995" dirty="0">
              <a:latin typeface="Arial"/>
              <a:cs typeface="Arial"/>
            </a:endParaRPr>
          </a:p>
          <a:p>
            <a:pPr marL="11516">
              <a:spcBef>
                <a:spcPts val="1143"/>
              </a:spcBef>
              <a:tabLst>
                <a:tab pos="5138600" algn="l"/>
              </a:tabLst>
            </a:pPr>
            <a:r>
              <a:rPr sz="1995" spc="-109" dirty="0">
                <a:latin typeface="Arial"/>
                <a:cs typeface="Arial"/>
              </a:rPr>
              <a:t>g</a:t>
            </a:r>
            <a:r>
              <a:rPr sz="1995" spc="-95" dirty="0">
                <a:latin typeface="Arial"/>
                <a:cs typeface="Arial"/>
              </a:rPr>
              <a:t>cc</a:t>
            </a:r>
            <a:r>
              <a:rPr sz="1995" spc="-54" dirty="0">
                <a:latin typeface="Arial"/>
                <a:cs typeface="Arial"/>
              </a:rPr>
              <a:t> </a:t>
            </a:r>
            <a:r>
              <a:rPr sz="1995" spc="-59" dirty="0">
                <a:latin typeface="Arial"/>
                <a:cs typeface="Arial"/>
              </a:rPr>
              <a:t>-</a:t>
            </a:r>
            <a:r>
              <a:rPr sz="1995" b="1" spc="-103" dirty="0">
                <a:latin typeface="Arial"/>
                <a:cs typeface="Arial"/>
              </a:rPr>
              <a:t>share</a:t>
            </a:r>
            <a:r>
              <a:rPr sz="1995" b="1" spc="-113" dirty="0">
                <a:latin typeface="Arial"/>
                <a:cs typeface="Arial"/>
              </a:rPr>
              <a:t>d</a:t>
            </a:r>
            <a:r>
              <a:rPr sz="1995" b="1" spc="-36" dirty="0">
                <a:latin typeface="Arial"/>
                <a:cs typeface="Arial"/>
              </a:rPr>
              <a:t> </a:t>
            </a:r>
            <a:r>
              <a:rPr sz="1995" spc="-63" dirty="0">
                <a:latin typeface="Arial"/>
                <a:cs typeface="Arial"/>
              </a:rPr>
              <a:t>-</a:t>
            </a:r>
            <a:r>
              <a:rPr sz="1995" spc="-50" dirty="0">
                <a:latin typeface="Arial"/>
                <a:cs typeface="Arial"/>
              </a:rPr>
              <a:t>f</a:t>
            </a:r>
            <a:r>
              <a:rPr sz="1995" spc="-113" dirty="0">
                <a:latin typeface="Arial"/>
                <a:cs typeface="Arial"/>
              </a:rPr>
              <a:t>p</a:t>
            </a:r>
            <a:r>
              <a:rPr sz="1995" spc="-41" dirty="0">
                <a:latin typeface="Arial"/>
                <a:cs typeface="Arial"/>
              </a:rPr>
              <a:t>i</a:t>
            </a:r>
            <a:r>
              <a:rPr sz="1995" spc="-95" dirty="0">
                <a:latin typeface="Arial"/>
                <a:cs typeface="Arial"/>
              </a:rPr>
              <a:t>c</a:t>
            </a:r>
            <a:r>
              <a:rPr sz="1995" spc="-50" dirty="0">
                <a:latin typeface="Arial"/>
                <a:cs typeface="Arial"/>
              </a:rPr>
              <a:t> </a:t>
            </a:r>
            <a:r>
              <a:rPr sz="1995" spc="-68" dirty="0">
                <a:latin typeface="Arial"/>
                <a:cs typeface="Arial"/>
              </a:rPr>
              <a:t>-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sz="1995" spc="-45" dirty="0">
                <a:latin typeface="Arial"/>
                <a:cs typeface="Arial"/>
              </a:rPr>
              <a:t> li</a:t>
            </a:r>
            <a:r>
              <a:rPr sz="1995" spc="-136" dirty="0">
                <a:latin typeface="Arial"/>
                <a:cs typeface="Arial"/>
              </a:rPr>
              <a:t>bm</a:t>
            </a:r>
            <a:r>
              <a:rPr sz="1995" spc="-95" dirty="0">
                <a:latin typeface="Arial"/>
                <a:cs typeface="Arial"/>
              </a:rPr>
              <a:t>y</a:t>
            </a:r>
            <a:r>
              <a:rPr sz="1995" spc="-145" dirty="0">
                <a:latin typeface="Arial"/>
                <a:cs typeface="Arial"/>
              </a:rPr>
              <a:t>m</a:t>
            </a:r>
            <a:r>
              <a:rPr sz="1995" spc="-113" dirty="0">
                <a:latin typeface="Arial"/>
                <a:cs typeface="Arial"/>
              </a:rPr>
              <a:t>a</a:t>
            </a:r>
            <a:r>
              <a:rPr sz="1995" spc="-50" dirty="0">
                <a:latin typeface="Arial"/>
                <a:cs typeface="Arial"/>
              </a:rPr>
              <a:t>t</a:t>
            </a:r>
            <a:r>
              <a:rPr sz="1995" spc="-109" dirty="0">
                <a:latin typeface="Arial"/>
                <a:cs typeface="Arial"/>
              </a:rPr>
              <a:t>h</a:t>
            </a:r>
            <a:r>
              <a:rPr sz="1995" spc="-27" dirty="0">
                <a:latin typeface="Arial"/>
                <a:cs typeface="Arial"/>
              </a:rPr>
              <a:t>.</a:t>
            </a:r>
            <a:r>
              <a:rPr sz="1995" b="1" spc="-109" dirty="0">
                <a:latin typeface="Arial"/>
                <a:cs typeface="Arial"/>
              </a:rPr>
              <a:t>s</a:t>
            </a:r>
            <a:r>
              <a:rPr sz="1995" b="1" spc="-113" dirty="0">
                <a:latin typeface="Arial"/>
                <a:cs typeface="Arial"/>
              </a:rPr>
              <a:t>o</a:t>
            </a:r>
            <a:r>
              <a:rPr sz="1995" b="1" spc="-36" dirty="0">
                <a:latin typeface="Arial"/>
                <a:cs typeface="Arial"/>
              </a:rPr>
              <a:t> </a:t>
            </a:r>
            <a:r>
              <a:rPr sz="1995" spc="-131" dirty="0">
                <a:latin typeface="Arial"/>
                <a:cs typeface="Arial"/>
              </a:rPr>
              <a:t>mu</a:t>
            </a:r>
            <a:r>
              <a:rPr sz="1995" spc="-32" dirty="0">
                <a:latin typeface="Arial"/>
                <a:cs typeface="Arial"/>
              </a:rPr>
              <a:t>l</a:t>
            </a:r>
            <a:r>
              <a:rPr sz="1995" spc="-113" dirty="0">
                <a:latin typeface="Arial"/>
                <a:cs typeface="Arial"/>
              </a:rPr>
              <a:t>5</a:t>
            </a:r>
            <a:r>
              <a:rPr sz="1995" spc="-59" dirty="0">
                <a:latin typeface="Arial"/>
                <a:cs typeface="Arial"/>
              </a:rPr>
              <a:t>.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sz="1995" spc="-50" dirty="0">
                <a:latin typeface="Arial"/>
                <a:cs typeface="Arial"/>
              </a:rPr>
              <a:t> </a:t>
            </a:r>
            <a:r>
              <a:rPr sz="1995" spc="-109" dirty="0">
                <a:latin typeface="Arial"/>
                <a:cs typeface="Arial"/>
              </a:rPr>
              <a:t>ad</a:t>
            </a:r>
            <a:r>
              <a:rPr sz="1995" spc="-100" dirty="0">
                <a:latin typeface="Arial"/>
                <a:cs typeface="Arial"/>
              </a:rPr>
              <a:t>d</a:t>
            </a:r>
            <a:r>
              <a:rPr sz="1995" spc="-82" dirty="0">
                <a:latin typeface="Arial"/>
                <a:cs typeface="Arial"/>
              </a:rPr>
              <a:t>1.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68" dirty="0">
                <a:latin typeface="Arial"/>
                <a:cs typeface="Arial"/>
              </a:rPr>
              <a:t>--</a:t>
            </a:r>
            <a:r>
              <a:rPr sz="1995" spc="-63" dirty="0">
                <a:latin typeface="Arial"/>
                <a:cs typeface="Arial"/>
              </a:rPr>
              <a:t>--</a:t>
            </a:r>
            <a:r>
              <a:rPr sz="1995" spc="-77" dirty="0">
                <a:latin typeface="Arial"/>
                <a:cs typeface="Arial"/>
              </a:rPr>
              <a:t>-</a:t>
            </a:r>
            <a:r>
              <a:rPr sz="1995" spc="-109" dirty="0">
                <a:latin typeface="Arial"/>
                <a:cs typeface="Arial"/>
              </a:rPr>
              <a:t>&gt;</a:t>
            </a:r>
            <a:r>
              <a:rPr sz="1995" spc="-50" dirty="0">
                <a:latin typeface="Arial"/>
                <a:cs typeface="Arial"/>
              </a:rPr>
              <a:t> </a:t>
            </a:r>
            <a:r>
              <a:rPr sz="1995" spc="-77" dirty="0">
                <a:latin typeface="Arial"/>
                <a:cs typeface="Arial"/>
              </a:rPr>
              <a:t>(s</a:t>
            </a:r>
            <a:r>
              <a:rPr sz="1995" spc="-100" dirty="0">
                <a:latin typeface="Arial"/>
                <a:cs typeface="Arial"/>
              </a:rPr>
              <a:t>hare</a:t>
            </a:r>
            <a:r>
              <a:rPr sz="1995" spc="-103" dirty="0">
                <a:latin typeface="Arial"/>
                <a:cs typeface="Arial"/>
              </a:rPr>
              <a:t>d</a:t>
            </a:r>
            <a:r>
              <a:rPr sz="1995" spc="-32" dirty="0">
                <a:latin typeface="Arial"/>
                <a:cs typeface="Arial"/>
              </a:rPr>
              <a:t> </a:t>
            </a:r>
            <a:r>
              <a:rPr sz="1995" spc="-54" dirty="0">
                <a:latin typeface="Arial"/>
                <a:cs typeface="Arial"/>
              </a:rPr>
              <a:t>l</a:t>
            </a:r>
            <a:r>
              <a:rPr sz="1995" spc="-45" dirty="0">
                <a:latin typeface="Arial"/>
                <a:cs typeface="Arial"/>
              </a:rPr>
              <a:t>i</a:t>
            </a:r>
            <a:r>
              <a:rPr sz="1995" spc="-91" dirty="0">
                <a:latin typeface="Arial"/>
                <a:cs typeface="Arial"/>
              </a:rPr>
              <a:t>b</a:t>
            </a:r>
            <a:r>
              <a:rPr sz="1995" spc="-63" dirty="0">
                <a:latin typeface="Arial"/>
                <a:cs typeface="Arial"/>
              </a:rPr>
              <a:t>)</a:t>
            </a:r>
            <a:endParaRPr sz="1995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9408" y="4848856"/>
            <a:ext cx="105950" cy="125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16" spc="154" dirty="0">
                <a:latin typeface="Arial"/>
                <a:cs typeface="Arial"/>
              </a:rPr>
              <a:t>●</a:t>
            </a:r>
            <a:endParaRPr sz="816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9408" y="5297994"/>
            <a:ext cx="105950" cy="125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16" spc="154" dirty="0">
                <a:latin typeface="Arial"/>
                <a:cs typeface="Arial"/>
              </a:rPr>
              <a:t>●</a:t>
            </a:r>
            <a:endParaRPr sz="816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9408" y="5747133"/>
            <a:ext cx="105950" cy="125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16" spc="154" dirty="0">
                <a:latin typeface="Arial"/>
                <a:cs typeface="Arial"/>
              </a:rPr>
              <a:t>●</a:t>
            </a:r>
            <a:endParaRPr sz="81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8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365052"/>
            <a:ext cx="52578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/>
            <a:r>
              <a:rPr spc="-5" dirty="0"/>
              <a:t>Dynami</a:t>
            </a:r>
            <a:r>
              <a:rPr dirty="0"/>
              <a:t>c</a:t>
            </a:r>
            <a:r>
              <a:rPr spc="-5" dirty="0"/>
              <a:t> loading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5684" y="1551070"/>
            <a:ext cx="6259916" cy="4574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lang="en-US" sz="1000" dirty="0">
                <a:solidFill>
                  <a:srgbClr val="686694"/>
                </a:solidFill>
                <a:latin typeface="Courier New"/>
                <a:cs typeface="Courier New"/>
              </a:rPr>
              <a:t>#</a:t>
            </a:r>
            <a:r>
              <a:rPr lang="en-US" sz="1000" dirty="0" smtClean="0">
                <a:solidFill>
                  <a:srgbClr val="686694"/>
                </a:solidFill>
                <a:latin typeface="Courier New"/>
                <a:cs typeface="Courier New"/>
              </a:rPr>
              <a:t>includ</a:t>
            </a:r>
            <a:r>
              <a:rPr lang="en-US" sz="1000" spc="-18" dirty="0" smtClean="0">
                <a:solidFill>
                  <a:srgbClr val="686694"/>
                </a:solidFill>
                <a:latin typeface="Courier New"/>
                <a:cs typeface="Courier New"/>
              </a:rPr>
              <a:t>e </a:t>
            </a:r>
            <a:r>
              <a:rPr lang="en-US" sz="1000" dirty="0" smtClean="0">
                <a:solidFill>
                  <a:srgbClr val="9C1F6E"/>
                </a:solidFill>
                <a:latin typeface="Courier New"/>
                <a:cs typeface="Courier New"/>
              </a:rPr>
              <a:t>&lt;</a:t>
            </a:r>
            <a:r>
              <a:rPr lang="en-US" sz="1000" dirty="0" err="1">
                <a:solidFill>
                  <a:srgbClr val="9C1F6E"/>
                </a:solidFill>
                <a:latin typeface="Courier New"/>
                <a:cs typeface="Courier New"/>
              </a:rPr>
              <a:t>stdio.h</a:t>
            </a:r>
            <a:r>
              <a:rPr lang="en-US" sz="1000" dirty="0">
                <a:solidFill>
                  <a:srgbClr val="9C1F6E"/>
                </a:solidFill>
                <a:latin typeface="Courier New"/>
                <a:cs typeface="Courier New"/>
              </a:rPr>
              <a:t>&gt;</a:t>
            </a:r>
          </a:p>
          <a:p>
            <a:pPr marL="11516">
              <a:spcBef>
                <a:spcPts val="82"/>
              </a:spcBef>
            </a:pPr>
            <a:r>
              <a:rPr lang="en-US" sz="1000" dirty="0">
                <a:solidFill>
                  <a:srgbClr val="686694"/>
                </a:solidFill>
                <a:latin typeface="Courier New"/>
                <a:cs typeface="Courier New"/>
              </a:rPr>
              <a:t>#</a:t>
            </a:r>
            <a:r>
              <a:rPr lang="en-US" sz="1000" dirty="0" smtClean="0">
                <a:solidFill>
                  <a:srgbClr val="686694"/>
                </a:solidFill>
                <a:latin typeface="Courier New"/>
                <a:cs typeface="Courier New"/>
              </a:rPr>
              <a:t>includ</a:t>
            </a:r>
            <a:r>
              <a:rPr lang="en-US" sz="1000" spc="-18" dirty="0" smtClean="0">
                <a:solidFill>
                  <a:srgbClr val="686694"/>
                </a:solidFill>
                <a:latin typeface="Courier New"/>
                <a:cs typeface="Courier New"/>
              </a:rPr>
              <a:t>e </a:t>
            </a:r>
            <a:r>
              <a:rPr lang="en-US" sz="1000" dirty="0" smtClean="0">
                <a:solidFill>
                  <a:srgbClr val="9C1F6E"/>
                </a:solidFill>
                <a:latin typeface="Courier New"/>
                <a:cs typeface="Courier New"/>
              </a:rPr>
              <a:t>&lt;</a:t>
            </a:r>
            <a:r>
              <a:rPr lang="en-US" sz="1000" dirty="0" err="1">
                <a:solidFill>
                  <a:srgbClr val="9C1F6E"/>
                </a:solidFill>
                <a:latin typeface="Courier New"/>
                <a:cs typeface="Courier New"/>
              </a:rPr>
              <a:t>dlfcn.h</a:t>
            </a:r>
            <a:r>
              <a:rPr lang="en-US" sz="1000" dirty="0">
                <a:solidFill>
                  <a:srgbClr val="9C1F6E"/>
                </a:solidFill>
                <a:latin typeface="Courier New"/>
                <a:cs typeface="Courier New"/>
              </a:rPr>
              <a:t>&gt;</a:t>
            </a:r>
            <a:endParaRPr lang="en-US" sz="1000" dirty="0">
              <a:latin typeface="Courier New"/>
              <a:cs typeface="Courier New"/>
            </a:endParaRPr>
          </a:p>
          <a:p>
            <a:pPr marL="11516"/>
            <a:endParaRPr lang="en-US" sz="1000" dirty="0" smtClean="0">
              <a:solidFill>
                <a:srgbClr val="2C951D"/>
              </a:solidFill>
              <a:latin typeface="Courier New"/>
              <a:cs typeface="Courier New"/>
            </a:endParaRPr>
          </a:p>
          <a:p>
            <a:pPr marL="11516"/>
            <a:r>
              <a:rPr sz="1000" dirty="0" smtClean="0">
                <a:solidFill>
                  <a:srgbClr val="2C951D"/>
                </a:solidFill>
                <a:latin typeface="Courier New"/>
                <a:cs typeface="Courier New"/>
              </a:rPr>
              <a:t>int</a:t>
            </a:r>
            <a:r>
              <a:rPr sz="1000" spc="-9" dirty="0" smtClean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4900FF"/>
                </a:solidFill>
                <a:latin typeface="Courier New"/>
                <a:cs typeface="Courier New"/>
              </a:rPr>
              <a:t>mai</a:t>
            </a:r>
            <a:r>
              <a:rPr sz="1000" spc="-9" dirty="0">
                <a:solidFill>
                  <a:srgbClr val="4900FF"/>
                </a:solidFill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(</a:t>
            </a:r>
            <a:r>
              <a:rPr sz="1000" dirty="0">
                <a:solidFill>
                  <a:srgbClr val="2C951D"/>
                </a:solidFill>
                <a:latin typeface="Courier New"/>
                <a:cs typeface="Courier New"/>
              </a:rPr>
              <a:t>int</a:t>
            </a:r>
            <a:r>
              <a:rPr sz="1000" spc="-9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C0641B"/>
                </a:solidFill>
                <a:latin typeface="Courier New"/>
                <a:cs typeface="Courier New"/>
              </a:rPr>
              <a:t>arg</a:t>
            </a:r>
            <a:r>
              <a:rPr sz="1000" spc="-18" dirty="0">
                <a:solidFill>
                  <a:srgbClr val="C0641B"/>
                </a:solidFill>
                <a:latin typeface="Courier New"/>
                <a:cs typeface="Courier New"/>
              </a:rPr>
              <a:t>c</a:t>
            </a:r>
            <a:r>
              <a:rPr sz="1000" dirty="0"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2C951D"/>
                </a:solidFill>
                <a:latin typeface="Courier New"/>
                <a:cs typeface="Courier New"/>
              </a:rPr>
              <a:t>cha</a:t>
            </a:r>
            <a:r>
              <a:rPr sz="1000" spc="-9" dirty="0">
                <a:solidFill>
                  <a:srgbClr val="2C951D"/>
                </a:solidFill>
                <a:latin typeface="Courier New"/>
                <a:cs typeface="Courier New"/>
              </a:rPr>
              <a:t>r</a:t>
            </a:r>
            <a:r>
              <a:rPr sz="1000" dirty="0">
                <a:latin typeface="Courier New"/>
                <a:cs typeface="Courier New"/>
              </a:rPr>
              <a:t>* </a:t>
            </a:r>
            <a:r>
              <a:rPr sz="1000" dirty="0">
                <a:solidFill>
                  <a:srgbClr val="C0641B"/>
                </a:solidFill>
                <a:latin typeface="Courier New"/>
                <a:cs typeface="Courier New"/>
              </a:rPr>
              <a:t>arg</a:t>
            </a:r>
            <a:r>
              <a:rPr sz="1000" spc="-9" dirty="0">
                <a:solidFill>
                  <a:srgbClr val="C0641B"/>
                </a:solidFill>
                <a:latin typeface="Courier New"/>
                <a:cs typeface="Courier New"/>
              </a:rPr>
              <a:t>v</a:t>
            </a:r>
            <a:r>
              <a:rPr sz="1000" dirty="0" smtClean="0">
                <a:latin typeface="Courier New"/>
                <a:cs typeface="Courier New"/>
              </a:rPr>
              <a:t>[])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sz="1000" dirty="0" smtClean="0">
                <a:latin typeface="Courier New"/>
                <a:cs typeface="Courier New"/>
              </a:rPr>
              <a:t>{</a:t>
            </a:r>
            <a:endParaRPr sz="1000" dirty="0">
              <a:latin typeface="Courier New"/>
              <a:cs typeface="Courier New"/>
            </a:endParaRPr>
          </a:p>
          <a:p>
            <a:pPr marL="135317">
              <a:spcBef>
                <a:spcPts val="82"/>
              </a:spcBef>
            </a:pPr>
            <a:r>
              <a:rPr sz="1000" dirty="0">
                <a:solidFill>
                  <a:srgbClr val="2C951D"/>
                </a:solidFill>
                <a:latin typeface="Courier New"/>
                <a:cs typeface="Courier New"/>
              </a:rPr>
              <a:t>int</a:t>
            </a:r>
            <a:r>
              <a:rPr sz="1000" spc="-9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C0641B"/>
                </a:solidFill>
                <a:latin typeface="Courier New"/>
                <a:cs typeface="Courier New"/>
              </a:rPr>
              <a:t>i </a:t>
            </a:r>
            <a:r>
              <a:rPr sz="1000" dirty="0">
                <a:latin typeface="Courier New"/>
                <a:cs typeface="Courier New"/>
              </a:rPr>
              <a:t>= 10;</a:t>
            </a:r>
          </a:p>
          <a:p>
            <a:pPr marL="135317" marR="2110373">
              <a:lnSpc>
                <a:spcPts val="1061"/>
              </a:lnSpc>
              <a:spcBef>
                <a:spcPts val="41"/>
              </a:spcBef>
            </a:pPr>
            <a:r>
              <a:rPr sz="1000" dirty="0">
                <a:solidFill>
                  <a:srgbClr val="2C951D"/>
                </a:solidFill>
                <a:latin typeface="Courier New"/>
                <a:cs typeface="Courier New"/>
              </a:rPr>
              <a:t>void</a:t>
            </a:r>
            <a:r>
              <a:rPr sz="1000" spc="-9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(</a:t>
            </a:r>
            <a:r>
              <a:rPr sz="1000" spc="-18" dirty="0">
                <a:latin typeface="Courier New"/>
                <a:cs typeface="Courier New"/>
              </a:rPr>
              <a:t>*</a:t>
            </a:r>
            <a:r>
              <a:rPr sz="1000" dirty="0">
                <a:solidFill>
                  <a:srgbClr val="C0641B"/>
                </a:solidFill>
                <a:latin typeface="Courier New"/>
                <a:cs typeface="Courier New"/>
              </a:rPr>
              <a:t>myfun</a:t>
            </a:r>
            <a:r>
              <a:rPr sz="1000" spc="-9" dirty="0">
                <a:solidFill>
                  <a:srgbClr val="C0641B"/>
                </a:solidFill>
                <a:latin typeface="Courier New"/>
                <a:cs typeface="Courier New"/>
              </a:rPr>
              <a:t>c</a:t>
            </a:r>
            <a:r>
              <a:rPr sz="1000" dirty="0">
                <a:latin typeface="Courier New"/>
                <a:cs typeface="Courier New"/>
              </a:rPr>
              <a:t>)(</a:t>
            </a:r>
            <a:r>
              <a:rPr sz="1000" dirty="0">
                <a:solidFill>
                  <a:srgbClr val="2C951D"/>
                </a:solidFill>
                <a:latin typeface="Courier New"/>
                <a:cs typeface="Courier New"/>
              </a:rPr>
              <a:t>int</a:t>
            </a:r>
            <a:r>
              <a:rPr sz="1000" spc="-9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*); </a:t>
            </a:r>
            <a:r>
              <a:rPr sz="1000" dirty="0">
                <a:solidFill>
                  <a:srgbClr val="2C951D"/>
                </a:solidFill>
                <a:latin typeface="Courier New"/>
                <a:cs typeface="Courier New"/>
              </a:rPr>
              <a:t>void</a:t>
            </a:r>
            <a:r>
              <a:rPr sz="1000" spc="-9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*</a:t>
            </a:r>
            <a:r>
              <a:rPr sz="1000" dirty="0">
                <a:solidFill>
                  <a:srgbClr val="C0641B"/>
                </a:solidFill>
                <a:latin typeface="Courier New"/>
                <a:cs typeface="Courier New"/>
              </a:rPr>
              <a:t>dl_handl</a:t>
            </a:r>
            <a:r>
              <a:rPr sz="1000" spc="-27" dirty="0">
                <a:solidFill>
                  <a:srgbClr val="C0641B"/>
                </a:solidFill>
                <a:latin typeface="Courier New"/>
                <a:cs typeface="Courier New"/>
              </a:rPr>
              <a:t>e</a:t>
            </a:r>
            <a:r>
              <a:rPr sz="1000" dirty="0">
                <a:latin typeface="Courier New"/>
                <a:cs typeface="Courier New"/>
              </a:rPr>
              <a:t>;</a:t>
            </a:r>
          </a:p>
          <a:p>
            <a:pPr marL="135317">
              <a:spcBef>
                <a:spcPts val="23"/>
              </a:spcBef>
            </a:pPr>
            <a:r>
              <a:rPr sz="1000" dirty="0">
                <a:solidFill>
                  <a:srgbClr val="2C951D"/>
                </a:solidFill>
                <a:latin typeface="Courier New"/>
                <a:cs typeface="Courier New"/>
              </a:rPr>
              <a:t>char</a:t>
            </a:r>
            <a:r>
              <a:rPr sz="1000" spc="-9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*</a:t>
            </a:r>
            <a:r>
              <a:rPr sz="1000" dirty="0">
                <a:solidFill>
                  <a:srgbClr val="C0641B"/>
                </a:solidFill>
                <a:latin typeface="Courier New"/>
                <a:cs typeface="Courier New"/>
              </a:rPr>
              <a:t>erro</a:t>
            </a:r>
            <a:r>
              <a:rPr sz="1000" spc="-18" dirty="0">
                <a:solidFill>
                  <a:srgbClr val="C0641B"/>
                </a:solidFill>
                <a:latin typeface="Courier New"/>
                <a:cs typeface="Courier New"/>
              </a:rPr>
              <a:t>r</a:t>
            </a:r>
            <a:r>
              <a:rPr sz="1000" dirty="0">
                <a:latin typeface="Courier New"/>
                <a:cs typeface="Courier New"/>
              </a:rPr>
              <a:t>;</a:t>
            </a:r>
          </a:p>
          <a:p>
            <a:pPr marL="135317" marR="4607">
              <a:lnSpc>
                <a:spcPct val="107400"/>
              </a:lnSpc>
              <a:spcBef>
                <a:spcPts val="354"/>
              </a:spcBef>
            </a:pPr>
            <a:r>
              <a:rPr sz="1000" spc="-5" dirty="0">
                <a:latin typeface="Courier New"/>
                <a:cs typeface="Courier New"/>
              </a:rPr>
              <a:t>dl_handl</a:t>
            </a:r>
            <a:r>
              <a:rPr sz="1000" dirty="0">
                <a:latin typeface="Courier New"/>
                <a:cs typeface="Courier New"/>
              </a:rPr>
              <a:t>e = </a:t>
            </a:r>
            <a:r>
              <a:rPr sz="1000" b="1" dirty="0">
                <a:latin typeface="Courier New"/>
                <a:cs typeface="Courier New"/>
              </a:rPr>
              <a:t>dlopen</a:t>
            </a:r>
            <a:r>
              <a:rPr sz="1000" spc="-45" dirty="0">
                <a:latin typeface="Courier New"/>
                <a:cs typeface="Courier New"/>
              </a:rPr>
              <a:t>(</a:t>
            </a:r>
            <a:r>
              <a:rPr sz="1000" dirty="0">
                <a:solidFill>
                  <a:srgbClr val="9C1F6E"/>
                </a:solidFill>
                <a:latin typeface="Courier New"/>
                <a:cs typeface="Courier New"/>
              </a:rPr>
              <a:t>"libmymath.so</a:t>
            </a:r>
            <a:r>
              <a:rPr sz="1000" spc="-36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sz="1000" dirty="0">
                <a:latin typeface="Courier New"/>
                <a:cs typeface="Courier New"/>
              </a:rPr>
              <a:t>, RTLD_LAZY</a:t>
            </a:r>
            <a:r>
              <a:rPr sz="1000" dirty="0" smtClean="0">
                <a:latin typeface="Courier New"/>
                <a:cs typeface="Courier New"/>
              </a:rPr>
              <a:t>)</a:t>
            </a:r>
            <a:r>
              <a:rPr sz="1000" spc="-27" dirty="0" smtClean="0">
                <a:latin typeface="Courier New"/>
                <a:cs typeface="Courier New"/>
              </a:rPr>
              <a:t>;</a:t>
            </a:r>
            <a:r>
              <a:rPr sz="1000" spc="-5" dirty="0" smtClean="0">
                <a:solidFill>
                  <a:srgbClr val="CA2317"/>
                </a:solidFill>
                <a:latin typeface="Courier New"/>
                <a:cs typeface="Courier New"/>
              </a:rPr>
              <a:t>//</a:t>
            </a:r>
            <a:r>
              <a:rPr sz="1000" spc="-5" dirty="0">
                <a:solidFill>
                  <a:srgbClr val="CA2317"/>
                </a:solidFill>
                <a:latin typeface="Courier New"/>
                <a:cs typeface="Courier New"/>
              </a:rPr>
              <a:t>RTLD_NOW </a:t>
            </a:r>
            <a:endParaRPr lang="en-US" sz="1000" spc="-5" dirty="0" smtClean="0">
              <a:solidFill>
                <a:srgbClr val="CA2317"/>
              </a:solidFill>
              <a:latin typeface="Courier New"/>
              <a:cs typeface="Courier New"/>
            </a:endParaRPr>
          </a:p>
          <a:p>
            <a:pPr marL="135317" marR="4607">
              <a:lnSpc>
                <a:spcPct val="107400"/>
              </a:lnSpc>
              <a:spcBef>
                <a:spcPts val="354"/>
              </a:spcBef>
            </a:pPr>
            <a:r>
              <a:rPr sz="1000" dirty="0" smtClean="0">
                <a:solidFill>
                  <a:srgbClr val="C100FF"/>
                </a:solidFill>
                <a:latin typeface="Courier New"/>
                <a:cs typeface="Courier New"/>
              </a:rPr>
              <a:t>if</a:t>
            </a:r>
            <a:r>
              <a:rPr sz="1000" spc="-5" dirty="0">
                <a:latin typeface="Courier New"/>
                <a:cs typeface="Courier New"/>
              </a:rPr>
              <a:t>(!dl_handle</a:t>
            </a:r>
            <a:r>
              <a:rPr sz="1000" dirty="0">
                <a:latin typeface="Courier New"/>
                <a:cs typeface="Courier New"/>
              </a:rPr>
              <a:t>) {</a:t>
            </a:r>
          </a:p>
          <a:p>
            <a:pPr marL="259118" marR="684648">
              <a:lnSpc>
                <a:spcPct val="107400"/>
              </a:lnSpc>
              <a:spcBef>
                <a:spcPts val="9"/>
              </a:spcBef>
            </a:pPr>
            <a:r>
              <a:rPr sz="1000" dirty="0">
                <a:latin typeface="Courier New"/>
                <a:cs typeface="Courier New"/>
              </a:rPr>
              <a:t>printf</a:t>
            </a:r>
            <a:r>
              <a:rPr sz="1000" spc="-18" dirty="0">
                <a:latin typeface="Courier New"/>
                <a:cs typeface="Courier New"/>
              </a:rPr>
              <a:t>(</a:t>
            </a:r>
            <a:r>
              <a:rPr sz="1000" spc="-5" dirty="0">
                <a:solidFill>
                  <a:srgbClr val="9C1F6E"/>
                </a:solidFill>
                <a:latin typeface="Courier New"/>
                <a:cs typeface="Courier New"/>
              </a:rPr>
              <a:t>"dlopen(</a:t>
            </a:r>
            <a:r>
              <a:rPr sz="1000" dirty="0">
                <a:solidFill>
                  <a:srgbClr val="9C1F6E"/>
                </a:solidFill>
                <a:latin typeface="Courier New"/>
                <a:cs typeface="Courier New"/>
              </a:rPr>
              <a:t>) </a:t>
            </a:r>
            <a:r>
              <a:rPr sz="1000" spc="-5" dirty="0">
                <a:solidFill>
                  <a:srgbClr val="9C1F6E"/>
                </a:solidFill>
                <a:latin typeface="Courier New"/>
                <a:cs typeface="Courier New"/>
              </a:rPr>
              <a:t>erro</a:t>
            </a:r>
            <a:r>
              <a:rPr sz="1000" dirty="0">
                <a:solidFill>
                  <a:srgbClr val="9C1F6E"/>
                </a:solidFill>
                <a:latin typeface="Courier New"/>
                <a:cs typeface="Courier New"/>
              </a:rPr>
              <a:t>r - %s\n</a:t>
            </a:r>
            <a:r>
              <a:rPr sz="1000" spc="-54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sz="1000" dirty="0">
                <a:latin typeface="Courier New"/>
                <a:cs typeface="Courier New"/>
              </a:rPr>
              <a:t>, </a:t>
            </a:r>
            <a:r>
              <a:rPr sz="1000" b="1" dirty="0">
                <a:latin typeface="Courier New"/>
                <a:cs typeface="Courier New"/>
              </a:rPr>
              <a:t>dlerror</a:t>
            </a:r>
            <a:r>
              <a:rPr sz="1000" dirty="0">
                <a:latin typeface="Courier New"/>
                <a:cs typeface="Courier New"/>
              </a:rPr>
              <a:t>()); </a:t>
            </a:r>
            <a:r>
              <a:rPr sz="1000" dirty="0" smtClean="0">
                <a:solidFill>
                  <a:srgbClr val="C100FF"/>
                </a:solidFill>
                <a:latin typeface="Courier New"/>
                <a:cs typeface="Courier New"/>
              </a:rPr>
              <a:t>return</a:t>
            </a:r>
            <a:r>
              <a:rPr lang="en-US" sz="1000" spc="-9" dirty="0">
                <a:solidFill>
                  <a:srgbClr val="C100FF"/>
                </a:solidFill>
                <a:latin typeface="Courier New"/>
                <a:cs typeface="Courier New"/>
              </a:rPr>
              <a:t> </a:t>
            </a:r>
            <a:r>
              <a:rPr sz="1000" dirty="0" smtClean="0">
                <a:latin typeface="Courier New"/>
                <a:cs typeface="Courier New"/>
              </a:rPr>
              <a:t>1</a:t>
            </a:r>
            <a:r>
              <a:rPr sz="1000" dirty="0">
                <a:latin typeface="Courier New"/>
                <a:cs typeface="Courier New"/>
              </a:rPr>
              <a:t>;</a:t>
            </a:r>
          </a:p>
          <a:p>
            <a:pPr marL="135317">
              <a:spcBef>
                <a:spcPts val="82"/>
              </a:spcBef>
            </a:pPr>
            <a:r>
              <a:rPr sz="1000" dirty="0">
                <a:latin typeface="Courier New"/>
                <a:cs typeface="Courier New"/>
              </a:rPr>
              <a:t>}</a:t>
            </a:r>
          </a:p>
          <a:p>
            <a:pPr marL="135317">
              <a:spcBef>
                <a:spcPts val="73"/>
              </a:spcBef>
            </a:pPr>
            <a:r>
              <a:rPr sz="1000" spc="-5" dirty="0">
                <a:solidFill>
                  <a:srgbClr val="CA2317"/>
                </a:solidFill>
                <a:latin typeface="Courier New"/>
                <a:cs typeface="Courier New"/>
              </a:rPr>
              <a:t>//Callin</a:t>
            </a:r>
            <a:r>
              <a:rPr sz="1000" dirty="0">
                <a:solidFill>
                  <a:srgbClr val="CA2317"/>
                </a:solidFill>
                <a:latin typeface="Courier New"/>
                <a:cs typeface="Courier New"/>
              </a:rPr>
              <a:t>g </a:t>
            </a:r>
            <a:r>
              <a:rPr sz="1000" spc="-5" dirty="0">
                <a:solidFill>
                  <a:srgbClr val="CA2317"/>
                </a:solidFill>
                <a:latin typeface="Courier New"/>
                <a:cs typeface="Courier New"/>
              </a:rPr>
              <a:t>mul5(&amp;i);</a:t>
            </a:r>
            <a:endParaRPr sz="1000" dirty="0">
              <a:latin typeface="Courier New"/>
              <a:cs typeface="Courier New"/>
            </a:endParaRPr>
          </a:p>
          <a:p>
            <a:pPr marL="135317" marR="1366416">
              <a:lnSpc>
                <a:spcPct val="107400"/>
              </a:lnSpc>
              <a:spcBef>
                <a:spcPts val="9"/>
              </a:spcBef>
            </a:pPr>
            <a:r>
              <a:rPr sz="1000" spc="-5" dirty="0">
                <a:latin typeface="Courier New"/>
                <a:cs typeface="Courier New"/>
              </a:rPr>
              <a:t>myfun</a:t>
            </a:r>
            <a:r>
              <a:rPr sz="1000" dirty="0">
                <a:latin typeface="Courier New"/>
                <a:cs typeface="Courier New"/>
              </a:rPr>
              <a:t>c = </a:t>
            </a:r>
            <a:r>
              <a:rPr sz="1000" b="1" spc="-5" dirty="0">
                <a:latin typeface="Courier New"/>
                <a:cs typeface="Courier New"/>
              </a:rPr>
              <a:t>dlsym</a:t>
            </a:r>
            <a:r>
              <a:rPr sz="1000" spc="-5" dirty="0">
                <a:latin typeface="Courier New"/>
                <a:cs typeface="Courier New"/>
              </a:rPr>
              <a:t>(dl_handle</a:t>
            </a:r>
            <a:r>
              <a:rPr sz="1000" dirty="0">
                <a:latin typeface="Courier New"/>
                <a:cs typeface="Courier New"/>
              </a:rPr>
              <a:t>,</a:t>
            </a:r>
            <a:r>
              <a:rPr sz="1000" spc="-54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9C1F6E"/>
                </a:solidFill>
                <a:latin typeface="Courier New"/>
                <a:cs typeface="Courier New"/>
              </a:rPr>
              <a:t>"mul5</a:t>
            </a:r>
            <a:r>
              <a:rPr sz="1000" spc="-9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sz="1000" dirty="0">
                <a:latin typeface="Courier New"/>
                <a:cs typeface="Courier New"/>
              </a:rPr>
              <a:t>); </a:t>
            </a:r>
            <a:r>
              <a:rPr sz="1000" spc="-5" dirty="0">
                <a:latin typeface="Courier New"/>
                <a:cs typeface="Courier New"/>
              </a:rPr>
              <a:t>erro</a:t>
            </a:r>
            <a:r>
              <a:rPr sz="1000" dirty="0">
                <a:latin typeface="Courier New"/>
                <a:cs typeface="Courier New"/>
              </a:rPr>
              <a:t>r = </a:t>
            </a:r>
            <a:r>
              <a:rPr sz="1000" b="1" dirty="0">
                <a:latin typeface="Courier New"/>
                <a:cs typeface="Courier New"/>
              </a:rPr>
              <a:t>dlerror</a:t>
            </a:r>
            <a:r>
              <a:rPr sz="1000" dirty="0">
                <a:latin typeface="Courier New"/>
                <a:cs typeface="Courier New"/>
              </a:rPr>
              <a:t>();</a:t>
            </a:r>
          </a:p>
          <a:p>
            <a:pPr marL="135317">
              <a:spcBef>
                <a:spcPts val="82"/>
              </a:spcBef>
            </a:pPr>
            <a:r>
              <a:rPr sz="1000" dirty="0">
                <a:solidFill>
                  <a:srgbClr val="C100FF"/>
                </a:solidFill>
                <a:latin typeface="Courier New"/>
                <a:cs typeface="Courier New"/>
              </a:rPr>
              <a:t>if</a:t>
            </a:r>
            <a:r>
              <a:rPr sz="1000" spc="-5" dirty="0">
                <a:latin typeface="Courier New"/>
                <a:cs typeface="Courier New"/>
              </a:rPr>
              <a:t>(erro</a:t>
            </a:r>
            <a:r>
              <a:rPr sz="1000" dirty="0">
                <a:latin typeface="Courier New"/>
                <a:cs typeface="Courier New"/>
              </a:rPr>
              <a:t>r </a:t>
            </a:r>
            <a:r>
              <a:rPr sz="1000" spc="-5" dirty="0">
                <a:latin typeface="Courier New"/>
                <a:cs typeface="Courier New"/>
              </a:rPr>
              <a:t>!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18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B918F"/>
                </a:solidFill>
                <a:latin typeface="Courier New"/>
                <a:cs typeface="Courier New"/>
              </a:rPr>
              <a:t>NUL</a:t>
            </a:r>
            <a:r>
              <a:rPr sz="1000" spc="-18" dirty="0">
                <a:solidFill>
                  <a:srgbClr val="2B918F"/>
                </a:solidFill>
                <a:latin typeface="Courier New"/>
                <a:cs typeface="Courier New"/>
              </a:rPr>
              <a:t>L</a:t>
            </a:r>
            <a:r>
              <a:rPr sz="1000" dirty="0">
                <a:latin typeface="Courier New"/>
                <a:cs typeface="Courier New"/>
              </a:rPr>
              <a:t>) {</a:t>
            </a:r>
          </a:p>
          <a:p>
            <a:pPr marL="259118" marR="809024">
              <a:lnSpc>
                <a:spcPts val="1061"/>
              </a:lnSpc>
              <a:spcBef>
                <a:spcPts val="41"/>
              </a:spcBef>
            </a:pPr>
            <a:r>
              <a:rPr sz="1000" dirty="0">
                <a:latin typeface="Courier New"/>
                <a:cs typeface="Courier New"/>
              </a:rPr>
              <a:t>printf</a:t>
            </a:r>
            <a:r>
              <a:rPr sz="1000" spc="-18" dirty="0">
                <a:latin typeface="Courier New"/>
                <a:cs typeface="Courier New"/>
              </a:rPr>
              <a:t>(</a:t>
            </a:r>
            <a:r>
              <a:rPr sz="1000" spc="-5" dirty="0">
                <a:solidFill>
                  <a:srgbClr val="9C1F6E"/>
                </a:solidFill>
                <a:latin typeface="Courier New"/>
                <a:cs typeface="Courier New"/>
              </a:rPr>
              <a:t>"dlsy</a:t>
            </a:r>
            <a:r>
              <a:rPr sz="1000" dirty="0">
                <a:solidFill>
                  <a:srgbClr val="9C1F6E"/>
                </a:solidFill>
                <a:latin typeface="Courier New"/>
                <a:cs typeface="Courier New"/>
              </a:rPr>
              <a:t>m </a:t>
            </a:r>
            <a:r>
              <a:rPr sz="1000" spc="-5" dirty="0">
                <a:solidFill>
                  <a:srgbClr val="9C1F6E"/>
                </a:solidFill>
                <a:latin typeface="Courier New"/>
                <a:cs typeface="Courier New"/>
              </a:rPr>
              <a:t>mul</a:t>
            </a:r>
            <a:r>
              <a:rPr sz="1000" dirty="0">
                <a:solidFill>
                  <a:srgbClr val="9C1F6E"/>
                </a:solidFill>
                <a:latin typeface="Courier New"/>
                <a:cs typeface="Courier New"/>
              </a:rPr>
              <a:t>5 </a:t>
            </a:r>
            <a:r>
              <a:rPr sz="1000" spc="-5" dirty="0">
                <a:solidFill>
                  <a:srgbClr val="9C1F6E"/>
                </a:solidFill>
                <a:latin typeface="Courier New"/>
                <a:cs typeface="Courier New"/>
              </a:rPr>
              <a:t>erro</a:t>
            </a:r>
            <a:r>
              <a:rPr sz="1000" dirty="0">
                <a:solidFill>
                  <a:srgbClr val="9C1F6E"/>
                </a:solidFill>
                <a:latin typeface="Courier New"/>
                <a:cs typeface="Courier New"/>
              </a:rPr>
              <a:t>r - %s\n</a:t>
            </a:r>
            <a:r>
              <a:rPr sz="1000" spc="-54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sz="1000" dirty="0">
                <a:latin typeface="Courier New"/>
                <a:cs typeface="Courier New"/>
              </a:rPr>
              <a:t>, error); </a:t>
            </a:r>
            <a:r>
              <a:rPr sz="1000" dirty="0">
                <a:solidFill>
                  <a:srgbClr val="C100FF"/>
                </a:solidFill>
                <a:latin typeface="Courier New"/>
                <a:cs typeface="Courier New"/>
              </a:rPr>
              <a:t>return</a:t>
            </a:r>
            <a:r>
              <a:rPr sz="1000" spc="-9" dirty="0">
                <a:solidFill>
                  <a:srgbClr val="C100FF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1;</a:t>
            </a:r>
          </a:p>
          <a:p>
            <a:pPr marL="135317">
              <a:spcBef>
                <a:spcPts val="23"/>
              </a:spcBef>
            </a:pPr>
            <a:r>
              <a:rPr sz="1000" dirty="0">
                <a:latin typeface="Courier New"/>
                <a:cs typeface="Courier New"/>
              </a:rPr>
              <a:t>}</a:t>
            </a:r>
          </a:p>
          <a:p>
            <a:pPr marL="135317">
              <a:spcBef>
                <a:spcPts val="82"/>
              </a:spcBef>
            </a:pPr>
            <a:r>
              <a:rPr sz="1000" dirty="0">
                <a:latin typeface="Courier New"/>
                <a:cs typeface="Courier New"/>
              </a:rPr>
              <a:t>myfunc(&amp;i</a:t>
            </a:r>
            <a:r>
              <a:rPr sz="1000" dirty="0" smtClean="0">
                <a:latin typeface="Courier New"/>
                <a:cs typeface="Courier New"/>
              </a:rPr>
              <a:t>);</a:t>
            </a:r>
            <a:endParaRPr lang="en-US" sz="1000" dirty="0" smtClean="0">
              <a:latin typeface="Courier New"/>
              <a:cs typeface="Courier New"/>
            </a:endParaRPr>
          </a:p>
          <a:p>
            <a:pPr marL="11516"/>
            <a:r>
              <a:rPr lang="en-US" sz="1000" spc="-5" dirty="0" smtClean="0">
                <a:solidFill>
                  <a:srgbClr val="CA2317"/>
                </a:solidFill>
                <a:latin typeface="Courier New"/>
                <a:cs typeface="Courier New"/>
              </a:rPr>
              <a:t>  //</a:t>
            </a:r>
            <a:r>
              <a:rPr lang="en-US" sz="1000" spc="-5" dirty="0">
                <a:solidFill>
                  <a:srgbClr val="CA2317"/>
                </a:solidFill>
                <a:latin typeface="Courier New"/>
                <a:cs typeface="Courier New"/>
              </a:rPr>
              <a:t>Callin</a:t>
            </a:r>
            <a:r>
              <a:rPr lang="en-US" sz="1000" dirty="0">
                <a:solidFill>
                  <a:srgbClr val="CA2317"/>
                </a:solidFill>
                <a:latin typeface="Courier New"/>
                <a:cs typeface="Courier New"/>
              </a:rPr>
              <a:t>g </a:t>
            </a:r>
            <a:r>
              <a:rPr lang="en-US" sz="1000" spc="-5" dirty="0">
                <a:solidFill>
                  <a:srgbClr val="CA2317"/>
                </a:solidFill>
                <a:latin typeface="Courier New"/>
                <a:cs typeface="Courier New"/>
              </a:rPr>
              <a:t>add1(&amp;</a:t>
            </a:r>
            <a:r>
              <a:rPr lang="en-US" sz="1000" spc="-5" dirty="0" err="1">
                <a:solidFill>
                  <a:srgbClr val="CA2317"/>
                </a:solidFill>
                <a:latin typeface="Courier New"/>
                <a:cs typeface="Courier New"/>
              </a:rPr>
              <a:t>i</a:t>
            </a:r>
            <a:r>
              <a:rPr lang="en-US" sz="1000" spc="-5" dirty="0">
                <a:solidFill>
                  <a:srgbClr val="CA2317"/>
                </a:solidFill>
                <a:latin typeface="Courier New"/>
                <a:cs typeface="Courier New"/>
              </a:rPr>
              <a:t>);</a:t>
            </a:r>
            <a:endParaRPr lang="en-US" sz="1000" dirty="0">
              <a:latin typeface="Courier New"/>
              <a:cs typeface="Courier New"/>
            </a:endParaRPr>
          </a:p>
          <a:p>
            <a:pPr marL="11516" marR="561998">
              <a:lnSpc>
                <a:spcPts val="1061"/>
              </a:lnSpc>
              <a:spcBef>
                <a:spcPts val="41"/>
              </a:spcBef>
            </a:pPr>
            <a:r>
              <a:rPr lang="en-US" sz="1000" spc="-5" dirty="0" smtClean="0">
                <a:latin typeface="Courier New"/>
                <a:cs typeface="Courier New"/>
              </a:rPr>
              <a:t>  </a:t>
            </a:r>
            <a:r>
              <a:rPr lang="en-US" sz="1000" spc="-5" dirty="0" err="1" smtClean="0">
                <a:latin typeface="Courier New"/>
                <a:cs typeface="Courier New"/>
              </a:rPr>
              <a:t>myfun</a:t>
            </a:r>
            <a:r>
              <a:rPr lang="en-US" sz="1000" dirty="0" err="1" smtClean="0">
                <a:latin typeface="Courier New"/>
                <a:cs typeface="Courier New"/>
              </a:rPr>
              <a:t>c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>
                <a:latin typeface="Courier New"/>
                <a:cs typeface="Courier New"/>
              </a:rPr>
              <a:t>= </a:t>
            </a:r>
            <a:r>
              <a:rPr lang="en-US" sz="1000" b="1" spc="-5" dirty="0" err="1">
                <a:latin typeface="Courier New"/>
                <a:cs typeface="Courier New"/>
              </a:rPr>
              <a:t>dlsym</a:t>
            </a:r>
            <a:r>
              <a:rPr lang="en-US" sz="1000" spc="-5" dirty="0">
                <a:latin typeface="Courier New"/>
                <a:cs typeface="Courier New"/>
              </a:rPr>
              <a:t>(</a:t>
            </a:r>
            <a:r>
              <a:rPr lang="en-US" sz="1000" spc="-5" dirty="0" err="1">
                <a:latin typeface="Courier New"/>
                <a:cs typeface="Courier New"/>
              </a:rPr>
              <a:t>dl_handle</a:t>
            </a:r>
            <a:r>
              <a:rPr lang="en-US" sz="1000" dirty="0">
                <a:latin typeface="Courier New"/>
                <a:cs typeface="Courier New"/>
              </a:rPr>
              <a:t>,</a:t>
            </a:r>
            <a:r>
              <a:rPr lang="en-US" sz="1000" spc="-54" dirty="0">
                <a:latin typeface="Courier New"/>
                <a:cs typeface="Courier New"/>
              </a:rPr>
              <a:t> </a:t>
            </a:r>
            <a:r>
              <a:rPr lang="en-US" sz="1000" dirty="0">
                <a:solidFill>
                  <a:srgbClr val="9C1F6E"/>
                </a:solidFill>
                <a:latin typeface="Courier New"/>
                <a:cs typeface="Courier New"/>
              </a:rPr>
              <a:t>"add1</a:t>
            </a:r>
            <a:r>
              <a:rPr lang="en-US" sz="1000" spc="-9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lang="en-US" sz="1000" dirty="0">
                <a:latin typeface="Courier New"/>
                <a:cs typeface="Courier New"/>
              </a:rPr>
              <a:t>); </a:t>
            </a:r>
            <a:r>
              <a:rPr lang="en-US" sz="1000" spc="-5" dirty="0">
                <a:latin typeface="Courier New"/>
                <a:cs typeface="Courier New"/>
              </a:rPr>
              <a:t>erro</a:t>
            </a:r>
            <a:r>
              <a:rPr lang="en-US" sz="1000" dirty="0">
                <a:latin typeface="Courier New"/>
                <a:cs typeface="Courier New"/>
              </a:rPr>
              <a:t>r </a:t>
            </a:r>
            <a:r>
              <a:rPr lang="en-US" sz="1000" dirty="0" smtClean="0">
                <a:latin typeface="Courier New"/>
                <a:cs typeface="Courier New"/>
              </a:rPr>
              <a:t>= </a:t>
            </a:r>
            <a:r>
              <a:rPr lang="en-US" sz="1000" b="1" dirty="0" err="1" smtClean="0">
                <a:latin typeface="Courier New"/>
                <a:cs typeface="Courier New"/>
              </a:rPr>
              <a:t>dlerror</a:t>
            </a:r>
            <a:r>
              <a:rPr lang="en-US" sz="1000" dirty="0">
                <a:latin typeface="Courier New"/>
                <a:cs typeface="Courier New"/>
              </a:rPr>
              <a:t>();</a:t>
            </a:r>
          </a:p>
          <a:p>
            <a:pPr marL="11516">
              <a:spcBef>
                <a:spcPts val="23"/>
              </a:spcBef>
            </a:pPr>
            <a:r>
              <a:rPr lang="en-US" sz="1000" dirty="0" smtClean="0">
                <a:solidFill>
                  <a:srgbClr val="C100FF"/>
                </a:solidFill>
                <a:latin typeface="Courier New"/>
                <a:cs typeface="Courier New"/>
              </a:rPr>
              <a:t>  if</a:t>
            </a:r>
            <a:r>
              <a:rPr lang="en-US" sz="1000" spc="-5" dirty="0" smtClean="0">
                <a:latin typeface="Courier New"/>
                <a:cs typeface="Courier New"/>
              </a:rPr>
              <a:t>(erro</a:t>
            </a:r>
            <a:r>
              <a:rPr lang="en-US" sz="1000" dirty="0" smtClean="0">
                <a:latin typeface="Courier New"/>
                <a:cs typeface="Courier New"/>
              </a:rPr>
              <a:t>r </a:t>
            </a:r>
            <a:r>
              <a:rPr lang="en-US" sz="1000" spc="-5" dirty="0">
                <a:latin typeface="Courier New"/>
                <a:cs typeface="Courier New"/>
              </a:rPr>
              <a:t>!</a:t>
            </a:r>
            <a:r>
              <a:rPr lang="en-US" sz="1000" dirty="0">
                <a:latin typeface="Courier New"/>
                <a:cs typeface="Courier New"/>
              </a:rPr>
              <a:t>=</a:t>
            </a:r>
            <a:r>
              <a:rPr lang="en-US" sz="1000" spc="-18" dirty="0">
                <a:latin typeface="Courier New"/>
                <a:cs typeface="Courier New"/>
              </a:rPr>
              <a:t> </a:t>
            </a:r>
            <a:r>
              <a:rPr lang="en-US" sz="1000" dirty="0">
                <a:solidFill>
                  <a:srgbClr val="2B918F"/>
                </a:solidFill>
                <a:latin typeface="Courier New"/>
                <a:cs typeface="Courier New"/>
              </a:rPr>
              <a:t>NUL</a:t>
            </a:r>
            <a:r>
              <a:rPr lang="en-US" sz="1000" spc="-18" dirty="0">
                <a:solidFill>
                  <a:srgbClr val="2B918F"/>
                </a:solidFill>
                <a:latin typeface="Courier New"/>
                <a:cs typeface="Courier New"/>
              </a:rPr>
              <a:t>L</a:t>
            </a:r>
            <a:r>
              <a:rPr lang="en-US" sz="1000" dirty="0">
                <a:latin typeface="Courier New"/>
                <a:cs typeface="Courier New"/>
              </a:rPr>
              <a:t>) {</a:t>
            </a:r>
          </a:p>
          <a:p>
            <a:pPr marL="134741" marR="4607">
              <a:lnSpc>
                <a:spcPct val="107400"/>
              </a:lnSpc>
              <a:spcBef>
                <a:spcPts val="9"/>
              </a:spcBef>
            </a:pPr>
            <a:r>
              <a:rPr lang="en-US" sz="1000" dirty="0" smtClean="0">
                <a:latin typeface="Courier New"/>
                <a:cs typeface="Courier New"/>
              </a:rPr>
              <a:t>  </a:t>
            </a:r>
            <a:r>
              <a:rPr lang="en-US" sz="1000" dirty="0" err="1" smtClean="0">
                <a:latin typeface="Courier New"/>
                <a:cs typeface="Courier New"/>
              </a:rPr>
              <a:t>printf</a:t>
            </a:r>
            <a:r>
              <a:rPr lang="en-US" sz="1000" spc="-18" dirty="0">
                <a:latin typeface="Courier New"/>
                <a:cs typeface="Courier New"/>
              </a:rPr>
              <a:t>(</a:t>
            </a:r>
            <a:r>
              <a:rPr lang="en-US" sz="1000" spc="-5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lang="en-US" sz="1000" spc="-5" dirty="0" err="1">
                <a:solidFill>
                  <a:srgbClr val="9C1F6E"/>
                </a:solidFill>
                <a:latin typeface="Courier New"/>
                <a:cs typeface="Courier New"/>
              </a:rPr>
              <a:t>dlsy</a:t>
            </a:r>
            <a:r>
              <a:rPr lang="en-US" sz="1000" dirty="0" err="1">
                <a:solidFill>
                  <a:srgbClr val="9C1F6E"/>
                </a:solidFill>
                <a:latin typeface="Courier New"/>
                <a:cs typeface="Courier New"/>
              </a:rPr>
              <a:t>m</a:t>
            </a:r>
            <a:r>
              <a:rPr lang="en-US" sz="1000" dirty="0">
                <a:solidFill>
                  <a:srgbClr val="9C1F6E"/>
                </a:solidFill>
                <a:latin typeface="Courier New"/>
                <a:cs typeface="Courier New"/>
              </a:rPr>
              <a:t> </a:t>
            </a:r>
            <a:r>
              <a:rPr lang="en-US" sz="1000" spc="-5" dirty="0">
                <a:solidFill>
                  <a:srgbClr val="9C1F6E"/>
                </a:solidFill>
                <a:latin typeface="Courier New"/>
                <a:cs typeface="Courier New"/>
              </a:rPr>
              <a:t>add</a:t>
            </a:r>
            <a:r>
              <a:rPr lang="en-US" sz="1000" dirty="0">
                <a:solidFill>
                  <a:srgbClr val="9C1F6E"/>
                </a:solidFill>
                <a:latin typeface="Courier New"/>
                <a:cs typeface="Courier New"/>
              </a:rPr>
              <a:t>1 </a:t>
            </a:r>
            <a:r>
              <a:rPr lang="en-US" sz="1000" spc="-5" dirty="0">
                <a:solidFill>
                  <a:srgbClr val="9C1F6E"/>
                </a:solidFill>
                <a:latin typeface="Courier New"/>
                <a:cs typeface="Courier New"/>
              </a:rPr>
              <a:t>erro</a:t>
            </a:r>
            <a:r>
              <a:rPr lang="en-US" sz="1000" dirty="0">
                <a:solidFill>
                  <a:srgbClr val="9C1F6E"/>
                </a:solidFill>
                <a:latin typeface="Courier New"/>
                <a:cs typeface="Courier New"/>
              </a:rPr>
              <a:t>r - %s\n</a:t>
            </a:r>
            <a:r>
              <a:rPr lang="en-US" sz="1000" spc="-54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lang="en-US" sz="1000" dirty="0">
                <a:latin typeface="Courier New"/>
                <a:cs typeface="Courier New"/>
              </a:rPr>
              <a:t>, error); </a:t>
            </a:r>
            <a:r>
              <a:rPr lang="en-US" sz="1000" dirty="0">
                <a:solidFill>
                  <a:srgbClr val="C100FF"/>
                </a:solidFill>
                <a:latin typeface="Courier New"/>
                <a:cs typeface="Courier New"/>
              </a:rPr>
              <a:t>return</a:t>
            </a:r>
            <a:r>
              <a:rPr lang="en-US" sz="1000" spc="-9" dirty="0">
                <a:solidFill>
                  <a:srgbClr val="C100FF"/>
                </a:solidFill>
                <a:latin typeface="Courier New"/>
                <a:cs typeface="Courier New"/>
              </a:rPr>
              <a:t> </a:t>
            </a:r>
            <a:r>
              <a:rPr lang="en-US" sz="1000" dirty="0">
                <a:latin typeface="Courier New"/>
                <a:cs typeface="Courier New"/>
              </a:rPr>
              <a:t>1;</a:t>
            </a:r>
          </a:p>
          <a:p>
            <a:pPr marL="11516">
              <a:spcBef>
                <a:spcPts val="82"/>
              </a:spcBef>
            </a:pPr>
            <a:r>
              <a:rPr lang="en-US" sz="1000" dirty="0" smtClean="0">
                <a:latin typeface="Courier New"/>
                <a:cs typeface="Courier New"/>
              </a:rPr>
              <a:t>  }</a:t>
            </a:r>
            <a:endParaRPr lang="en-US" sz="1000" dirty="0">
              <a:latin typeface="Courier New"/>
              <a:cs typeface="Courier New"/>
            </a:endParaRPr>
          </a:p>
          <a:p>
            <a:pPr marL="11516">
              <a:spcBef>
                <a:spcPts val="82"/>
              </a:spcBef>
            </a:pPr>
            <a:r>
              <a:rPr lang="en-US" sz="1000" dirty="0" smtClean="0">
                <a:latin typeface="Courier New"/>
                <a:cs typeface="Courier New"/>
              </a:rPr>
              <a:t>  </a:t>
            </a:r>
            <a:r>
              <a:rPr lang="en-US" sz="1000" dirty="0" err="1" smtClean="0">
                <a:latin typeface="Courier New"/>
                <a:cs typeface="Courier New"/>
              </a:rPr>
              <a:t>myfunc</a:t>
            </a:r>
            <a:r>
              <a:rPr lang="en-US" sz="1000" dirty="0">
                <a:latin typeface="Courier New"/>
                <a:cs typeface="Courier New"/>
              </a:rPr>
              <a:t>(&amp;</a:t>
            </a:r>
            <a:r>
              <a:rPr lang="en-US" sz="1000" dirty="0" err="1">
                <a:latin typeface="Courier New"/>
                <a:cs typeface="Courier New"/>
              </a:rPr>
              <a:t>i</a:t>
            </a:r>
            <a:r>
              <a:rPr lang="en-US" sz="1000" dirty="0">
                <a:latin typeface="Courier New"/>
                <a:cs typeface="Courier New"/>
              </a:rPr>
              <a:t>);</a:t>
            </a:r>
          </a:p>
          <a:p>
            <a:pPr marL="11516">
              <a:spcBef>
                <a:spcPts val="73"/>
              </a:spcBef>
            </a:pPr>
            <a:r>
              <a:rPr lang="en-US" sz="1000" dirty="0" smtClean="0">
                <a:latin typeface="Courier New"/>
                <a:cs typeface="Courier New"/>
              </a:rPr>
              <a:t>  </a:t>
            </a:r>
            <a:r>
              <a:rPr lang="en-US" sz="1000" dirty="0" err="1" smtClean="0">
                <a:latin typeface="Courier New"/>
                <a:cs typeface="Courier New"/>
              </a:rPr>
              <a:t>printf</a:t>
            </a:r>
            <a:r>
              <a:rPr lang="en-US" sz="1000" spc="-9" dirty="0">
                <a:latin typeface="Courier New"/>
                <a:cs typeface="Courier New"/>
              </a:rPr>
              <a:t>(</a:t>
            </a:r>
            <a:r>
              <a:rPr lang="en-US" sz="1000" spc="-5" dirty="0" err="1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lang="en-US" sz="1000" dirty="0" err="1">
                <a:solidFill>
                  <a:srgbClr val="9C1F6E"/>
                </a:solidFill>
                <a:latin typeface="Courier New"/>
                <a:cs typeface="Courier New"/>
              </a:rPr>
              <a:t>i</a:t>
            </a:r>
            <a:r>
              <a:rPr lang="en-US" sz="1000" dirty="0">
                <a:solidFill>
                  <a:srgbClr val="9C1F6E"/>
                </a:solidFill>
                <a:latin typeface="Courier New"/>
                <a:cs typeface="Courier New"/>
              </a:rPr>
              <a:t> = %d\n</a:t>
            </a:r>
            <a:r>
              <a:rPr lang="en-US" sz="1000" spc="-27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lang="en-US" sz="1000" dirty="0">
                <a:latin typeface="Courier New"/>
                <a:cs typeface="Courier New"/>
              </a:rPr>
              <a:t>, </a:t>
            </a:r>
            <a:r>
              <a:rPr lang="en-US" sz="1000" dirty="0" err="1">
                <a:latin typeface="Courier New"/>
                <a:cs typeface="Courier New"/>
              </a:rPr>
              <a:t>i</a:t>
            </a:r>
            <a:r>
              <a:rPr lang="en-US" sz="1000" dirty="0">
                <a:latin typeface="Courier New"/>
                <a:cs typeface="Courier New"/>
              </a:rPr>
              <a:t>);</a:t>
            </a:r>
          </a:p>
          <a:p>
            <a:pPr marL="11516" marR="1487338">
              <a:lnSpc>
                <a:spcPct val="107400"/>
              </a:lnSpc>
              <a:spcBef>
                <a:spcPts val="354"/>
              </a:spcBef>
            </a:pPr>
            <a:r>
              <a:rPr lang="en-US" sz="1000" b="1" dirty="0" smtClean="0">
                <a:latin typeface="Courier New"/>
                <a:cs typeface="Courier New"/>
              </a:rPr>
              <a:t>  </a:t>
            </a:r>
            <a:r>
              <a:rPr lang="en-US" sz="1000" b="1" dirty="0" err="1" smtClean="0">
                <a:latin typeface="Courier New"/>
                <a:cs typeface="Courier New"/>
              </a:rPr>
              <a:t>dlclose</a:t>
            </a:r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err="1" smtClean="0">
                <a:latin typeface="Courier New"/>
                <a:cs typeface="Courier New"/>
              </a:rPr>
              <a:t>dl_handle</a:t>
            </a:r>
            <a:r>
              <a:rPr lang="en-US" sz="1000" dirty="0">
                <a:latin typeface="Courier New"/>
                <a:cs typeface="Courier New"/>
              </a:rPr>
              <a:t>); </a:t>
            </a:r>
            <a:endParaRPr lang="en-US" sz="1000" dirty="0" smtClean="0">
              <a:latin typeface="Courier New"/>
              <a:cs typeface="Courier New"/>
            </a:endParaRPr>
          </a:p>
          <a:p>
            <a:pPr marL="11516" marR="1487338">
              <a:lnSpc>
                <a:spcPct val="107400"/>
              </a:lnSpc>
              <a:spcBef>
                <a:spcPts val="354"/>
              </a:spcBef>
            </a:pPr>
            <a:r>
              <a:rPr lang="en-US" sz="1000" dirty="0">
                <a:solidFill>
                  <a:srgbClr val="C100FF"/>
                </a:solidFill>
                <a:latin typeface="Courier New"/>
                <a:cs typeface="Courier New"/>
              </a:rPr>
              <a:t> </a:t>
            </a:r>
            <a:r>
              <a:rPr lang="en-US" sz="1000" dirty="0" smtClean="0">
                <a:solidFill>
                  <a:srgbClr val="C100FF"/>
                </a:solidFill>
                <a:latin typeface="Courier New"/>
                <a:cs typeface="Courier New"/>
              </a:rPr>
              <a:t> return</a:t>
            </a:r>
            <a:r>
              <a:rPr lang="en-US" sz="1000" spc="-9" dirty="0" smtClean="0">
                <a:solidFill>
                  <a:srgbClr val="C100FF"/>
                </a:solidFill>
                <a:latin typeface="Courier New"/>
                <a:cs typeface="Courier New"/>
              </a:rPr>
              <a:t> </a:t>
            </a:r>
            <a:r>
              <a:rPr lang="en-US" sz="1000" dirty="0">
                <a:latin typeface="Courier New"/>
                <a:cs typeface="Courier New"/>
              </a:rPr>
              <a:t>0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 marL="11516" marR="1487338">
              <a:lnSpc>
                <a:spcPct val="107400"/>
              </a:lnSpc>
              <a:spcBef>
                <a:spcPts val="354"/>
              </a:spcBef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9892" y="2005797"/>
            <a:ext cx="114012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90" dirty="0">
                <a:latin typeface="Arial"/>
                <a:cs typeface="Arial"/>
              </a:rPr>
              <a:t>●</a:t>
            </a:r>
            <a:endParaRPr sz="86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2600" y="1731697"/>
            <a:ext cx="2948191" cy="2746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41500"/>
              </a:lnSpc>
            </a:pPr>
            <a:r>
              <a:rPr sz="2222" spc="-150" dirty="0">
                <a:latin typeface="Arial"/>
                <a:cs typeface="Arial"/>
              </a:rPr>
              <a:t>Co</a:t>
            </a:r>
            <a:r>
              <a:rPr sz="2222" spc="-141" dirty="0">
                <a:latin typeface="Arial"/>
                <a:cs typeface="Arial"/>
              </a:rPr>
              <a:t>p</a:t>
            </a:r>
            <a:r>
              <a:rPr sz="2222" spc="-113" dirty="0">
                <a:latin typeface="Arial"/>
                <a:cs typeface="Arial"/>
              </a:rPr>
              <a:t>y</a:t>
            </a:r>
            <a:r>
              <a:rPr sz="2222" spc="-63" dirty="0">
                <a:latin typeface="Arial"/>
                <a:cs typeface="Arial"/>
              </a:rPr>
              <a:t> </a:t>
            </a:r>
            <a:r>
              <a:rPr sz="2222" spc="-100" dirty="0">
                <a:latin typeface="Arial"/>
                <a:cs typeface="Arial"/>
              </a:rPr>
              <a:t>th</a:t>
            </a:r>
            <a:r>
              <a:rPr sz="2222" spc="-127" dirty="0">
                <a:latin typeface="Arial"/>
                <a:cs typeface="Arial"/>
              </a:rPr>
              <a:t>e</a:t>
            </a:r>
            <a:r>
              <a:rPr sz="2222" spc="-63" dirty="0">
                <a:latin typeface="Arial"/>
                <a:cs typeface="Arial"/>
              </a:rPr>
              <a:t> </a:t>
            </a:r>
            <a:r>
              <a:rPr sz="2222" spc="-118" dirty="0">
                <a:latin typeface="Arial"/>
                <a:cs typeface="Arial"/>
              </a:rPr>
              <a:t>c</a:t>
            </a:r>
            <a:r>
              <a:rPr sz="2222" spc="-131" dirty="0">
                <a:latin typeface="Arial"/>
                <a:cs typeface="Arial"/>
              </a:rPr>
              <a:t>od</a:t>
            </a:r>
            <a:r>
              <a:rPr sz="2222" spc="-127" dirty="0">
                <a:latin typeface="Arial"/>
                <a:cs typeface="Arial"/>
              </a:rPr>
              <a:t>e</a:t>
            </a:r>
            <a:r>
              <a:rPr sz="2222" spc="-63" dirty="0">
                <a:latin typeface="Arial"/>
                <a:cs typeface="Arial"/>
              </a:rPr>
              <a:t> </a:t>
            </a:r>
            <a:r>
              <a:rPr sz="2222" spc="-54" dirty="0">
                <a:latin typeface="Arial"/>
                <a:cs typeface="Arial"/>
              </a:rPr>
              <a:t>i</a:t>
            </a:r>
            <a:r>
              <a:rPr sz="2222" spc="-131" dirty="0">
                <a:latin typeface="Arial"/>
                <a:cs typeface="Arial"/>
              </a:rPr>
              <a:t>n</a:t>
            </a:r>
            <a:r>
              <a:rPr sz="2222" spc="-68" dirty="0">
                <a:latin typeface="Arial"/>
                <a:cs typeface="Arial"/>
              </a:rPr>
              <a:t>t</a:t>
            </a:r>
            <a:r>
              <a:rPr sz="2222" spc="-127" dirty="0">
                <a:latin typeface="Arial"/>
                <a:cs typeface="Arial"/>
              </a:rPr>
              <a:t>o</a:t>
            </a:r>
            <a:r>
              <a:rPr sz="2222" spc="-63" dirty="0">
                <a:latin typeface="Arial"/>
                <a:cs typeface="Arial"/>
              </a:rPr>
              <a:t> </a:t>
            </a:r>
            <a:r>
              <a:rPr sz="2222" spc="-199" dirty="0">
                <a:latin typeface="Arial"/>
                <a:cs typeface="Arial"/>
              </a:rPr>
              <a:t>m</a:t>
            </a:r>
            <a:r>
              <a:rPr sz="2222" spc="-131" dirty="0">
                <a:latin typeface="Arial"/>
                <a:cs typeface="Arial"/>
              </a:rPr>
              <a:t>a</a:t>
            </a:r>
            <a:r>
              <a:rPr sz="2222" spc="-50" dirty="0">
                <a:latin typeface="Arial"/>
                <a:cs typeface="Arial"/>
              </a:rPr>
              <a:t>i</a:t>
            </a:r>
            <a:r>
              <a:rPr sz="2222" spc="-131" dirty="0">
                <a:latin typeface="Arial"/>
                <a:cs typeface="Arial"/>
              </a:rPr>
              <a:t>n</a:t>
            </a:r>
            <a:r>
              <a:rPr sz="2222" spc="-95" dirty="0">
                <a:latin typeface="Arial"/>
                <a:cs typeface="Arial"/>
              </a:rPr>
              <a:t>.c</a:t>
            </a:r>
            <a:r>
              <a:rPr sz="2222" spc="-68" dirty="0">
                <a:latin typeface="Arial"/>
                <a:cs typeface="Arial"/>
              </a:rPr>
              <a:t> </a:t>
            </a:r>
            <a:r>
              <a:rPr sz="2222" spc="-131" dirty="0">
                <a:latin typeface="Arial"/>
                <a:cs typeface="Arial"/>
              </a:rPr>
              <a:t>g</a:t>
            </a:r>
            <a:r>
              <a:rPr sz="2222" spc="-118" dirty="0">
                <a:latin typeface="Arial"/>
                <a:cs typeface="Arial"/>
              </a:rPr>
              <a:t>c</a:t>
            </a:r>
            <a:r>
              <a:rPr sz="2222" spc="-113" dirty="0">
                <a:latin typeface="Arial"/>
                <a:cs typeface="Arial"/>
              </a:rPr>
              <a:t>c</a:t>
            </a:r>
            <a:r>
              <a:rPr sz="2222" spc="-73" dirty="0">
                <a:latin typeface="Arial"/>
                <a:cs typeface="Arial"/>
              </a:rPr>
              <a:t> </a:t>
            </a:r>
            <a:r>
              <a:rPr sz="2222" spc="-190" dirty="0">
                <a:latin typeface="Arial"/>
                <a:cs typeface="Arial"/>
              </a:rPr>
              <a:t>m</a:t>
            </a:r>
            <a:r>
              <a:rPr sz="2222" spc="-131" dirty="0">
                <a:latin typeface="Arial"/>
                <a:cs typeface="Arial"/>
              </a:rPr>
              <a:t>a</a:t>
            </a:r>
            <a:r>
              <a:rPr sz="2222" spc="-50" dirty="0">
                <a:latin typeface="Arial"/>
                <a:cs typeface="Arial"/>
              </a:rPr>
              <a:t>i</a:t>
            </a:r>
            <a:r>
              <a:rPr sz="2222" spc="-141" dirty="0">
                <a:latin typeface="Arial"/>
                <a:cs typeface="Arial"/>
              </a:rPr>
              <a:t>n</a:t>
            </a:r>
            <a:r>
              <a:rPr sz="2222" spc="-68" dirty="0">
                <a:latin typeface="Arial"/>
                <a:cs typeface="Arial"/>
              </a:rPr>
              <a:t>.</a:t>
            </a:r>
            <a:r>
              <a:rPr sz="2222" spc="-113" dirty="0">
                <a:latin typeface="Arial"/>
                <a:cs typeface="Arial"/>
              </a:rPr>
              <a:t>c</a:t>
            </a:r>
            <a:r>
              <a:rPr sz="2222" spc="-63" dirty="0">
                <a:latin typeface="Arial"/>
                <a:cs typeface="Arial"/>
              </a:rPr>
              <a:t> </a:t>
            </a:r>
            <a:r>
              <a:rPr sz="2222" spc="-82" dirty="0">
                <a:latin typeface="Arial"/>
                <a:cs typeface="Arial"/>
              </a:rPr>
              <a:t>-</a:t>
            </a:r>
            <a:r>
              <a:rPr sz="2222" spc="-127" dirty="0">
                <a:latin typeface="Arial"/>
                <a:cs typeface="Arial"/>
              </a:rPr>
              <a:t>o</a:t>
            </a:r>
            <a:r>
              <a:rPr sz="2222" spc="-63" dirty="0">
                <a:latin typeface="Arial"/>
                <a:cs typeface="Arial"/>
              </a:rPr>
              <a:t> </a:t>
            </a:r>
            <a:r>
              <a:rPr sz="2222" spc="-190" dirty="0">
                <a:latin typeface="Arial"/>
                <a:cs typeface="Arial"/>
              </a:rPr>
              <a:t>m</a:t>
            </a:r>
            <a:r>
              <a:rPr sz="2222" spc="-131" dirty="0">
                <a:latin typeface="Arial"/>
                <a:cs typeface="Arial"/>
              </a:rPr>
              <a:t>a</a:t>
            </a:r>
            <a:r>
              <a:rPr sz="2222" spc="-54" dirty="0">
                <a:latin typeface="Arial"/>
                <a:cs typeface="Arial"/>
              </a:rPr>
              <a:t>i</a:t>
            </a:r>
            <a:r>
              <a:rPr sz="2222" spc="-127" dirty="0">
                <a:latin typeface="Arial"/>
                <a:cs typeface="Arial"/>
              </a:rPr>
              <a:t>n</a:t>
            </a:r>
            <a:r>
              <a:rPr sz="2222" spc="-63" dirty="0">
                <a:latin typeface="Arial"/>
                <a:cs typeface="Arial"/>
              </a:rPr>
              <a:t> </a:t>
            </a:r>
            <a:r>
              <a:rPr sz="2222" spc="-82" dirty="0">
                <a:latin typeface="Arial"/>
                <a:cs typeface="Arial"/>
              </a:rPr>
              <a:t>-</a:t>
            </a:r>
            <a:r>
              <a:rPr sz="2222" spc="-50" dirty="0">
                <a:latin typeface="Arial"/>
                <a:cs typeface="Arial"/>
              </a:rPr>
              <a:t>l</a:t>
            </a:r>
            <a:r>
              <a:rPr sz="2222" spc="-131" dirty="0">
                <a:latin typeface="Arial"/>
                <a:cs typeface="Arial"/>
              </a:rPr>
              <a:t>d</a:t>
            </a:r>
            <a:r>
              <a:rPr sz="2222" spc="-50" dirty="0">
                <a:latin typeface="Arial"/>
                <a:cs typeface="Arial"/>
              </a:rPr>
              <a:t>l</a:t>
            </a:r>
            <a:endParaRPr sz="2222" dirty="0">
              <a:latin typeface="Arial"/>
              <a:cs typeface="Arial"/>
            </a:endParaRPr>
          </a:p>
          <a:p>
            <a:pPr marL="11516" marR="333974">
              <a:lnSpc>
                <a:spcPct val="93400"/>
              </a:lnSpc>
              <a:spcBef>
                <a:spcPts val="1292"/>
              </a:spcBef>
            </a:pPr>
            <a:r>
              <a:rPr sz="2222" spc="-363" dirty="0">
                <a:latin typeface="Arial"/>
                <a:cs typeface="Arial"/>
              </a:rPr>
              <a:t>Y</a:t>
            </a:r>
            <a:r>
              <a:rPr sz="2222" spc="-131" dirty="0">
                <a:latin typeface="Arial"/>
                <a:cs typeface="Arial"/>
              </a:rPr>
              <a:t>o</a:t>
            </a:r>
            <a:r>
              <a:rPr sz="2222" spc="-127" dirty="0">
                <a:latin typeface="Arial"/>
                <a:cs typeface="Arial"/>
              </a:rPr>
              <a:t>u</a:t>
            </a:r>
            <a:r>
              <a:rPr sz="2222" spc="-63" dirty="0">
                <a:latin typeface="Arial"/>
                <a:cs typeface="Arial"/>
              </a:rPr>
              <a:t> </a:t>
            </a:r>
            <a:r>
              <a:rPr sz="2222" spc="-181" dirty="0">
                <a:latin typeface="Arial"/>
                <a:cs typeface="Arial"/>
              </a:rPr>
              <a:t>w</a:t>
            </a:r>
            <a:r>
              <a:rPr sz="2222" spc="-50" dirty="0">
                <a:latin typeface="Arial"/>
                <a:cs typeface="Arial"/>
              </a:rPr>
              <a:t>ill</a:t>
            </a:r>
            <a:r>
              <a:rPr sz="2222" spc="-82" dirty="0">
                <a:latin typeface="Arial"/>
                <a:cs typeface="Arial"/>
              </a:rPr>
              <a:t> </a:t>
            </a:r>
            <a:r>
              <a:rPr sz="2222" spc="-127" dirty="0">
                <a:latin typeface="Arial"/>
                <a:cs typeface="Arial"/>
              </a:rPr>
              <a:t>h</a:t>
            </a:r>
            <a:r>
              <a:rPr sz="2222" spc="-131" dirty="0">
                <a:latin typeface="Arial"/>
                <a:cs typeface="Arial"/>
              </a:rPr>
              <a:t>a</a:t>
            </a:r>
            <a:r>
              <a:rPr sz="2222" spc="-118" dirty="0">
                <a:latin typeface="Arial"/>
                <a:cs typeface="Arial"/>
              </a:rPr>
              <a:t>v</a:t>
            </a:r>
            <a:r>
              <a:rPr sz="2222" spc="-127" dirty="0">
                <a:latin typeface="Arial"/>
                <a:cs typeface="Arial"/>
              </a:rPr>
              <a:t>e</a:t>
            </a:r>
            <a:r>
              <a:rPr sz="2222" spc="-68" dirty="0">
                <a:latin typeface="Arial"/>
                <a:cs typeface="Arial"/>
              </a:rPr>
              <a:t> t</a:t>
            </a:r>
            <a:r>
              <a:rPr sz="2222" spc="-127" dirty="0">
                <a:latin typeface="Arial"/>
                <a:cs typeface="Arial"/>
              </a:rPr>
              <a:t>o</a:t>
            </a:r>
            <a:r>
              <a:rPr sz="2222" spc="-68" dirty="0">
                <a:latin typeface="Arial"/>
                <a:cs typeface="Arial"/>
              </a:rPr>
              <a:t> </a:t>
            </a:r>
            <a:r>
              <a:rPr sz="2222" spc="-118" dirty="0">
                <a:latin typeface="Arial"/>
                <a:cs typeface="Arial"/>
              </a:rPr>
              <a:t>s</a:t>
            </a:r>
            <a:r>
              <a:rPr sz="2222" spc="-131" dirty="0">
                <a:latin typeface="Arial"/>
                <a:cs typeface="Arial"/>
              </a:rPr>
              <a:t>e</a:t>
            </a:r>
            <a:r>
              <a:rPr sz="2222" spc="-63" dirty="0">
                <a:latin typeface="Arial"/>
                <a:cs typeface="Arial"/>
              </a:rPr>
              <a:t>t</a:t>
            </a:r>
            <a:r>
              <a:rPr sz="2222" spc="-68" dirty="0">
                <a:latin typeface="Arial"/>
                <a:cs typeface="Arial"/>
              </a:rPr>
              <a:t> </a:t>
            </a:r>
            <a:r>
              <a:rPr sz="2222" spc="-100" dirty="0">
                <a:latin typeface="Arial"/>
                <a:cs typeface="Arial"/>
              </a:rPr>
              <a:t>th</a:t>
            </a:r>
            <a:r>
              <a:rPr sz="2222" spc="-127" dirty="0">
                <a:latin typeface="Arial"/>
                <a:cs typeface="Arial"/>
              </a:rPr>
              <a:t>e</a:t>
            </a:r>
            <a:r>
              <a:rPr sz="2222" spc="-63" dirty="0">
                <a:latin typeface="Arial"/>
                <a:cs typeface="Arial"/>
              </a:rPr>
              <a:t> </a:t>
            </a:r>
            <a:r>
              <a:rPr sz="2222" spc="-131" dirty="0">
                <a:latin typeface="Arial"/>
                <a:cs typeface="Arial"/>
              </a:rPr>
              <a:t>e</a:t>
            </a:r>
            <a:r>
              <a:rPr sz="2222" spc="-141" dirty="0">
                <a:latin typeface="Arial"/>
                <a:cs typeface="Arial"/>
              </a:rPr>
              <a:t>n</a:t>
            </a:r>
            <a:r>
              <a:rPr sz="2222" spc="-113" dirty="0">
                <a:latin typeface="Arial"/>
                <a:cs typeface="Arial"/>
              </a:rPr>
              <a:t>v</a:t>
            </a:r>
            <a:r>
              <a:rPr sz="2222" spc="-54" dirty="0">
                <a:latin typeface="Arial"/>
                <a:cs typeface="Arial"/>
              </a:rPr>
              <a:t>i</a:t>
            </a:r>
            <a:r>
              <a:rPr sz="2222" spc="-77" dirty="0">
                <a:latin typeface="Arial"/>
                <a:cs typeface="Arial"/>
              </a:rPr>
              <a:t>r</a:t>
            </a:r>
            <a:r>
              <a:rPr sz="2222" spc="-131" dirty="0">
                <a:latin typeface="Arial"/>
                <a:cs typeface="Arial"/>
              </a:rPr>
              <a:t>o</a:t>
            </a:r>
            <a:r>
              <a:rPr sz="2222" spc="-127" dirty="0">
                <a:latin typeface="Arial"/>
                <a:cs typeface="Arial"/>
              </a:rPr>
              <a:t>n</a:t>
            </a:r>
            <a:r>
              <a:rPr sz="2222" spc="-199" dirty="0">
                <a:latin typeface="Arial"/>
                <a:cs typeface="Arial"/>
              </a:rPr>
              <a:t>m</a:t>
            </a:r>
            <a:r>
              <a:rPr sz="2222" spc="-131" dirty="0">
                <a:latin typeface="Arial"/>
                <a:cs typeface="Arial"/>
              </a:rPr>
              <a:t>e</a:t>
            </a:r>
            <a:r>
              <a:rPr sz="2222" spc="-141" dirty="0">
                <a:latin typeface="Arial"/>
                <a:cs typeface="Arial"/>
              </a:rPr>
              <a:t>n</a:t>
            </a:r>
            <a:r>
              <a:rPr sz="2222" spc="-63" dirty="0">
                <a:latin typeface="Arial"/>
                <a:cs typeface="Arial"/>
              </a:rPr>
              <a:t>t</a:t>
            </a:r>
            <a:r>
              <a:rPr sz="2222" spc="-68" dirty="0">
                <a:latin typeface="Arial"/>
                <a:cs typeface="Arial"/>
              </a:rPr>
              <a:t> </a:t>
            </a:r>
            <a:r>
              <a:rPr sz="2222" spc="-118" dirty="0">
                <a:latin typeface="Arial"/>
                <a:cs typeface="Arial"/>
              </a:rPr>
              <a:t>v</a:t>
            </a:r>
            <a:r>
              <a:rPr sz="2222" spc="-131" dirty="0">
                <a:latin typeface="Arial"/>
                <a:cs typeface="Arial"/>
              </a:rPr>
              <a:t>a</a:t>
            </a:r>
            <a:r>
              <a:rPr sz="2222" spc="-82" dirty="0">
                <a:latin typeface="Arial"/>
                <a:cs typeface="Arial"/>
              </a:rPr>
              <a:t>r</a:t>
            </a:r>
            <a:r>
              <a:rPr sz="2222" spc="-50" dirty="0">
                <a:latin typeface="Arial"/>
                <a:cs typeface="Arial"/>
              </a:rPr>
              <a:t>i</a:t>
            </a:r>
            <a:r>
              <a:rPr sz="2222" spc="-131" dirty="0">
                <a:latin typeface="Arial"/>
                <a:cs typeface="Arial"/>
              </a:rPr>
              <a:t>ab</a:t>
            </a:r>
            <a:r>
              <a:rPr sz="2222" spc="-54" dirty="0">
                <a:latin typeface="Arial"/>
                <a:cs typeface="Arial"/>
              </a:rPr>
              <a:t>l</a:t>
            </a:r>
            <a:r>
              <a:rPr sz="2222" spc="-127" dirty="0">
                <a:latin typeface="Arial"/>
                <a:cs typeface="Arial"/>
              </a:rPr>
              <a:t>e</a:t>
            </a:r>
            <a:r>
              <a:rPr sz="2222" spc="-63" dirty="0">
                <a:latin typeface="Arial"/>
                <a:cs typeface="Arial"/>
              </a:rPr>
              <a:t> </a:t>
            </a:r>
            <a:r>
              <a:rPr sz="2222" spc="-150" dirty="0">
                <a:latin typeface="Arial"/>
                <a:cs typeface="Arial"/>
              </a:rPr>
              <a:t>LD</a:t>
            </a:r>
            <a:r>
              <a:rPr sz="2222" spc="-141" dirty="0">
                <a:latin typeface="Arial"/>
                <a:cs typeface="Arial"/>
              </a:rPr>
              <a:t>_</a:t>
            </a:r>
            <a:r>
              <a:rPr sz="2222" spc="-131" dirty="0">
                <a:latin typeface="Arial"/>
                <a:cs typeface="Arial"/>
              </a:rPr>
              <a:t>L</a:t>
            </a:r>
            <a:r>
              <a:rPr sz="2222" spc="-68" dirty="0">
                <a:latin typeface="Arial"/>
                <a:cs typeface="Arial"/>
              </a:rPr>
              <a:t>I</a:t>
            </a:r>
            <a:r>
              <a:rPr sz="2222" spc="-154" dirty="0">
                <a:latin typeface="Arial"/>
                <a:cs typeface="Arial"/>
              </a:rPr>
              <a:t>B</a:t>
            </a:r>
            <a:r>
              <a:rPr sz="2222" spc="-163" dirty="0">
                <a:latin typeface="Arial"/>
                <a:cs typeface="Arial"/>
              </a:rPr>
              <a:t>RA</a:t>
            </a:r>
            <a:r>
              <a:rPr sz="2222" spc="-204" dirty="0">
                <a:latin typeface="Arial"/>
                <a:cs typeface="Arial"/>
              </a:rPr>
              <a:t>R</a:t>
            </a:r>
            <a:r>
              <a:rPr sz="2222" spc="-159" dirty="0">
                <a:latin typeface="Arial"/>
                <a:cs typeface="Arial"/>
              </a:rPr>
              <a:t>Y</a:t>
            </a:r>
            <a:r>
              <a:rPr sz="2222" spc="-150" dirty="0">
                <a:latin typeface="Arial"/>
                <a:cs typeface="Arial"/>
              </a:rPr>
              <a:t>_</a:t>
            </a:r>
            <a:r>
              <a:rPr sz="2222" spc="-322" dirty="0">
                <a:latin typeface="Arial"/>
                <a:cs typeface="Arial"/>
              </a:rPr>
              <a:t>P</a:t>
            </a:r>
            <a:r>
              <a:rPr sz="2222" spc="-313" dirty="0">
                <a:latin typeface="Arial"/>
                <a:cs typeface="Arial"/>
              </a:rPr>
              <a:t>A</a:t>
            </a:r>
            <a:r>
              <a:rPr sz="2222" spc="-150" dirty="0">
                <a:latin typeface="Arial"/>
                <a:cs typeface="Arial"/>
              </a:rPr>
              <a:t>T</a:t>
            </a:r>
            <a:r>
              <a:rPr sz="2222" spc="-163" dirty="0">
                <a:latin typeface="Arial"/>
                <a:cs typeface="Arial"/>
              </a:rPr>
              <a:t>H</a:t>
            </a:r>
            <a:r>
              <a:rPr sz="2222" spc="-68" dirty="0">
                <a:latin typeface="Arial"/>
                <a:cs typeface="Arial"/>
              </a:rPr>
              <a:t> </a:t>
            </a:r>
            <a:r>
              <a:rPr sz="2222" spc="-100" dirty="0">
                <a:latin typeface="Arial"/>
                <a:cs typeface="Arial"/>
              </a:rPr>
              <a:t>to</a:t>
            </a:r>
            <a:endParaRPr sz="2222" dirty="0">
              <a:latin typeface="Arial"/>
              <a:cs typeface="Arial"/>
            </a:endParaRPr>
          </a:p>
          <a:p>
            <a:pPr marL="11516" marR="430136">
              <a:lnSpc>
                <a:spcPts val="2494"/>
              </a:lnSpc>
              <a:spcBef>
                <a:spcPts val="54"/>
              </a:spcBef>
            </a:pPr>
            <a:r>
              <a:rPr sz="2222" spc="-54" dirty="0">
                <a:latin typeface="Arial"/>
                <a:cs typeface="Arial"/>
              </a:rPr>
              <a:t>i</a:t>
            </a:r>
            <a:r>
              <a:rPr sz="2222" spc="-131" dirty="0">
                <a:latin typeface="Arial"/>
                <a:cs typeface="Arial"/>
              </a:rPr>
              <a:t>n</a:t>
            </a:r>
            <a:r>
              <a:rPr sz="2222" spc="-113" dirty="0">
                <a:latin typeface="Arial"/>
                <a:cs typeface="Arial"/>
              </a:rPr>
              <a:t>c</a:t>
            </a:r>
            <a:r>
              <a:rPr sz="2222" spc="-63" dirty="0">
                <a:latin typeface="Arial"/>
                <a:cs typeface="Arial"/>
              </a:rPr>
              <a:t>l</a:t>
            </a:r>
            <a:r>
              <a:rPr sz="2222" spc="-131" dirty="0">
                <a:latin typeface="Arial"/>
                <a:cs typeface="Arial"/>
              </a:rPr>
              <a:t>u</a:t>
            </a:r>
            <a:r>
              <a:rPr sz="2222" spc="-127" dirty="0">
                <a:latin typeface="Arial"/>
                <a:cs typeface="Arial"/>
              </a:rPr>
              <a:t>de</a:t>
            </a:r>
            <a:r>
              <a:rPr sz="2222" spc="-68" dirty="0">
                <a:latin typeface="Arial"/>
                <a:cs typeface="Arial"/>
              </a:rPr>
              <a:t> t</a:t>
            </a:r>
            <a:r>
              <a:rPr sz="2222" spc="-141" dirty="0">
                <a:latin typeface="Arial"/>
                <a:cs typeface="Arial"/>
              </a:rPr>
              <a:t>h</a:t>
            </a:r>
            <a:r>
              <a:rPr sz="2222" spc="-127" dirty="0">
                <a:latin typeface="Arial"/>
                <a:cs typeface="Arial"/>
              </a:rPr>
              <a:t>e</a:t>
            </a:r>
            <a:r>
              <a:rPr sz="2222" spc="-63" dirty="0">
                <a:latin typeface="Arial"/>
                <a:cs typeface="Arial"/>
              </a:rPr>
              <a:t> </a:t>
            </a:r>
            <a:r>
              <a:rPr sz="2222" spc="-131" dirty="0">
                <a:latin typeface="Arial"/>
                <a:cs typeface="Arial"/>
              </a:rPr>
              <a:t>pa</a:t>
            </a:r>
            <a:r>
              <a:rPr sz="2222" spc="-68" dirty="0">
                <a:latin typeface="Arial"/>
                <a:cs typeface="Arial"/>
              </a:rPr>
              <a:t>t</a:t>
            </a:r>
            <a:r>
              <a:rPr sz="2222" spc="-127" dirty="0">
                <a:latin typeface="Arial"/>
                <a:cs typeface="Arial"/>
              </a:rPr>
              <a:t>h</a:t>
            </a:r>
            <a:r>
              <a:rPr sz="2222" spc="-86" dirty="0">
                <a:latin typeface="Arial"/>
                <a:cs typeface="Arial"/>
              </a:rPr>
              <a:t> </a:t>
            </a:r>
            <a:r>
              <a:rPr sz="2222" spc="-100" dirty="0">
                <a:latin typeface="Arial"/>
                <a:cs typeface="Arial"/>
              </a:rPr>
              <a:t>th</a:t>
            </a:r>
            <a:r>
              <a:rPr sz="2222" spc="-131" dirty="0">
                <a:latin typeface="Arial"/>
                <a:cs typeface="Arial"/>
              </a:rPr>
              <a:t>a</a:t>
            </a:r>
            <a:r>
              <a:rPr sz="2222" spc="-63" dirty="0">
                <a:latin typeface="Arial"/>
                <a:cs typeface="Arial"/>
              </a:rPr>
              <a:t>t </a:t>
            </a:r>
            <a:r>
              <a:rPr sz="2222" spc="-118" dirty="0">
                <a:latin typeface="Arial"/>
                <a:cs typeface="Arial"/>
              </a:rPr>
              <a:t>c</a:t>
            </a:r>
            <a:r>
              <a:rPr sz="2222" spc="-131" dirty="0">
                <a:latin typeface="Arial"/>
                <a:cs typeface="Arial"/>
              </a:rPr>
              <a:t>on</a:t>
            </a:r>
            <a:r>
              <a:rPr sz="2222" spc="-100" dirty="0">
                <a:latin typeface="Arial"/>
                <a:cs typeface="Arial"/>
              </a:rPr>
              <a:t>ta</a:t>
            </a:r>
            <a:r>
              <a:rPr sz="2222" spc="-54" dirty="0">
                <a:latin typeface="Arial"/>
                <a:cs typeface="Arial"/>
              </a:rPr>
              <a:t>i</a:t>
            </a:r>
            <a:r>
              <a:rPr sz="2222" spc="-131" dirty="0">
                <a:latin typeface="Arial"/>
                <a:cs typeface="Arial"/>
              </a:rPr>
              <a:t>n</a:t>
            </a:r>
            <a:r>
              <a:rPr sz="2222" spc="-113" dirty="0">
                <a:latin typeface="Arial"/>
                <a:cs typeface="Arial"/>
              </a:rPr>
              <a:t>s</a:t>
            </a:r>
            <a:r>
              <a:rPr sz="2222" spc="-73" dirty="0">
                <a:latin typeface="Arial"/>
                <a:cs typeface="Arial"/>
              </a:rPr>
              <a:t> </a:t>
            </a:r>
            <a:r>
              <a:rPr sz="2222" spc="-50" dirty="0">
                <a:latin typeface="Arial"/>
                <a:cs typeface="Arial"/>
              </a:rPr>
              <a:t>li</a:t>
            </a:r>
            <a:r>
              <a:rPr sz="2222" spc="-141" dirty="0">
                <a:latin typeface="Arial"/>
                <a:cs typeface="Arial"/>
              </a:rPr>
              <a:t>b</a:t>
            </a:r>
            <a:r>
              <a:rPr sz="2222" spc="-154" dirty="0">
                <a:latin typeface="Arial"/>
                <a:cs typeface="Arial"/>
              </a:rPr>
              <a:t>my</a:t>
            </a:r>
            <a:r>
              <a:rPr sz="2222" spc="-208" dirty="0">
                <a:latin typeface="Arial"/>
                <a:cs typeface="Arial"/>
              </a:rPr>
              <a:t>m</a:t>
            </a:r>
            <a:r>
              <a:rPr sz="2222" spc="-131" dirty="0">
                <a:latin typeface="Arial"/>
                <a:cs typeface="Arial"/>
              </a:rPr>
              <a:t>a</a:t>
            </a:r>
            <a:r>
              <a:rPr sz="2222" spc="-68" dirty="0">
                <a:latin typeface="Arial"/>
                <a:cs typeface="Arial"/>
              </a:rPr>
              <a:t>t</a:t>
            </a:r>
            <a:r>
              <a:rPr sz="2222" spc="-118" dirty="0">
                <a:latin typeface="Arial"/>
                <a:cs typeface="Arial"/>
              </a:rPr>
              <a:t>h</a:t>
            </a:r>
            <a:r>
              <a:rPr sz="2222" spc="-82" dirty="0">
                <a:latin typeface="Arial"/>
                <a:cs typeface="Arial"/>
              </a:rPr>
              <a:t>.</a:t>
            </a:r>
            <a:r>
              <a:rPr sz="2222" spc="-118" dirty="0">
                <a:latin typeface="Arial"/>
                <a:cs typeface="Arial"/>
              </a:rPr>
              <a:t>s</a:t>
            </a:r>
            <a:r>
              <a:rPr sz="2222" spc="-127" dirty="0">
                <a:latin typeface="Arial"/>
                <a:cs typeface="Arial"/>
              </a:rPr>
              <a:t>o</a:t>
            </a:r>
            <a:endParaRPr sz="2222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9892" y="2486031"/>
            <a:ext cx="114012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163" dirty="0">
                <a:latin typeface="Arial"/>
                <a:cs typeface="Arial"/>
              </a:rPr>
              <a:t>●</a:t>
            </a:r>
            <a:endParaRPr sz="90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9892" y="2965111"/>
            <a:ext cx="114012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163" dirty="0">
                <a:latin typeface="Arial"/>
                <a:cs typeface="Arial"/>
              </a:rPr>
              <a:t>●</a:t>
            </a:r>
            <a:endParaRPr sz="90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16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</a:t>
            </a:r>
            <a:r>
              <a:rPr lang="en-US" dirty="0"/>
              <a:t>declare certain things about functions called in your </a:t>
            </a:r>
            <a:r>
              <a:rPr lang="en-US" dirty="0" smtClean="0"/>
              <a:t>program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 </a:t>
            </a:r>
            <a:r>
              <a:rPr lang="en-US" dirty="0"/>
              <a:t>the compiler optimize calls and check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Also used to </a:t>
            </a:r>
            <a:r>
              <a:rPr lang="en-US" dirty="0"/>
              <a:t>control memory placement, code generation options or call/return conventions within the function being </a:t>
            </a:r>
            <a:r>
              <a:rPr lang="en-US" dirty="0" smtClean="0"/>
              <a:t>annotated</a:t>
            </a:r>
          </a:p>
          <a:p>
            <a:r>
              <a:rPr lang="en-US" dirty="0"/>
              <a:t>I</a:t>
            </a:r>
            <a:r>
              <a:rPr lang="en-US" dirty="0" smtClean="0"/>
              <a:t>ntroduced </a:t>
            </a:r>
            <a:r>
              <a:rPr lang="en-US" dirty="0"/>
              <a:t>by the </a:t>
            </a:r>
            <a:r>
              <a:rPr lang="en-US" b="1" dirty="0"/>
              <a:t>attribute</a:t>
            </a:r>
            <a:r>
              <a:rPr lang="en-US" dirty="0"/>
              <a:t> keyword on a declaration, followed by an attribute specification inside double parentheses</a:t>
            </a:r>
          </a:p>
        </p:txBody>
      </p:sp>
    </p:spTree>
    <p:extLst>
      <p:ext uri="{BB962C8B-B14F-4D97-AF65-F5344CB8AC3E}">
        <p14:creationId xmlns:p14="http://schemas.microsoft.com/office/powerpoint/2010/main" xmlns="" val="176024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urier New"/>
                <a:cs typeface="Courier New"/>
              </a:rPr>
              <a:t>__attribute__ ((__constructor__)) </a:t>
            </a:r>
            <a:endParaRPr lang="en-US" sz="28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Is run when </a:t>
            </a:r>
            <a:r>
              <a:rPr lang="en-US" sz="2400" dirty="0" err="1" smtClean="0">
                <a:latin typeface="Courier New"/>
                <a:cs typeface="Courier New"/>
              </a:rPr>
              <a:t>dlopen</a:t>
            </a:r>
            <a:r>
              <a:rPr lang="en-US" sz="2400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is called</a:t>
            </a:r>
          </a:p>
          <a:p>
            <a:r>
              <a:rPr lang="en-US" sz="2800" dirty="0">
                <a:latin typeface="Courier New"/>
                <a:cs typeface="Courier New"/>
              </a:rPr>
              <a:t>__attribute__ ((__destructor__)</a:t>
            </a:r>
            <a:r>
              <a:rPr lang="en-US" sz="2800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>
                <a:latin typeface="+mj-lt"/>
                <a:cs typeface="Courier New"/>
              </a:rPr>
              <a:t>Is run when </a:t>
            </a:r>
            <a:r>
              <a:rPr lang="en-US" dirty="0" err="1" smtClean="0">
                <a:latin typeface="Courier New"/>
                <a:cs typeface="Courier New"/>
              </a:rPr>
              <a:t>dlclose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+mj-lt"/>
                <a:cs typeface="Courier New"/>
              </a:rPr>
              <a:t> is called</a:t>
            </a:r>
          </a:p>
          <a:p>
            <a:r>
              <a:rPr lang="en-US" dirty="0" smtClean="0">
                <a:latin typeface="+mj-lt"/>
                <a:cs typeface="Courier New"/>
              </a:rPr>
              <a:t>Example: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__attribute__ ((__constructor__))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v</a:t>
            </a:r>
            <a:r>
              <a:rPr lang="en-US" sz="1800" dirty="0" smtClean="0">
                <a:latin typeface="Courier New"/>
                <a:cs typeface="Courier New"/>
              </a:rPr>
              <a:t>oid </a:t>
            </a:r>
            <a:r>
              <a:rPr lang="en-US" sz="1800" dirty="0" err="1" smtClean="0">
                <a:latin typeface="Courier New"/>
                <a:cs typeface="Courier New"/>
              </a:rPr>
              <a:t>to_run_before</a:t>
            </a:r>
            <a:r>
              <a:rPr lang="en-US" sz="1800" dirty="0" smtClean="0">
                <a:latin typeface="Courier New"/>
                <a:cs typeface="Courier New"/>
              </a:rPr>
              <a:t> (</a:t>
            </a:r>
            <a:r>
              <a:rPr lang="en-US" sz="1800" dirty="0">
                <a:latin typeface="Courier New"/>
                <a:cs typeface="Courier New"/>
              </a:rPr>
              <a:t>void) {</a:t>
            </a:r>
          </a:p>
          <a:p>
            <a:pPr marL="45720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("</a:t>
            </a:r>
            <a:r>
              <a:rPr lang="en-US" sz="1800" dirty="0" err="1">
                <a:latin typeface="Courier New"/>
                <a:cs typeface="Courier New"/>
              </a:rPr>
              <a:t>pre_func</a:t>
            </a:r>
            <a:r>
              <a:rPr lang="en-US" sz="1800" dirty="0">
                <a:latin typeface="Courier New"/>
                <a:cs typeface="Courier New"/>
              </a:rPr>
              <a:t>\n");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2311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Split </a:t>
            </a:r>
            <a:r>
              <a:rPr lang="en-US" dirty="0" err="1" smtClean="0">
                <a:latin typeface="Courier New"/>
                <a:cs typeface="Courier New"/>
              </a:rPr>
              <a:t>randall.c</a:t>
            </a:r>
            <a:r>
              <a:rPr lang="en-US" dirty="0" smtClean="0"/>
              <a:t> into 4 separate files</a:t>
            </a:r>
          </a:p>
          <a:p>
            <a:r>
              <a:rPr lang="en-US" dirty="0" smtClean="0"/>
              <a:t>Stitch the files together via static and dynamic linking to create the program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randmain.c</a:t>
            </a:r>
            <a:r>
              <a:rPr lang="en-US" dirty="0" smtClean="0"/>
              <a:t> must use </a:t>
            </a:r>
            <a:r>
              <a:rPr lang="en-US" i="1" dirty="0" smtClean="0"/>
              <a:t>dynamic loading, dynamic linking</a:t>
            </a:r>
            <a:r>
              <a:rPr lang="en-US" dirty="0" smtClean="0"/>
              <a:t> to link up with </a:t>
            </a:r>
            <a:r>
              <a:rPr lang="en-US" dirty="0" err="1" smtClean="0">
                <a:latin typeface="Courier New"/>
                <a:cs typeface="Courier New"/>
              </a:rPr>
              <a:t>randlibhw.c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randlibsw.c</a:t>
            </a:r>
            <a:r>
              <a:rPr lang="en-US" dirty="0" smtClean="0"/>
              <a:t> (using </a:t>
            </a:r>
            <a:r>
              <a:rPr lang="en-US" dirty="0" err="1" smtClean="0">
                <a:latin typeface="Courier New"/>
                <a:cs typeface="Courier New"/>
              </a:rPr>
              <a:t>randlib.h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Write the </a:t>
            </a:r>
            <a:r>
              <a:rPr lang="en-US" dirty="0" err="1" smtClean="0">
                <a:latin typeface="Courier New"/>
                <a:cs typeface="Courier New"/>
              </a:rPr>
              <a:t>randmain.mk</a:t>
            </a:r>
            <a:r>
              <a:rPr lang="en-US" dirty="0" smtClean="0"/>
              <a:t> </a:t>
            </a:r>
            <a:r>
              <a:rPr lang="en-US" dirty="0" err="1" smtClean="0"/>
              <a:t>makefile</a:t>
            </a:r>
            <a:r>
              <a:rPr lang="en-US" dirty="0" smtClean="0"/>
              <a:t> to do the linking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00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Homework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randall.c</a:t>
            </a:r>
            <a:r>
              <a:rPr lang="en-US" dirty="0" smtClean="0"/>
              <a:t> outputs N random bytes of data</a:t>
            </a:r>
          </a:p>
          <a:p>
            <a:pPr lvl="1"/>
            <a:r>
              <a:rPr lang="en-US" dirty="0" smtClean="0"/>
              <a:t>Look at the code and understand it </a:t>
            </a:r>
          </a:p>
          <a:p>
            <a:pPr lvl="2"/>
            <a:r>
              <a:rPr lang="en-US" dirty="0" smtClean="0"/>
              <a:t>Helper functions that check if hardware random number generator is available, and if it is, generates number</a:t>
            </a:r>
          </a:p>
          <a:p>
            <a:pPr lvl="3"/>
            <a:r>
              <a:rPr lang="en-US" dirty="0" err="1" smtClean="0"/>
              <a:t>Hw</a:t>
            </a:r>
            <a:r>
              <a:rPr lang="en-US" dirty="0" smtClean="0"/>
              <a:t> RNG exists if RDRAND instruction exists</a:t>
            </a:r>
          </a:p>
          <a:p>
            <a:pPr lvl="3"/>
            <a:r>
              <a:rPr lang="en-US" dirty="0" smtClean="0"/>
              <a:t>Uses </a:t>
            </a:r>
            <a:r>
              <a:rPr lang="en-US" dirty="0" err="1" smtClean="0"/>
              <a:t>cpuid</a:t>
            </a:r>
            <a:r>
              <a:rPr lang="en-US" dirty="0" smtClean="0"/>
              <a:t> to check whether CPU supports RDRAND (30</a:t>
            </a:r>
            <a:r>
              <a:rPr lang="en-US" baseline="30000" dirty="0" smtClean="0"/>
              <a:t>th</a:t>
            </a:r>
            <a:r>
              <a:rPr lang="en-US" dirty="0" smtClean="0"/>
              <a:t> bit of ECX register is set)</a:t>
            </a:r>
          </a:p>
          <a:p>
            <a:pPr lvl="2"/>
            <a:r>
              <a:rPr lang="en-US" dirty="0" smtClean="0"/>
              <a:t>Helper functions to generate random numbers using software implementation (/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urandom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ain function</a:t>
            </a:r>
          </a:p>
          <a:p>
            <a:pPr lvl="3"/>
            <a:r>
              <a:rPr lang="en-US" dirty="0" smtClean="0"/>
              <a:t>Checks number of arguments (name of program, N)</a:t>
            </a:r>
          </a:p>
          <a:p>
            <a:pPr lvl="3"/>
            <a:r>
              <a:rPr lang="en-US" dirty="0" smtClean="0"/>
              <a:t>Converts N to long integer, prints error message otherwise</a:t>
            </a:r>
          </a:p>
          <a:p>
            <a:pPr lvl="3"/>
            <a:r>
              <a:rPr lang="en-US" dirty="0" smtClean="0"/>
              <a:t>Uses helper functions to generate random number using </a:t>
            </a:r>
            <a:r>
              <a:rPr lang="en-US" dirty="0" err="1" smtClean="0"/>
              <a:t>hw</a:t>
            </a:r>
            <a:r>
              <a:rPr lang="en-US" dirty="0" smtClean="0"/>
              <a:t>/</a:t>
            </a:r>
            <a:r>
              <a:rPr lang="en-US" dirty="0" err="1" smtClean="0"/>
              <a:t>sw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97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Homework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ivide </a:t>
            </a:r>
            <a:r>
              <a:rPr lang="en-US" dirty="0" err="1" smtClean="0"/>
              <a:t>randall.c</a:t>
            </a:r>
            <a:r>
              <a:rPr lang="en-US" dirty="0" smtClean="0"/>
              <a:t> into </a:t>
            </a:r>
            <a:r>
              <a:rPr lang="en-US" dirty="0"/>
              <a:t>dynamically linked modules and a main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Don’t want resulting </a:t>
            </a:r>
            <a:r>
              <a:rPr lang="en-US" dirty="0"/>
              <a:t>executable </a:t>
            </a:r>
            <a:r>
              <a:rPr lang="en-US" dirty="0" smtClean="0"/>
              <a:t>to </a:t>
            </a:r>
            <a:r>
              <a:rPr lang="en-US" dirty="0"/>
              <a:t>load code that it doesn't </a:t>
            </a:r>
            <a:r>
              <a:rPr lang="en-US" dirty="0" smtClean="0"/>
              <a:t>need (dynamic loading)</a:t>
            </a:r>
          </a:p>
          <a:p>
            <a:pPr lvl="2"/>
            <a:r>
              <a:rPr lang="en-US" b="1" dirty="0" err="1"/>
              <a:t>r</a:t>
            </a:r>
            <a:r>
              <a:rPr lang="en-US" b="1" dirty="0" err="1" smtClean="0"/>
              <a:t>andcpuid.c</a:t>
            </a:r>
            <a:r>
              <a:rPr lang="en-US" dirty="0" smtClean="0"/>
              <a:t>: </a:t>
            </a:r>
            <a:r>
              <a:rPr lang="en-US" altLang="en-US" sz="17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code </a:t>
            </a:r>
            <a:r>
              <a:rPr lang="en-US" alt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determines whether the current CPU </a:t>
            </a:r>
            <a:r>
              <a:rPr lang="en-US" altLang="en-US" sz="17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RDRAND instruction. Should include </a:t>
            </a:r>
            <a:r>
              <a:rPr lang="en-US" altLang="en-US" sz="17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randcpuid.h</a:t>
            </a:r>
            <a:r>
              <a:rPr lang="en-US" altLang="en-US" sz="17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include interface described by it.</a:t>
            </a:r>
          </a:p>
          <a:p>
            <a:pPr lvl="2"/>
            <a:r>
              <a:rPr lang="en-US" alt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andlibhw.c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7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alt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hardware implementation of the random number generator</a:t>
            </a:r>
            <a:r>
              <a:rPr lang="en-US" altLang="en-US" sz="17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Should include </a:t>
            </a:r>
            <a:r>
              <a:rPr lang="en-US" altLang="en-US" sz="17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randlib.h</a:t>
            </a:r>
            <a:r>
              <a:rPr lang="en-US" altLang="en-US" sz="17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implement the interface described by it.</a:t>
            </a:r>
          </a:p>
          <a:p>
            <a:pPr lvl="2"/>
            <a:r>
              <a:rPr lang="en-US" altLang="en-US" sz="1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randlibsw.c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contains the 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the random number generator. Should include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randlib.h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implement the interface described by it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andmain.c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main program that glues together everything else. Should include 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randcpuid.h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(as the corresponding module should be linked statically) but not 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randlib.h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(as the corresponding module should be linked after main starts up). Depending on whether the hardware supports the RDRAND instruction, this main program should dynamically 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hardware-oriented or software-oriented implementation of </a:t>
            </a:r>
            <a:r>
              <a:rPr lang="en-US" alt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randlib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en-US" sz="1600" dirty="0">
              <a:latin typeface="Arial" panose="020B0604020202020204" pitchFamily="34" charset="0"/>
            </a:endParaRPr>
          </a:p>
          <a:p>
            <a:pPr lvl="2"/>
            <a:endParaRPr lang="en-US" altLang="en-US" sz="1800" dirty="0">
              <a:latin typeface="Arial" panose="020B0604020202020204" pitchFamily="34" charset="0"/>
            </a:endParaRPr>
          </a:p>
          <a:p>
            <a:pPr lvl="2"/>
            <a:endParaRPr lang="en-US" altLang="en-US" sz="1800" dirty="0"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99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885</Words>
  <Application>Microsoft Office PowerPoint</Application>
  <PresentationFormat>On-screen Show (4:3)</PresentationFormat>
  <Paragraphs>135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CS35L – F16</vt:lpstr>
      <vt:lpstr>GCC Flags</vt:lpstr>
      <vt:lpstr>Creating static and shared libs in GCC</vt:lpstr>
      <vt:lpstr>Dynamic loading</vt:lpstr>
      <vt:lpstr>Attributes of Functions</vt:lpstr>
      <vt:lpstr>Attributes of Functions</vt:lpstr>
      <vt:lpstr>Homework 8</vt:lpstr>
      <vt:lpstr>Homework 8</vt:lpstr>
      <vt:lpstr>Homework 8</vt:lpstr>
      <vt:lpstr>Homework 8 – randmain.mk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Overruns</dc:title>
  <dc:creator>Lauren</dc:creator>
  <cp:lastModifiedBy>Aishu</cp:lastModifiedBy>
  <cp:revision>264</cp:revision>
  <dcterms:created xsi:type="dcterms:W3CDTF">2012-11-18T11:38:38Z</dcterms:created>
  <dcterms:modified xsi:type="dcterms:W3CDTF">2016-11-16T20:58:09Z</dcterms:modified>
</cp:coreProperties>
</file>