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076137179" r:id="rId2"/>
    <p:sldId id="2076137213" r:id="rId3"/>
    <p:sldId id="207613721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4634C-04A2-4E9A-BCB4-1D2742903949}" v="2" dt="2022-04-19T07:09:29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Maurya" userId="1c67f278-9a98-4388-8d16-3e143751b322" providerId="ADAL" clId="{0A44634C-04A2-4E9A-BCB4-1D2742903949}"/>
    <pc:docChg chg="custSel addSld delSld modSld">
      <pc:chgData name="Manish Maurya" userId="1c67f278-9a98-4388-8d16-3e143751b322" providerId="ADAL" clId="{0A44634C-04A2-4E9A-BCB4-1D2742903949}" dt="2022-04-19T07:09:31.308" v="4" actId="47"/>
      <pc:docMkLst>
        <pc:docMk/>
      </pc:docMkLst>
      <pc:sldChg chg="delSp new del mod">
        <pc:chgData name="Manish Maurya" userId="1c67f278-9a98-4388-8d16-3e143751b322" providerId="ADAL" clId="{0A44634C-04A2-4E9A-BCB4-1D2742903949}" dt="2022-04-19T07:09:31.308" v="4" actId="47"/>
        <pc:sldMkLst>
          <pc:docMk/>
          <pc:sldMk cId="2465515656" sldId="2076137180"/>
        </pc:sldMkLst>
        <pc:spChg chg="del">
          <ac:chgData name="Manish Maurya" userId="1c67f278-9a98-4388-8d16-3e143751b322" providerId="ADAL" clId="{0A44634C-04A2-4E9A-BCB4-1D2742903949}" dt="2022-04-19T07:09:14.276" v="1" actId="478"/>
          <ac:spMkLst>
            <pc:docMk/>
            <pc:sldMk cId="2465515656" sldId="2076137180"/>
            <ac:spMk id="2" creationId="{DF6E13B9-8CAA-400D-8B35-68EAB375326E}"/>
          </ac:spMkLst>
        </pc:spChg>
        <pc:spChg chg="del">
          <ac:chgData name="Manish Maurya" userId="1c67f278-9a98-4388-8d16-3e143751b322" providerId="ADAL" clId="{0A44634C-04A2-4E9A-BCB4-1D2742903949}" dt="2022-04-19T07:09:14.276" v="1" actId="478"/>
          <ac:spMkLst>
            <pc:docMk/>
            <pc:sldMk cId="2465515656" sldId="2076137180"/>
            <ac:spMk id="3" creationId="{0998C36F-9C5A-4DBE-8DDA-D65D0DACD113}"/>
          </ac:spMkLst>
        </pc:spChg>
      </pc:sldChg>
      <pc:sldChg chg="add">
        <pc:chgData name="Manish Maurya" userId="1c67f278-9a98-4388-8d16-3e143751b322" providerId="ADAL" clId="{0A44634C-04A2-4E9A-BCB4-1D2742903949}" dt="2022-04-19T07:09:14.772" v="2"/>
        <pc:sldMkLst>
          <pc:docMk/>
          <pc:sldMk cId="4151265744" sldId="2076137210"/>
        </pc:sldMkLst>
      </pc:sldChg>
      <pc:sldChg chg="add">
        <pc:chgData name="Manish Maurya" userId="1c67f278-9a98-4388-8d16-3e143751b322" providerId="ADAL" clId="{0A44634C-04A2-4E9A-BCB4-1D2742903949}" dt="2022-04-19T07:09:29.297" v="3"/>
        <pc:sldMkLst>
          <pc:docMk/>
          <pc:sldMk cId="4241528172" sldId="207613721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79901-FB94-4C6E-9EFF-3BC24532AE98}" type="doc">
      <dgm:prSet loTypeId="urn:microsoft.com/office/officeart/2005/8/layout/radial2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111E47E-1B31-49CB-8AF7-E3A32D844212}">
      <dgm:prSet phldrT="[Text]" phldr="0"/>
      <dgm:spPr/>
      <dgm:t>
        <a:bodyPr/>
        <a:lstStyle/>
        <a:p>
          <a:pPr rtl="0"/>
          <a:r>
            <a:rPr lang="en-US" b="1">
              <a:latin typeface="Fira Sans Extra Condensed Medium"/>
            </a:rPr>
            <a:t>Distributor Insights </a:t>
          </a:r>
        </a:p>
      </dgm:t>
    </dgm:pt>
    <dgm:pt modelId="{62CB8BFB-9A53-47FB-859D-CD8F2B555E48}" type="parTrans" cxnId="{89BBD531-80B6-4FE6-BC02-33A373577507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E26B44BF-F9B3-40C8-9BC2-FD0A83A1019A}" type="sibTrans" cxnId="{89BBD531-80B6-4FE6-BC02-33A373577507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7018649D-0155-4723-8CA1-EC18FAA63AA2}">
      <dgm:prSet phldrT="[Text]" phldr="0" custT="1"/>
      <dgm:spPr>
        <a:noFill/>
      </dgm:spPr>
      <dgm:t>
        <a:bodyPr/>
        <a:lstStyle/>
        <a:p>
          <a:pPr rtl="0">
            <a:buFont typeface="Wingdings" panose="05000000000000000000" pitchFamily="2" charset="2"/>
            <a:buNone/>
          </a:pPr>
          <a:endParaRPr lang="en-US" sz="1400" u="sng">
            <a:latin typeface="Fira Sans Extra Condensed Medium"/>
          </a:endParaRPr>
        </a:p>
      </dgm:t>
    </dgm:pt>
    <dgm:pt modelId="{1AB86192-13A1-4A9A-8605-56B6A93F7F4C}" type="parTrans" cxnId="{43B38DEB-45A6-46EA-9BE2-3F356EF0B9F9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6E5D5E59-42AF-4A1B-BBEC-3B384FDBBA76}" type="sibTrans" cxnId="{43B38DEB-45A6-46EA-9BE2-3F356EF0B9F9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66B13441-12DA-4896-8650-63E76E05209F}">
      <dgm:prSet phldr="0"/>
      <dgm:spPr/>
      <dgm:t>
        <a:bodyPr/>
        <a:lstStyle/>
        <a:p>
          <a:pPr rtl="0"/>
          <a:r>
            <a:rPr lang="en-US" b="1">
              <a:latin typeface="Fira Sans Extra Condensed Medium"/>
            </a:rPr>
            <a:t>Simulations &amp; SME interactions</a:t>
          </a:r>
        </a:p>
      </dgm:t>
    </dgm:pt>
    <dgm:pt modelId="{3D85E2EC-5737-46AA-8660-A84FE950D568}" type="parTrans" cxnId="{F0528708-C1F9-4AC7-A6DB-10C88DCB13B7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54459138-AF1B-4753-A225-B4A2A56DC7A3}" type="sibTrans" cxnId="{F0528708-C1F9-4AC7-A6DB-10C88DCB13B7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674AF347-DBDF-4A82-8CAA-2624EB5C8550}">
      <dgm:prSet phldr="0" custT="1"/>
      <dgm:spPr>
        <a:solidFill>
          <a:schemeClr val="bg1"/>
        </a:solidFill>
      </dgm:spPr>
      <dgm:t>
        <a:bodyPr/>
        <a:lstStyle/>
        <a:p>
          <a:pPr rtl="0">
            <a:buFont typeface="Wingdings" panose="05000000000000000000" pitchFamily="2" charset="2"/>
            <a:buChar char="ü"/>
          </a:pPr>
          <a:endParaRPr lang="en-US" sz="1400">
            <a:latin typeface="Fira Sans Extra Condensed Medium"/>
          </a:endParaRPr>
        </a:p>
      </dgm:t>
    </dgm:pt>
    <dgm:pt modelId="{ABF3F567-5BF4-41F9-8011-E32DFC94E177}" type="parTrans" cxnId="{693D9E54-2EE5-4B9E-A241-39FA3E43BA6E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72BA3119-795E-4DE9-8B22-761A9BC20AE1}" type="sibTrans" cxnId="{693D9E54-2EE5-4B9E-A241-39FA3E43BA6E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51D4284E-C2B9-4D31-898D-CAE7C6037A8D}">
      <dgm:prSet phldr="0"/>
      <dgm:spPr/>
      <dgm:t>
        <a:bodyPr/>
        <a:lstStyle/>
        <a:p>
          <a:pPr rtl="0"/>
          <a:r>
            <a:rPr lang="en-US" b="1">
              <a:latin typeface="Fira Sans Extra Condensed Medium"/>
            </a:rPr>
            <a:t> Price Strategy</a:t>
          </a:r>
        </a:p>
      </dgm:t>
    </dgm:pt>
    <dgm:pt modelId="{5A926E1C-A6CE-4805-BE11-1678381F725B}" type="parTrans" cxnId="{ABDF081D-7859-4D29-B981-781BF0D81EB1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3D3D9009-3AB7-41CE-9041-CA626E9FA5D5}" type="sibTrans" cxnId="{ABDF081D-7859-4D29-B981-781BF0D81EB1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998A3F7A-497B-45A1-8504-27C314C4F6CB}">
      <dgm:prSet phldr="0" custT="1"/>
      <dgm:spPr>
        <a:noFill/>
      </dgm:spPr>
      <dgm:t>
        <a:bodyPr/>
        <a:lstStyle/>
        <a:p>
          <a:pPr rtl="0">
            <a:buFont typeface="Wingdings" panose="05000000000000000000" pitchFamily="2" charset="2"/>
            <a:buNone/>
          </a:pPr>
          <a:endParaRPr lang="en-US" sz="1400" b="0">
            <a:latin typeface="Fira Sans Extra Condensed Medium"/>
          </a:endParaRPr>
        </a:p>
      </dgm:t>
    </dgm:pt>
    <dgm:pt modelId="{BF6A4D6A-87AA-4950-B6C1-0DB78BDFC1D1}" type="parTrans" cxnId="{19434D26-0901-4C56-93BD-A524EE62173C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5BBB0C80-3211-43DB-8A73-144F747E8537}" type="sibTrans" cxnId="{19434D26-0901-4C56-93BD-A524EE62173C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AC0683DB-8AC4-4F58-9270-A2AF0FCBE872}">
      <dgm:prSet phldr="0" custT="1"/>
      <dgm:spPr>
        <a:solidFill>
          <a:schemeClr val="bg1"/>
        </a:solidFill>
      </dgm:spPr>
      <dgm:t>
        <a:bodyPr/>
        <a:lstStyle/>
        <a:p>
          <a:pPr rtl="0">
            <a:buFont typeface="Wingdings" panose="05000000000000000000" pitchFamily="2" charset="2"/>
            <a:buChar char="ü"/>
          </a:pPr>
          <a:endParaRPr lang="en-US" sz="1400">
            <a:latin typeface="Fira Sans Extra Condensed Medium"/>
          </a:endParaRPr>
        </a:p>
      </dgm:t>
    </dgm:pt>
    <dgm:pt modelId="{2415F283-2954-46D4-99B5-5AEFFA4AD59A}" type="parTrans" cxnId="{F63C5BA7-BF7A-4D8F-9E21-B475867C816C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2FC6B5A0-392C-4ACC-90C2-40491A8B92EE}" type="sibTrans" cxnId="{F63C5BA7-BF7A-4D8F-9E21-B475867C816C}">
      <dgm:prSet/>
      <dgm:spPr/>
      <dgm:t>
        <a:bodyPr/>
        <a:lstStyle/>
        <a:p>
          <a:endParaRPr lang="en-US">
            <a:latin typeface="Fira Sans Extra Condensed Medium"/>
          </a:endParaRPr>
        </a:p>
      </dgm:t>
    </dgm:pt>
    <dgm:pt modelId="{F2FAD554-A709-4B41-A428-4AC552394AB0}" type="pres">
      <dgm:prSet presAssocID="{48679901-FB94-4C6E-9EFF-3BC24532AE9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A61091B-521B-4B82-BAF4-12AE9FD37EF4}" type="pres">
      <dgm:prSet presAssocID="{48679901-FB94-4C6E-9EFF-3BC24532AE98}" presName="cycle" presStyleCnt="0"/>
      <dgm:spPr/>
    </dgm:pt>
    <dgm:pt modelId="{4FF5C43B-876F-4BA3-8A53-B1B66E4594C7}" type="pres">
      <dgm:prSet presAssocID="{48679901-FB94-4C6E-9EFF-3BC24532AE98}" presName="centerShape" presStyleCnt="0"/>
      <dgm:spPr/>
    </dgm:pt>
    <dgm:pt modelId="{E9C7D1D9-48FE-45B9-A76A-7E07220DAE4F}" type="pres">
      <dgm:prSet presAssocID="{48679901-FB94-4C6E-9EFF-3BC24532AE98}" presName="connSite" presStyleLbl="node1" presStyleIdx="0" presStyleCnt="4"/>
      <dgm:spPr/>
    </dgm:pt>
    <dgm:pt modelId="{27AAAEDE-0B81-44D1-BBA0-D376EFCE888F}" type="pres">
      <dgm:prSet presAssocID="{48679901-FB94-4C6E-9EFF-3BC24532AE98}" presName="visible" presStyleLbl="node1" presStyleIdx="0" presStyleCnt="4"/>
      <dgm:spPr/>
    </dgm:pt>
    <dgm:pt modelId="{7F5965FD-AB4F-4548-8F52-552F276A8678}" type="pres">
      <dgm:prSet presAssocID="{62CB8BFB-9A53-47FB-859D-CD8F2B555E48}" presName="Name25" presStyleLbl="parChTrans1D1" presStyleIdx="0" presStyleCnt="3"/>
      <dgm:spPr/>
    </dgm:pt>
    <dgm:pt modelId="{65E15CFD-8ADA-4468-B7C7-F7568DA43B91}" type="pres">
      <dgm:prSet presAssocID="{B111E47E-1B31-49CB-8AF7-E3A32D844212}" presName="node" presStyleCnt="0"/>
      <dgm:spPr/>
    </dgm:pt>
    <dgm:pt modelId="{104596EB-CBE7-4731-A070-5FF73D1BE7FE}" type="pres">
      <dgm:prSet presAssocID="{B111E47E-1B31-49CB-8AF7-E3A32D844212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E66CBD19-9B72-4816-8DCE-65C972ABD01F}" type="pres">
      <dgm:prSet presAssocID="{B111E47E-1B31-49CB-8AF7-E3A32D844212}" presName="childNode" presStyleLbl="revTx" presStyleIdx="0" presStyleCnt="3">
        <dgm:presLayoutVars>
          <dgm:bulletEnabled val="1"/>
        </dgm:presLayoutVars>
      </dgm:prSet>
      <dgm:spPr/>
    </dgm:pt>
    <dgm:pt modelId="{5F294893-8B40-4462-B498-D08017DE29B2}" type="pres">
      <dgm:prSet presAssocID="{5A926E1C-A6CE-4805-BE11-1678381F725B}" presName="Name25" presStyleLbl="parChTrans1D1" presStyleIdx="1" presStyleCnt="3"/>
      <dgm:spPr/>
    </dgm:pt>
    <dgm:pt modelId="{0647AD0F-EBD1-4F73-8D5A-BFF8E450C250}" type="pres">
      <dgm:prSet presAssocID="{51D4284E-C2B9-4D31-898D-CAE7C6037A8D}" presName="node" presStyleCnt="0"/>
      <dgm:spPr/>
    </dgm:pt>
    <dgm:pt modelId="{7506ECDE-643C-4771-9947-1768A64F3026}" type="pres">
      <dgm:prSet presAssocID="{51D4284E-C2B9-4D31-898D-CAE7C6037A8D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25D1587B-9EBB-497D-9FDB-68A838142867}" type="pres">
      <dgm:prSet presAssocID="{51D4284E-C2B9-4D31-898D-CAE7C6037A8D}" presName="childNode" presStyleLbl="revTx" presStyleIdx="1" presStyleCnt="3">
        <dgm:presLayoutVars>
          <dgm:bulletEnabled val="1"/>
        </dgm:presLayoutVars>
      </dgm:prSet>
      <dgm:spPr/>
    </dgm:pt>
    <dgm:pt modelId="{88DDBB02-6553-4A30-B7CF-20A8D8151BB9}" type="pres">
      <dgm:prSet presAssocID="{3D85E2EC-5737-46AA-8660-A84FE950D568}" presName="Name25" presStyleLbl="parChTrans1D1" presStyleIdx="2" presStyleCnt="3"/>
      <dgm:spPr/>
    </dgm:pt>
    <dgm:pt modelId="{BA33A006-30EF-44C9-9E19-3D8A9D645E4E}" type="pres">
      <dgm:prSet presAssocID="{66B13441-12DA-4896-8650-63E76E05209F}" presName="node" presStyleCnt="0"/>
      <dgm:spPr/>
    </dgm:pt>
    <dgm:pt modelId="{EB2A6678-33E7-4C9C-AE5B-D8DFFC1C8462}" type="pres">
      <dgm:prSet presAssocID="{66B13441-12DA-4896-8650-63E76E05209F}" presName="parentNode" presStyleLbl="node1" presStyleIdx="3" presStyleCnt="4" custScaleX="99955" custLinFactNeighborX="-10278" custLinFactNeighborY="-4177">
        <dgm:presLayoutVars>
          <dgm:chMax val="1"/>
          <dgm:bulletEnabled val="1"/>
        </dgm:presLayoutVars>
      </dgm:prSet>
      <dgm:spPr/>
    </dgm:pt>
    <dgm:pt modelId="{CC9BB241-0EEB-45C6-BA9A-44EE1E61779C}" type="pres">
      <dgm:prSet presAssocID="{66B13441-12DA-4896-8650-63E76E05209F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F0528708-C1F9-4AC7-A6DB-10C88DCB13B7}" srcId="{48679901-FB94-4C6E-9EFF-3BC24532AE98}" destId="{66B13441-12DA-4896-8650-63E76E05209F}" srcOrd="2" destOrd="0" parTransId="{3D85E2EC-5737-46AA-8660-A84FE950D568}" sibTransId="{54459138-AF1B-4753-A225-B4A2A56DC7A3}"/>
    <dgm:cxn modelId="{ABDF081D-7859-4D29-B981-781BF0D81EB1}" srcId="{48679901-FB94-4C6E-9EFF-3BC24532AE98}" destId="{51D4284E-C2B9-4D31-898D-CAE7C6037A8D}" srcOrd="1" destOrd="0" parTransId="{5A926E1C-A6CE-4805-BE11-1678381F725B}" sibTransId="{3D3D9009-3AB7-41CE-9041-CA626E9FA5D5}"/>
    <dgm:cxn modelId="{19434D26-0901-4C56-93BD-A524EE62173C}" srcId="{51D4284E-C2B9-4D31-898D-CAE7C6037A8D}" destId="{998A3F7A-497B-45A1-8504-27C314C4F6CB}" srcOrd="0" destOrd="0" parTransId="{BF6A4D6A-87AA-4950-B6C1-0DB78BDFC1D1}" sibTransId="{5BBB0C80-3211-43DB-8A73-144F747E8537}"/>
    <dgm:cxn modelId="{DF2EAD26-0FA8-4C35-A569-B1D8B152B64C}" type="presOf" srcId="{3D85E2EC-5737-46AA-8660-A84FE950D568}" destId="{88DDBB02-6553-4A30-B7CF-20A8D8151BB9}" srcOrd="0" destOrd="0" presId="urn:microsoft.com/office/officeart/2005/8/layout/radial2"/>
    <dgm:cxn modelId="{89BBD531-80B6-4FE6-BC02-33A373577507}" srcId="{48679901-FB94-4C6E-9EFF-3BC24532AE98}" destId="{B111E47E-1B31-49CB-8AF7-E3A32D844212}" srcOrd="0" destOrd="0" parTransId="{62CB8BFB-9A53-47FB-859D-CD8F2B555E48}" sibTransId="{E26B44BF-F9B3-40C8-9BC2-FD0A83A1019A}"/>
    <dgm:cxn modelId="{7DD0603A-7722-43D8-B096-757EA3BBD638}" type="presOf" srcId="{AC0683DB-8AC4-4F58-9270-A2AF0FCBE872}" destId="{CC9BB241-0EEB-45C6-BA9A-44EE1E61779C}" srcOrd="0" destOrd="1" presId="urn:microsoft.com/office/officeart/2005/8/layout/radial2"/>
    <dgm:cxn modelId="{6050783C-1A63-4A1F-A648-DC9789E444C6}" type="presOf" srcId="{66B13441-12DA-4896-8650-63E76E05209F}" destId="{EB2A6678-33E7-4C9C-AE5B-D8DFFC1C8462}" srcOrd="0" destOrd="0" presId="urn:microsoft.com/office/officeart/2005/8/layout/radial2"/>
    <dgm:cxn modelId="{B010F83E-8A9F-402A-A57A-ABB0F2049494}" type="presOf" srcId="{7018649D-0155-4723-8CA1-EC18FAA63AA2}" destId="{E66CBD19-9B72-4816-8DCE-65C972ABD01F}" srcOrd="0" destOrd="0" presId="urn:microsoft.com/office/officeart/2005/8/layout/radial2"/>
    <dgm:cxn modelId="{39CCFC43-3D4E-43BA-A23D-28E1A4BA5DF9}" type="presOf" srcId="{998A3F7A-497B-45A1-8504-27C314C4F6CB}" destId="{25D1587B-9EBB-497D-9FDB-68A838142867}" srcOrd="0" destOrd="0" presId="urn:microsoft.com/office/officeart/2005/8/layout/radial2"/>
    <dgm:cxn modelId="{E1C48472-F4BF-42C9-8860-6D714C1DB227}" type="presOf" srcId="{B111E47E-1B31-49CB-8AF7-E3A32D844212}" destId="{104596EB-CBE7-4731-A070-5FF73D1BE7FE}" srcOrd="0" destOrd="0" presId="urn:microsoft.com/office/officeart/2005/8/layout/radial2"/>
    <dgm:cxn modelId="{693D9E54-2EE5-4B9E-A241-39FA3E43BA6E}" srcId="{66B13441-12DA-4896-8650-63E76E05209F}" destId="{674AF347-DBDF-4A82-8CAA-2624EB5C8550}" srcOrd="0" destOrd="0" parTransId="{ABF3F567-5BF4-41F9-8011-E32DFC94E177}" sibTransId="{72BA3119-795E-4DE9-8B22-761A9BC20AE1}"/>
    <dgm:cxn modelId="{46C74D98-5EFC-4D5B-99AE-342FEF94C50C}" type="presOf" srcId="{48679901-FB94-4C6E-9EFF-3BC24532AE98}" destId="{F2FAD554-A709-4B41-A428-4AC552394AB0}" srcOrd="0" destOrd="0" presId="urn:microsoft.com/office/officeart/2005/8/layout/radial2"/>
    <dgm:cxn modelId="{F63C5BA7-BF7A-4D8F-9E21-B475867C816C}" srcId="{66B13441-12DA-4896-8650-63E76E05209F}" destId="{AC0683DB-8AC4-4F58-9270-A2AF0FCBE872}" srcOrd="1" destOrd="0" parTransId="{2415F283-2954-46D4-99B5-5AEFFA4AD59A}" sibTransId="{2FC6B5A0-392C-4ACC-90C2-40491A8B92EE}"/>
    <dgm:cxn modelId="{3A4F55CC-589B-45F0-96EE-FFA5085C6E28}" type="presOf" srcId="{5A926E1C-A6CE-4805-BE11-1678381F725B}" destId="{5F294893-8B40-4462-B498-D08017DE29B2}" srcOrd="0" destOrd="0" presId="urn:microsoft.com/office/officeart/2005/8/layout/radial2"/>
    <dgm:cxn modelId="{3A890BCE-A0BA-4E2C-AAEB-67435A8437ED}" type="presOf" srcId="{51D4284E-C2B9-4D31-898D-CAE7C6037A8D}" destId="{7506ECDE-643C-4771-9947-1768A64F3026}" srcOrd="0" destOrd="0" presId="urn:microsoft.com/office/officeart/2005/8/layout/radial2"/>
    <dgm:cxn modelId="{43B38DEB-45A6-46EA-9BE2-3F356EF0B9F9}" srcId="{B111E47E-1B31-49CB-8AF7-E3A32D844212}" destId="{7018649D-0155-4723-8CA1-EC18FAA63AA2}" srcOrd="0" destOrd="0" parTransId="{1AB86192-13A1-4A9A-8605-56B6A93F7F4C}" sibTransId="{6E5D5E59-42AF-4A1B-BBEC-3B384FDBBA76}"/>
    <dgm:cxn modelId="{FCA101FD-B19C-428F-9948-E102CA74F1FB}" type="presOf" srcId="{674AF347-DBDF-4A82-8CAA-2624EB5C8550}" destId="{CC9BB241-0EEB-45C6-BA9A-44EE1E61779C}" srcOrd="0" destOrd="0" presId="urn:microsoft.com/office/officeart/2005/8/layout/radial2"/>
    <dgm:cxn modelId="{457EE5FD-AA14-46D9-938A-7FA42D76E6D8}" type="presOf" srcId="{62CB8BFB-9A53-47FB-859D-CD8F2B555E48}" destId="{7F5965FD-AB4F-4548-8F52-552F276A8678}" srcOrd="0" destOrd="0" presId="urn:microsoft.com/office/officeart/2005/8/layout/radial2"/>
    <dgm:cxn modelId="{682305E9-387D-45E1-B7A1-98FC1B81EC5A}" type="presParOf" srcId="{F2FAD554-A709-4B41-A428-4AC552394AB0}" destId="{7A61091B-521B-4B82-BAF4-12AE9FD37EF4}" srcOrd="0" destOrd="0" presId="urn:microsoft.com/office/officeart/2005/8/layout/radial2"/>
    <dgm:cxn modelId="{AE99F0B5-4F1E-4300-97F5-9ED769F8E4CB}" type="presParOf" srcId="{7A61091B-521B-4B82-BAF4-12AE9FD37EF4}" destId="{4FF5C43B-876F-4BA3-8A53-B1B66E4594C7}" srcOrd="0" destOrd="0" presId="urn:microsoft.com/office/officeart/2005/8/layout/radial2"/>
    <dgm:cxn modelId="{8263D7D6-843A-47B0-8CD4-E95DDBE5CD4B}" type="presParOf" srcId="{4FF5C43B-876F-4BA3-8A53-B1B66E4594C7}" destId="{E9C7D1D9-48FE-45B9-A76A-7E07220DAE4F}" srcOrd="0" destOrd="0" presId="urn:microsoft.com/office/officeart/2005/8/layout/radial2"/>
    <dgm:cxn modelId="{E86D44DC-78AD-42F7-9A54-409610A7D42B}" type="presParOf" srcId="{4FF5C43B-876F-4BA3-8A53-B1B66E4594C7}" destId="{27AAAEDE-0B81-44D1-BBA0-D376EFCE888F}" srcOrd="1" destOrd="0" presId="urn:microsoft.com/office/officeart/2005/8/layout/radial2"/>
    <dgm:cxn modelId="{A9696459-11E6-46B1-A021-25B18F0FEACE}" type="presParOf" srcId="{7A61091B-521B-4B82-BAF4-12AE9FD37EF4}" destId="{7F5965FD-AB4F-4548-8F52-552F276A8678}" srcOrd="1" destOrd="0" presId="urn:microsoft.com/office/officeart/2005/8/layout/radial2"/>
    <dgm:cxn modelId="{EB17A028-813E-4570-B238-2BAC2DACAFE0}" type="presParOf" srcId="{7A61091B-521B-4B82-BAF4-12AE9FD37EF4}" destId="{65E15CFD-8ADA-4468-B7C7-F7568DA43B91}" srcOrd="2" destOrd="0" presId="urn:microsoft.com/office/officeart/2005/8/layout/radial2"/>
    <dgm:cxn modelId="{609F2FE8-6BFF-4794-A452-EF5D325C4311}" type="presParOf" srcId="{65E15CFD-8ADA-4468-B7C7-F7568DA43B91}" destId="{104596EB-CBE7-4731-A070-5FF73D1BE7FE}" srcOrd="0" destOrd="0" presId="urn:microsoft.com/office/officeart/2005/8/layout/radial2"/>
    <dgm:cxn modelId="{45255306-DB40-4B00-80C5-9C61EC3A89F0}" type="presParOf" srcId="{65E15CFD-8ADA-4468-B7C7-F7568DA43B91}" destId="{E66CBD19-9B72-4816-8DCE-65C972ABD01F}" srcOrd="1" destOrd="0" presId="urn:microsoft.com/office/officeart/2005/8/layout/radial2"/>
    <dgm:cxn modelId="{227BCD2F-5BAB-4121-9DD6-A8851DC892AC}" type="presParOf" srcId="{7A61091B-521B-4B82-BAF4-12AE9FD37EF4}" destId="{5F294893-8B40-4462-B498-D08017DE29B2}" srcOrd="3" destOrd="0" presId="urn:microsoft.com/office/officeart/2005/8/layout/radial2"/>
    <dgm:cxn modelId="{03A352B8-4F09-4D6A-A121-D4D85DF34DFD}" type="presParOf" srcId="{7A61091B-521B-4B82-BAF4-12AE9FD37EF4}" destId="{0647AD0F-EBD1-4F73-8D5A-BFF8E450C250}" srcOrd="4" destOrd="0" presId="urn:microsoft.com/office/officeart/2005/8/layout/radial2"/>
    <dgm:cxn modelId="{B0FA02EA-2588-4485-8B6C-EC8E7DC40830}" type="presParOf" srcId="{0647AD0F-EBD1-4F73-8D5A-BFF8E450C250}" destId="{7506ECDE-643C-4771-9947-1768A64F3026}" srcOrd="0" destOrd="0" presId="urn:microsoft.com/office/officeart/2005/8/layout/radial2"/>
    <dgm:cxn modelId="{25772B06-1174-4165-BE4E-FC50B5137799}" type="presParOf" srcId="{0647AD0F-EBD1-4F73-8D5A-BFF8E450C250}" destId="{25D1587B-9EBB-497D-9FDB-68A838142867}" srcOrd="1" destOrd="0" presId="urn:microsoft.com/office/officeart/2005/8/layout/radial2"/>
    <dgm:cxn modelId="{98D78C5C-B4E6-4305-A01F-CA1502FEF765}" type="presParOf" srcId="{7A61091B-521B-4B82-BAF4-12AE9FD37EF4}" destId="{88DDBB02-6553-4A30-B7CF-20A8D8151BB9}" srcOrd="5" destOrd="0" presId="urn:microsoft.com/office/officeart/2005/8/layout/radial2"/>
    <dgm:cxn modelId="{5415017C-5EF4-4749-908E-A3228B40B249}" type="presParOf" srcId="{7A61091B-521B-4B82-BAF4-12AE9FD37EF4}" destId="{BA33A006-30EF-44C9-9E19-3D8A9D645E4E}" srcOrd="6" destOrd="0" presId="urn:microsoft.com/office/officeart/2005/8/layout/radial2"/>
    <dgm:cxn modelId="{39EA1A4C-DEDD-4EDC-B371-823D501DEF9E}" type="presParOf" srcId="{BA33A006-30EF-44C9-9E19-3D8A9D645E4E}" destId="{EB2A6678-33E7-4C9C-AE5B-D8DFFC1C8462}" srcOrd="0" destOrd="0" presId="urn:microsoft.com/office/officeart/2005/8/layout/radial2"/>
    <dgm:cxn modelId="{268FE459-1064-4B3F-A4AC-3B913E1B4574}" type="presParOf" srcId="{BA33A006-30EF-44C9-9E19-3D8A9D645E4E}" destId="{CC9BB241-0EEB-45C6-BA9A-44EE1E61779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DBB02-6553-4A30-B7CF-20A8D8151BB9}">
      <dsp:nvSpPr>
        <dsp:cNvPr id="0" name=""/>
        <dsp:cNvSpPr/>
      </dsp:nvSpPr>
      <dsp:spPr>
        <a:xfrm rot="2640528">
          <a:off x="1947627" y="3485478"/>
          <a:ext cx="578494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578494" y="3322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94893-8B40-4462-B498-D08017DE29B2}">
      <dsp:nvSpPr>
        <dsp:cNvPr id="0" name=""/>
        <dsp:cNvSpPr/>
      </dsp:nvSpPr>
      <dsp:spPr>
        <a:xfrm>
          <a:off x="2028838" y="2478080"/>
          <a:ext cx="959663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959663" y="3322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65FD-AB4F-4548-8F52-552F276A8678}">
      <dsp:nvSpPr>
        <dsp:cNvPr id="0" name=""/>
        <dsp:cNvSpPr/>
      </dsp:nvSpPr>
      <dsp:spPr>
        <a:xfrm rot="19104849">
          <a:off x="1918489" y="1446645"/>
          <a:ext cx="875653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875653" y="3322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AAEDE-0B81-44D1-BBA0-D376EFCE888F}">
      <dsp:nvSpPr>
        <dsp:cNvPr id="0" name=""/>
        <dsp:cNvSpPr/>
      </dsp:nvSpPr>
      <dsp:spPr>
        <a:xfrm>
          <a:off x="1384" y="1318683"/>
          <a:ext cx="2385239" cy="23852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596EB-CBE7-4731-A070-5FF73D1BE7FE}">
      <dsp:nvSpPr>
        <dsp:cNvPr id="0" name=""/>
        <dsp:cNvSpPr/>
      </dsp:nvSpPr>
      <dsp:spPr>
        <a:xfrm>
          <a:off x="2515523" y="78488"/>
          <a:ext cx="1335275" cy="13352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Fira Sans Extra Condensed Medium"/>
            </a:rPr>
            <a:t>Distributor Insights </a:t>
          </a:r>
        </a:p>
      </dsp:txBody>
      <dsp:txXfrm>
        <a:off x="2711069" y="274034"/>
        <a:ext cx="944183" cy="944183"/>
      </dsp:txXfrm>
    </dsp:sp>
    <dsp:sp modelId="{E66CBD19-9B72-4816-8DCE-65C972ABD01F}">
      <dsp:nvSpPr>
        <dsp:cNvPr id="0" name=""/>
        <dsp:cNvSpPr/>
      </dsp:nvSpPr>
      <dsp:spPr>
        <a:xfrm>
          <a:off x="3984326" y="78488"/>
          <a:ext cx="2002912" cy="13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400" u="sng" kern="1200">
            <a:latin typeface="Fira Sans Extra Condensed Medium"/>
          </a:endParaRPr>
        </a:p>
      </dsp:txBody>
      <dsp:txXfrm>
        <a:off x="3984326" y="78488"/>
        <a:ext cx="2002912" cy="1335275"/>
      </dsp:txXfrm>
    </dsp:sp>
    <dsp:sp modelId="{7506ECDE-643C-4771-9947-1768A64F3026}">
      <dsp:nvSpPr>
        <dsp:cNvPr id="0" name=""/>
        <dsp:cNvSpPr/>
      </dsp:nvSpPr>
      <dsp:spPr>
        <a:xfrm>
          <a:off x="2988501" y="1843665"/>
          <a:ext cx="1335275" cy="13352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Fira Sans Extra Condensed Medium"/>
            </a:rPr>
            <a:t> Price Strategy</a:t>
          </a:r>
        </a:p>
      </dsp:txBody>
      <dsp:txXfrm>
        <a:off x="3184047" y="2039211"/>
        <a:ext cx="944183" cy="944183"/>
      </dsp:txXfrm>
    </dsp:sp>
    <dsp:sp modelId="{25D1587B-9EBB-497D-9FDB-68A838142867}">
      <dsp:nvSpPr>
        <dsp:cNvPr id="0" name=""/>
        <dsp:cNvSpPr/>
      </dsp:nvSpPr>
      <dsp:spPr>
        <a:xfrm>
          <a:off x="4457304" y="1843665"/>
          <a:ext cx="2002912" cy="133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400" b="0" kern="1200">
            <a:latin typeface="Fira Sans Extra Condensed Medium"/>
          </a:endParaRPr>
        </a:p>
      </dsp:txBody>
      <dsp:txXfrm>
        <a:off x="4457304" y="1843665"/>
        <a:ext cx="2002912" cy="1335275"/>
      </dsp:txXfrm>
    </dsp:sp>
    <dsp:sp modelId="{EB2A6678-33E7-4C9C-AE5B-D8DFFC1C8462}">
      <dsp:nvSpPr>
        <dsp:cNvPr id="0" name=""/>
        <dsp:cNvSpPr/>
      </dsp:nvSpPr>
      <dsp:spPr>
        <a:xfrm>
          <a:off x="2244204" y="3501130"/>
          <a:ext cx="1430499" cy="14311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Fira Sans Extra Condensed Medium"/>
            </a:rPr>
            <a:t>Simulations &amp; SME interactions</a:t>
          </a:r>
        </a:p>
      </dsp:txBody>
      <dsp:txXfrm>
        <a:off x="2453696" y="3710716"/>
        <a:ext cx="1011515" cy="1011971"/>
      </dsp:txXfrm>
    </dsp:sp>
    <dsp:sp modelId="{CC9BB241-0EEB-45C6-BA9A-44EE1E61779C}">
      <dsp:nvSpPr>
        <dsp:cNvPr id="0" name=""/>
        <dsp:cNvSpPr/>
      </dsp:nvSpPr>
      <dsp:spPr>
        <a:xfrm>
          <a:off x="3818623" y="3501130"/>
          <a:ext cx="2145749" cy="1431143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en-US" sz="1400" kern="1200">
            <a:latin typeface="Fira Sans Extra Condensed Medium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en-US" sz="1400" kern="1200">
            <a:latin typeface="Fira Sans Extra Condensed Medium"/>
          </a:endParaRPr>
        </a:p>
      </dsp:txBody>
      <dsp:txXfrm>
        <a:off x="3818623" y="3501130"/>
        <a:ext cx="2145749" cy="143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F5D77-2270-4E2F-B3C7-768FD68527B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8E6E4-E8BE-47EF-B158-7E6C646E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26BE-B469-43FA-9328-A79F8BF32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7573-A9C7-40DD-8D2E-8237C95DD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94C7-E77C-4AFD-86F4-881A057A6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039A-6DFE-4CD0-8C09-CD8D0A71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724A-9EBE-4B83-B062-B6C18298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1766-789B-4681-B427-CCBE16FB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04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39B8-D3A9-4E29-89C2-4803AC6A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B397-9255-47A6-A111-2358F847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8C3F-CAD3-41C4-9668-225F1753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DE3D-AE74-40B7-B9B6-55E9DBFB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6B06-C6CC-4694-BBE8-22F492B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D8BBB-7AE1-4A71-BBC2-A2881D1CD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9E3F-040C-4EBF-B581-B6C2EB2C9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B233-26DD-4297-AD28-ABBCED98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9465-4485-4686-A1C6-9EE3EA38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EBC4-A33C-4E40-8ADB-286D32A9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3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011B-DB84-4133-BFB4-F3868BE5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95B7-2753-4E2F-97F0-89401A6B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A2DD-208D-4666-974D-324EE2A2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E258-BA85-4C72-8C03-60F8D0F6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61C6-0F6B-47BD-9714-41CFA074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6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938B-5CD3-4BD0-A631-3ABDB421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2DBC1-3883-4192-A989-E1B05323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E73E3-2ED1-4DC1-B6C7-00FB1EDC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0203-BB3F-4D17-B194-52F7F62E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3B66-2791-48C8-8F9C-2811011F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6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E973-45C3-4A99-8223-EC879C2E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68B3-5541-4822-90F4-B34444996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CA5CD-0E45-4FD5-B020-3BB4F4C27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03021-86EE-4BF3-A54C-F7BF4A5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24B23-F252-44C9-BC72-2F8B9463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DAA51-5638-4BD2-91C9-C3984B9B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7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87EC-7F29-4E6D-9700-A347B9B0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3B243-9D66-40D3-8EF7-CFE76F3C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BD7ED-B8F5-4354-B778-413FA1710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BEC76-D2B9-436E-8EDE-995D65039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9CBD8-C875-445D-A302-55BD7BEB5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25524-65FD-48F0-9AF6-B3D975A8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1A5B6-2E6C-4E72-B45A-12C2BF3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22573-9DD9-40FC-A782-67EF38FF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2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034-39CC-4D12-A9DC-EB6B879F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C1058-636A-446D-B98D-7811F2AF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BBFD4-AC6E-45F2-926F-135212D9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7D91F-E326-40C4-A704-2EF8985F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7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2DB76-69F9-4018-AB64-219E9E9A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F6825-4CCE-43E7-8F55-BAF9B56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2D7E5-C344-4D2D-9873-581BC2C0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7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C02F-DE51-43C4-ADCC-0504402A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D494-B1D7-4921-ABAF-74EECA66A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387A6-67D8-4A39-ADDC-DC87CD7C0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901AB-37A0-45A2-BB58-5DB924D2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A074-AD22-4A75-B7F9-1EADD1AB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2D15-9EB5-4EB6-B12A-785AEA5A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6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2EEA-0A02-48C7-BD7D-6D912F1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BB87-6A9F-42EC-8EB5-78D01A517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3DCA8-4DFB-4AFF-B155-1DADD426C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E2447-C27D-462C-A7C5-3A20F46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F437D-B8C9-4AA3-A5E4-2D67C0DB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B2B26-7C60-4FC8-9B75-4EEE9950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5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7A468-3752-4472-8B93-7A93BB04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BB00-89D9-4E00-B456-F320C35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8D78-7B20-489B-9886-1B6B82370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159-B83C-4914-975F-1E3C557BBA3F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570F-B672-4C33-BD40-49B0DE46A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D45AA-E717-4EB2-A148-AF93CECA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4E49-658E-49AB-A1D3-860B435D7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1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75">
            <a:extLst>
              <a:ext uri="{FF2B5EF4-FFF2-40B4-BE49-F238E27FC236}">
                <a16:creationId xmlns:a16="http://schemas.microsoft.com/office/drawing/2014/main" id="{A9DD39F4-CABB-4D09-8B2F-C0B398F79BAC}"/>
              </a:ext>
            </a:extLst>
          </p:cNvPr>
          <p:cNvSpPr txBox="1">
            <a:spLocks/>
          </p:cNvSpPr>
          <p:nvPr/>
        </p:nvSpPr>
        <p:spPr>
          <a:xfrm>
            <a:off x="842086" y="289663"/>
            <a:ext cx="5168189" cy="5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Fira Sans Extra Condensed Medium"/>
                <a:cs typeface="Times New Roman" panose="02020603050405020304" pitchFamily="18" charset="0"/>
              </a:rPr>
              <a:t>Forecasting &amp; Customer Segmentation</a:t>
            </a:r>
            <a:endParaRPr lang="en-IN" sz="2400" b="1" dirty="0">
              <a:latin typeface="Fira Sans Extra Condensed Medium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B1081D-8D66-493F-BC72-3A6F0D32DCE9}"/>
              </a:ext>
            </a:extLst>
          </p:cNvPr>
          <p:cNvCxnSpPr>
            <a:cxnSpLocks/>
          </p:cNvCxnSpPr>
          <p:nvPr/>
        </p:nvCxnSpPr>
        <p:spPr>
          <a:xfrm>
            <a:off x="575387" y="160921"/>
            <a:ext cx="0" cy="832116"/>
          </a:xfrm>
          <a:prstGeom prst="line">
            <a:avLst/>
          </a:prstGeom>
          <a:ln w="57150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3">
            <a:extLst>
              <a:ext uri="{FF2B5EF4-FFF2-40B4-BE49-F238E27FC236}">
                <a16:creationId xmlns:a16="http://schemas.microsoft.com/office/drawing/2014/main" id="{881B535B-6CF8-4D97-B671-3575E3EA1D86}"/>
              </a:ext>
            </a:extLst>
          </p:cNvPr>
          <p:cNvGrpSpPr/>
          <p:nvPr/>
        </p:nvGrpSpPr>
        <p:grpSpPr>
          <a:xfrm>
            <a:off x="240" y="6360967"/>
            <a:ext cx="12191760" cy="497033"/>
            <a:chOff x="0" y="6360606"/>
            <a:chExt cx="12191760" cy="497033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62F2F232-0DA2-4E67-B24E-58336E4E43F9}"/>
                </a:ext>
              </a:extLst>
            </p:cNvPr>
            <p:cNvSpPr/>
            <p:nvPr/>
          </p:nvSpPr>
          <p:spPr>
            <a:xfrm>
              <a:off x="0" y="6440992"/>
              <a:ext cx="12191760" cy="4166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274320" tIns="45000" rIns="90000" bIns="45000" anchor="ctr">
              <a:noAutofit/>
            </a:bodyPr>
            <a:lstStyle/>
            <a:p>
              <a:pPr marL="2743200" algn="r"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effectLst/>
                  <a:uLnTx/>
                  <a:uFillTx/>
                  <a:latin typeface="Helvetica Neue Thin" panose="020B0403020202020204"/>
                  <a:ea typeface="+mn-ea"/>
                  <a:cs typeface="+mn-cs"/>
                </a:rPr>
                <a:t>	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 Neue Thin" panose="020B0403020202020204"/>
                  <a:ea typeface="Helvetica Neue Light" panose="02000403000000020004" pitchFamily="2" charset="0"/>
                  <a:cs typeface="Helvetica Neue Condensed" panose="02000503000000020004" pitchFamily="2" charset="0"/>
                </a:rPr>
                <a:t> 	</a:t>
              </a:r>
              <a:r>
                <a:rPr lang="en-US" sz="1200">
                  <a:latin typeface="Helvetica Neue Thin"/>
                  <a:ea typeface="Helvetica Neue Light" panose="02000403000000020004" pitchFamily="2" charset="0"/>
                  <a:cs typeface="Helvetica Neue Condensed" panose="02000503000000020004" pitchFamily="2" charset="0"/>
                </a:rPr>
                <a:t>             </a:t>
              </a:r>
              <a:r>
                <a:rPr lang="en-US" sz="1200">
                  <a:latin typeface="Helvetica Neue Thin"/>
                </a:rPr>
                <a:t>   </a:t>
              </a:r>
              <a:endParaRPr lang="en-US" sz="900" b="1" spc="-1">
                <a:latin typeface="Helvetica Neue Thin" panose="020B0403020202020204"/>
                <a:ea typeface="+mn-lt"/>
                <a:cs typeface="+mn-lt"/>
              </a:endParaRPr>
            </a:p>
            <a:p>
              <a:pPr marL="2743200" algn="r">
                <a:defRPr/>
              </a:pPr>
              <a:endParaRPr lang="en-US" sz="1200">
                <a:ea typeface="+mn-lt"/>
                <a:cs typeface="+mn-lt"/>
              </a:endParaRPr>
            </a:p>
            <a:p>
              <a:pPr marL="2743200" algn="r">
                <a:defRPr/>
              </a:pPr>
              <a:endParaRPr lang="en-US" sz="1200" i="0" u="none" strike="noStrike" kern="1200" cap="none" normalizeH="0" baseline="0" noProof="0">
                <a:ln>
                  <a:noFill/>
                </a:ln>
                <a:effectLst/>
                <a:uLnTx/>
                <a:uFillTx/>
                <a:latin typeface="Helvetica Neue Thin" panose="020B0403020202020204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C02E283B-E446-44C4-B8F9-8DDCB7AAC63A}"/>
                </a:ext>
              </a:extLst>
            </p:cNvPr>
            <p:cNvSpPr/>
            <p:nvPr/>
          </p:nvSpPr>
          <p:spPr>
            <a:xfrm>
              <a:off x="467544" y="6360606"/>
              <a:ext cx="2114880" cy="494905"/>
            </a:xfrm>
            <a:prstGeom prst="rect">
              <a:avLst/>
            </a:prstGeom>
            <a:solidFill>
              <a:srgbClr val="DB0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9" name="Picture 16">
              <a:extLst>
                <a:ext uri="{FF2B5EF4-FFF2-40B4-BE49-F238E27FC236}">
                  <a16:creationId xmlns:a16="http://schemas.microsoft.com/office/drawing/2014/main" id="{840FE3E1-7796-47A9-B5EE-E526F731B72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43294" y="6492960"/>
              <a:ext cx="1667823" cy="281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EC89D8-8D5B-4E3E-A1FE-96DACFA4E5AF}"/>
              </a:ext>
            </a:extLst>
          </p:cNvPr>
          <p:cNvSpPr txBox="1">
            <a:spLocks/>
          </p:cNvSpPr>
          <p:nvPr/>
        </p:nvSpPr>
        <p:spPr>
          <a:xfrm>
            <a:off x="242012" y="1158983"/>
            <a:ext cx="8399992" cy="5063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b="1" u="sng" dirty="0"/>
              <a:t>Problem Statement </a:t>
            </a:r>
            <a:r>
              <a:rPr lang="en-IN" sz="1400" b="1" dirty="0"/>
              <a:t>– </a:t>
            </a:r>
          </a:p>
          <a:p>
            <a:pPr marL="0" indent="0" algn="l" rtl="0" fontAlgn="base">
              <a:buNone/>
            </a:pPr>
            <a:r>
              <a:rPr lang="en-US" sz="1400" dirty="0">
                <a:solidFill>
                  <a:srgbClr val="000000"/>
                </a:solidFill>
                <a:latin typeface="Fira Sans Extra Condensed Medium"/>
              </a:rPr>
              <a:t>T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Fira Sans Extra Condensed Medium"/>
              </a:rPr>
              <a:t>o improve the Fiji Waters shipment forecasts </a:t>
            </a:r>
          </a:p>
          <a:p>
            <a:pPr algn="l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Fira Sans Extra Condensed Medium"/>
              </a:rPr>
              <a:t>Forecast Fiji Water SKUs on different levels at product &amp; inventory level.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Fira Sans Extra Condensed Medium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Fira Sans Extra Condensed Medium"/>
              </a:rPr>
              <a:t>Customer Segmentation to understand better marketing and promotion strategies.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Fira Sans Extra Condensed Medium"/>
              </a:rPr>
              <a:t>​</a:t>
            </a:r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b="1" u="sng" dirty="0"/>
              <a:t>Solution / Action </a:t>
            </a:r>
            <a:r>
              <a:rPr lang="en-IN" sz="1400" b="1" dirty="0"/>
              <a:t>– </a:t>
            </a:r>
          </a:p>
          <a:p>
            <a:r>
              <a:rPr lang="en-US" sz="1400" dirty="0"/>
              <a:t>Structured analysis of the historical data to provide insight into forecasting.</a:t>
            </a:r>
          </a:p>
          <a:p>
            <a:r>
              <a:rPr lang="en-US" sz="1400" dirty="0"/>
              <a:t>Analyzing  the historical data into two parts (the underlying time series process and the promotion effect)</a:t>
            </a:r>
          </a:p>
          <a:p>
            <a:r>
              <a:rPr lang="en-US" sz="1400" b="1" dirty="0"/>
              <a:t>Methods – </a:t>
            </a:r>
            <a:r>
              <a:rPr lang="en-US" sz="1400" dirty="0"/>
              <a:t>Xgboost, MLP, ARIMA, HWES to forecast the future demands.</a:t>
            </a:r>
          </a:p>
          <a:p>
            <a:r>
              <a:rPr lang="en-US" sz="1400" dirty="0"/>
              <a:t>RFM clustering for customer segmentations</a:t>
            </a:r>
            <a:endParaRPr lang="en-IN" sz="1400" b="1" u="sng" dirty="0"/>
          </a:p>
          <a:p>
            <a:pPr marL="0" indent="0">
              <a:buNone/>
            </a:pPr>
            <a:r>
              <a:rPr lang="en-IN" sz="1400" b="1" u="sng" dirty="0"/>
              <a:t>Transformation KPIS </a:t>
            </a:r>
            <a:r>
              <a:rPr lang="en-IN" sz="1400" b="1" dirty="0"/>
              <a:t>–</a:t>
            </a:r>
          </a:p>
          <a:p>
            <a:r>
              <a:rPr lang="en-US" sz="1400" b="0" i="0" dirty="0">
                <a:effectLst/>
                <a:ea typeface="Segoe UI Black" panose="020B0A02040204020203" pitchFamily="34" charset="0"/>
              </a:rPr>
              <a:t>MAPE helps customer to plan the demand according to forecasted values </a:t>
            </a:r>
          </a:p>
          <a:p>
            <a:r>
              <a:rPr lang="en-US" sz="1400" b="0" i="0" dirty="0">
                <a:effectLst/>
                <a:ea typeface="Segoe UI Black" panose="020B0A02040204020203" pitchFamily="34" charset="0"/>
              </a:rPr>
              <a:t>Overstocking rate helps to take decision on inventory management</a:t>
            </a:r>
          </a:p>
          <a:p>
            <a:r>
              <a:rPr lang="en-US" sz="1400" b="0" i="0" dirty="0">
                <a:effectLst/>
                <a:ea typeface="Segoe UI Black" panose="020B0A02040204020203" pitchFamily="34" charset="0"/>
              </a:rPr>
              <a:t>Customer segmentation allows to find most valuable buyers</a:t>
            </a:r>
          </a:p>
          <a:p>
            <a:pPr marL="0" indent="0">
              <a:buNone/>
            </a:pPr>
            <a:r>
              <a:rPr lang="en-US" sz="1400" b="1" i="0" u="sng" dirty="0">
                <a:effectLst/>
              </a:rPr>
              <a:t>Business Value </a:t>
            </a:r>
            <a:r>
              <a:rPr lang="en-US" sz="1400" dirty="0">
                <a:latin typeface="Segoe UI" panose="020B0502040204020203" pitchFamily="34" charset="0"/>
              </a:rPr>
              <a:t>–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ea typeface="Segoe UI Black" panose="020B0A02040204020203" pitchFamily="34" charset="0"/>
              </a:rPr>
              <a:t>Forecasting demand using promotional effects helps clients to increase their revenue and to continue uninterrupted distribution,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ea typeface="Segoe UI Black" panose="020B0A02040204020203" pitchFamily="34" charset="0"/>
              </a:rPr>
              <a:t>Customer segmentation helps to make more lucrative promotion for top buyers to boost the sell </a:t>
            </a:r>
          </a:p>
          <a:p>
            <a:pPr>
              <a:lnSpc>
                <a:spcPct val="100000"/>
              </a:lnSpc>
            </a:pPr>
            <a:endParaRPr lang="en-US" sz="1400" dirty="0">
              <a:ea typeface="Segoe UI Black" panose="020B0A02040204020203" pitchFamily="34" charset="0"/>
            </a:endParaRP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US" sz="1400" b="1" u="sng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E44EA4A-6DEF-4376-9BCE-60927357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258" y="114909"/>
            <a:ext cx="3075662" cy="3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FD435FF-4CC5-43EB-8EF5-93E0916E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5" y="3448722"/>
            <a:ext cx="4230685" cy="258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2-CASE OF 1L WATER | FIJI Water">
            <a:extLst>
              <a:ext uri="{FF2B5EF4-FFF2-40B4-BE49-F238E27FC236}">
                <a16:creationId xmlns:a16="http://schemas.microsoft.com/office/drawing/2014/main" id="{F7788EC9-7B36-4F74-9E09-8BF4525D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35" y="633201"/>
            <a:ext cx="2776078" cy="27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0C84C4-808E-40E1-B028-4741503C6695}"/>
              </a:ext>
            </a:extLst>
          </p:cNvPr>
          <p:cNvSpPr/>
          <p:nvPr/>
        </p:nvSpPr>
        <p:spPr>
          <a:xfrm>
            <a:off x="5023556" y="5587681"/>
            <a:ext cx="2371725" cy="740138"/>
          </a:xfrm>
          <a:prstGeom prst="roundRect">
            <a:avLst>
              <a:gd name="adj" fmla="val 50000"/>
            </a:avLst>
          </a:prstGeom>
          <a:solidFill>
            <a:srgbClr val="14853F"/>
          </a:solidFill>
          <a:ln>
            <a:solidFill>
              <a:srgbClr val="148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A71438-3881-4C44-A243-A58A54B55950}"/>
              </a:ext>
            </a:extLst>
          </p:cNvPr>
          <p:cNvSpPr/>
          <p:nvPr/>
        </p:nvSpPr>
        <p:spPr>
          <a:xfrm>
            <a:off x="0" y="6513039"/>
            <a:ext cx="12192000" cy="365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6"/>
            <a:r>
              <a:rPr lang="en-US" sz="1200" b="1">
                <a:solidFill>
                  <a:schemeClr val="bg1"/>
                </a:solidFill>
                <a:latin typeface="Fira Sans Extra Condensed Medium"/>
                <a:ea typeface="Helvetica Neue Light" panose="02000403000000020004" pitchFamily="2" charset="0"/>
                <a:cs typeface="Helvetica Neue Condensed" panose="02000503000000020004" pitchFamily="2" charset="0"/>
              </a:rPr>
              <a:t>    	</a:t>
            </a:r>
            <a:endParaRPr lang="en-US" sz="1200" b="1">
              <a:solidFill>
                <a:schemeClr val="bg1"/>
              </a:solidFill>
              <a:latin typeface="Fira Sans Extra Condensed Medium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0548C6-70F0-410A-B7CC-7674DE2B588D}"/>
              </a:ext>
            </a:extLst>
          </p:cNvPr>
          <p:cNvSpPr/>
          <p:nvPr/>
        </p:nvSpPr>
        <p:spPr>
          <a:xfrm>
            <a:off x="437357" y="6435334"/>
            <a:ext cx="2289767" cy="430627"/>
          </a:xfrm>
          <a:prstGeom prst="rect">
            <a:avLst/>
          </a:prstGeom>
          <a:solidFill>
            <a:srgbClr val="F00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Fira Sans Extra Condensed Medium"/>
            </a:endParaRPr>
          </a:p>
        </p:txBody>
      </p:sp>
      <p:pic>
        <p:nvPicPr>
          <p:cNvPr id="25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2F4E18-1731-42F7-95E4-CC06A38C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7" y="6353455"/>
            <a:ext cx="2371725" cy="695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4886F5-1FAF-4B84-928E-7DBECE449164}"/>
              </a:ext>
            </a:extLst>
          </p:cNvPr>
          <p:cNvSpPr txBox="1"/>
          <p:nvPr/>
        </p:nvSpPr>
        <p:spPr>
          <a:xfrm>
            <a:off x="702789" y="333441"/>
            <a:ext cx="94443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14853F"/>
                </a:solidFill>
                <a:latin typeface="Fira Sans Extra Condensed Medium"/>
                <a:cs typeface="Calibri"/>
              </a:rPr>
              <a:t>Data Driven Framework: Control Tower View</a:t>
            </a:r>
          </a:p>
        </p:txBody>
      </p:sp>
      <p:pic>
        <p:nvPicPr>
          <p:cNvPr id="7" name="Graphic 186" descr="Whole pizza with solid fill">
            <a:extLst>
              <a:ext uri="{FF2B5EF4-FFF2-40B4-BE49-F238E27FC236}">
                <a16:creationId xmlns:a16="http://schemas.microsoft.com/office/drawing/2014/main" id="{2547D1DA-A821-49BA-9917-89004215C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9088" y="4472926"/>
            <a:ext cx="650399" cy="582749"/>
          </a:xfrm>
          <a:prstGeom prst="rect">
            <a:avLst/>
          </a:prstGeom>
        </p:spPr>
      </p:pic>
      <p:pic>
        <p:nvPicPr>
          <p:cNvPr id="9" name="Graphic 9" descr="Users with solid fill">
            <a:extLst>
              <a:ext uri="{FF2B5EF4-FFF2-40B4-BE49-F238E27FC236}">
                <a16:creationId xmlns:a16="http://schemas.microsoft.com/office/drawing/2014/main" id="{4A2155CD-2525-48CE-BE94-E28D76877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6466" y="3871999"/>
            <a:ext cx="611957" cy="53026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CFB98E-8FA1-4DA9-86A9-C37F690A79C9}"/>
              </a:ext>
            </a:extLst>
          </p:cNvPr>
          <p:cNvSpPr/>
          <p:nvPr/>
        </p:nvSpPr>
        <p:spPr>
          <a:xfrm>
            <a:off x="3389669" y="3863985"/>
            <a:ext cx="1302774" cy="1745227"/>
          </a:xfrm>
          <a:prstGeom prst="roundRect">
            <a:avLst/>
          </a:prstGeom>
          <a:noFill/>
          <a:ln w="28575">
            <a:solidFill>
              <a:srgbClr val="14853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3AA1C6F-2810-4C27-9D9E-A864455A7546}"/>
              </a:ext>
            </a:extLst>
          </p:cNvPr>
          <p:cNvSpPr/>
          <p:nvPr/>
        </p:nvSpPr>
        <p:spPr>
          <a:xfrm>
            <a:off x="7470056" y="3770667"/>
            <a:ext cx="1315065" cy="1757516"/>
          </a:xfrm>
          <a:prstGeom prst="roundRect">
            <a:avLst/>
          </a:prstGeom>
          <a:noFill/>
          <a:ln w="28575">
            <a:solidFill>
              <a:srgbClr val="14853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pic>
        <p:nvPicPr>
          <p:cNvPr id="11" name="Graphic 11" descr="Warehouse with solid fill">
            <a:extLst>
              <a:ext uri="{FF2B5EF4-FFF2-40B4-BE49-F238E27FC236}">
                <a16:creationId xmlns:a16="http://schemas.microsoft.com/office/drawing/2014/main" id="{F0501638-3735-4224-A58E-7DB25753E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0533" y="3792304"/>
            <a:ext cx="739563" cy="550697"/>
          </a:xfrm>
          <a:prstGeom prst="rect">
            <a:avLst/>
          </a:prstGeom>
        </p:spPr>
      </p:pic>
      <p:pic>
        <p:nvPicPr>
          <p:cNvPr id="13" name="Graphic 13" descr="Gantt Chart with solid fill">
            <a:extLst>
              <a:ext uri="{FF2B5EF4-FFF2-40B4-BE49-F238E27FC236}">
                <a16:creationId xmlns:a16="http://schemas.microsoft.com/office/drawing/2014/main" id="{36E0F3C1-35A8-4883-958C-236FD93A1C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87043" y="2762728"/>
            <a:ext cx="630973" cy="571608"/>
          </a:xfrm>
          <a:prstGeom prst="rect">
            <a:avLst/>
          </a:prstGeom>
        </p:spPr>
      </p:pic>
      <p:pic>
        <p:nvPicPr>
          <p:cNvPr id="14" name="Graphic 14" descr="Scientific Thought with solid fill">
            <a:extLst>
              <a:ext uri="{FF2B5EF4-FFF2-40B4-BE49-F238E27FC236}">
                <a16:creationId xmlns:a16="http://schemas.microsoft.com/office/drawing/2014/main" id="{F9DC1146-86BD-4F94-91D0-7DF15A4386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3823" y="3403269"/>
            <a:ext cx="739040" cy="688696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A67A452-90F2-4A64-893F-F98D21553C42}"/>
              </a:ext>
            </a:extLst>
          </p:cNvPr>
          <p:cNvSpPr/>
          <p:nvPr/>
        </p:nvSpPr>
        <p:spPr>
          <a:xfrm>
            <a:off x="5761699" y="1841087"/>
            <a:ext cx="823455" cy="3711677"/>
          </a:xfrm>
          <a:prstGeom prst="roundRect">
            <a:avLst/>
          </a:prstGeom>
          <a:noFill/>
          <a:ln w="28575">
            <a:solidFill>
              <a:srgbClr val="14853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pic>
        <p:nvPicPr>
          <p:cNvPr id="15" name="Graphic 16" descr="Database with solid fill">
            <a:extLst>
              <a:ext uri="{FF2B5EF4-FFF2-40B4-BE49-F238E27FC236}">
                <a16:creationId xmlns:a16="http://schemas.microsoft.com/office/drawing/2014/main" id="{393215E0-F69D-4BA1-8942-9AF6ABE620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6690" y="4860691"/>
            <a:ext cx="683339" cy="67128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BFBF49-0A06-442F-A763-D9ED6CECFFEB}"/>
              </a:ext>
            </a:extLst>
          </p:cNvPr>
          <p:cNvCxnSpPr/>
          <p:nvPr/>
        </p:nvCxnSpPr>
        <p:spPr>
          <a:xfrm flipV="1">
            <a:off x="4687837" y="4913977"/>
            <a:ext cx="951271" cy="7373"/>
          </a:xfrm>
          <a:prstGeom prst="straightConnector1">
            <a:avLst/>
          </a:prstGeom>
          <a:ln w="28575">
            <a:solidFill>
              <a:srgbClr val="14853F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C0322-53FF-4EEE-A23D-49D5E931AE95}"/>
              </a:ext>
            </a:extLst>
          </p:cNvPr>
          <p:cNvCxnSpPr>
            <a:cxnSpLocks/>
          </p:cNvCxnSpPr>
          <p:nvPr/>
        </p:nvCxnSpPr>
        <p:spPr>
          <a:xfrm>
            <a:off x="6580546" y="4922383"/>
            <a:ext cx="816078" cy="4917"/>
          </a:xfrm>
          <a:prstGeom prst="straightConnector1">
            <a:avLst/>
          </a:prstGeom>
          <a:ln w="28575">
            <a:solidFill>
              <a:srgbClr val="14853F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Graphic 8258" descr="User outline">
            <a:extLst>
              <a:ext uri="{FF2B5EF4-FFF2-40B4-BE49-F238E27FC236}">
                <a16:creationId xmlns:a16="http://schemas.microsoft.com/office/drawing/2014/main" id="{CB835B2E-1104-4C35-B558-88311A74C2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3295" y="2108750"/>
            <a:ext cx="526459" cy="4173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7314AD-1447-4E70-90DE-047946EE7123}"/>
              </a:ext>
            </a:extLst>
          </p:cNvPr>
          <p:cNvSpPr txBox="1"/>
          <p:nvPr/>
        </p:nvSpPr>
        <p:spPr>
          <a:xfrm>
            <a:off x="3249562" y="3237270"/>
            <a:ext cx="15633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14853F"/>
                </a:solidFill>
                <a:latin typeface="Fira Sans Extra Condensed Medium"/>
              </a:rPr>
              <a:t>Customer</a:t>
            </a:r>
            <a:endParaRPr lang="en-US" b="1">
              <a:solidFill>
                <a:srgbClr val="14853F"/>
              </a:solidFill>
              <a:latin typeface="Fira Sans Extra Condensed Medium"/>
            </a:endParaRPr>
          </a:p>
          <a:p>
            <a:pPr algn="ctr"/>
            <a:r>
              <a:rPr lang="en-US" sz="1400" b="1">
                <a:solidFill>
                  <a:srgbClr val="14853F"/>
                </a:solidFill>
                <a:latin typeface="Fira Sans Extra Condensed Medium"/>
                <a:cs typeface="Calibri"/>
              </a:rPr>
              <a:t>Segmentation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1776DD-8404-4BCC-9FB6-3440C1001F79}"/>
              </a:ext>
            </a:extLst>
          </p:cNvPr>
          <p:cNvSpPr txBox="1"/>
          <p:nvPr/>
        </p:nvSpPr>
        <p:spPr>
          <a:xfrm>
            <a:off x="7293078" y="3237269"/>
            <a:ext cx="15633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14853F"/>
                </a:solidFill>
                <a:latin typeface="Fira Sans Extra Condensed Medium"/>
              </a:rPr>
              <a:t>Demand</a:t>
            </a:r>
            <a:r>
              <a:rPr lang="en-US" sz="1400" b="1">
                <a:solidFill>
                  <a:srgbClr val="14853F"/>
                </a:solidFill>
                <a:latin typeface="Fira Sans Extra Condensed Medium"/>
                <a:cs typeface="Calibri"/>
              </a:rPr>
              <a:t> </a:t>
            </a:r>
          </a:p>
          <a:p>
            <a:pPr algn="ctr"/>
            <a:r>
              <a:rPr lang="en-US" sz="1400" b="1">
                <a:solidFill>
                  <a:srgbClr val="14853F"/>
                </a:solidFill>
                <a:latin typeface="Fira Sans Extra Condensed Medium"/>
                <a:cs typeface="Calibri"/>
              </a:rPr>
              <a:t>Forecasting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D1360A-5C08-4973-B085-286CE7544E56}"/>
              </a:ext>
            </a:extLst>
          </p:cNvPr>
          <p:cNvSpPr txBox="1"/>
          <p:nvPr/>
        </p:nvSpPr>
        <p:spPr>
          <a:xfrm>
            <a:off x="5406815" y="5689925"/>
            <a:ext cx="156332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Fira Sans Extra Condensed Medium"/>
                <a:cs typeface="Calibri"/>
              </a:rPr>
              <a:t>Data Driven Predictive Framework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5C61E-9765-4ED8-A487-0FD3FC8F2E03}"/>
              </a:ext>
            </a:extLst>
          </p:cNvPr>
          <p:cNvSpPr txBox="1"/>
          <p:nvPr/>
        </p:nvSpPr>
        <p:spPr>
          <a:xfrm>
            <a:off x="5409969" y="2567533"/>
            <a:ext cx="15633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14853F"/>
                </a:solidFill>
                <a:latin typeface="Fira Sans Extra Condensed Medium"/>
                <a:cs typeface="Calibri"/>
              </a:rPr>
              <a:t>TWC SME 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FF79C5-35F1-4C72-A509-ACCA2A89EC49}"/>
              </a:ext>
            </a:extLst>
          </p:cNvPr>
          <p:cNvSpPr/>
          <p:nvPr/>
        </p:nvSpPr>
        <p:spPr>
          <a:xfrm flipH="1">
            <a:off x="4417178" y="2172789"/>
            <a:ext cx="2199966" cy="2187674"/>
          </a:xfrm>
          <a:prstGeom prst="arc">
            <a:avLst/>
          </a:prstGeom>
          <a:ln w="28575">
            <a:solidFill>
              <a:srgbClr val="148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DC75B703-045F-4DFD-9798-AA06BFB1A5AF}"/>
              </a:ext>
            </a:extLst>
          </p:cNvPr>
          <p:cNvSpPr/>
          <p:nvPr/>
        </p:nvSpPr>
        <p:spPr>
          <a:xfrm>
            <a:off x="5904577" y="2156029"/>
            <a:ext cx="1904999" cy="2187674"/>
          </a:xfrm>
          <a:prstGeom prst="arc">
            <a:avLst/>
          </a:prstGeom>
          <a:ln w="28575">
            <a:solidFill>
              <a:srgbClr val="148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784A1D-617C-4C6C-96DA-FC84E7F03DEC}"/>
              </a:ext>
            </a:extLst>
          </p:cNvPr>
          <p:cNvSpPr txBox="1"/>
          <p:nvPr/>
        </p:nvSpPr>
        <p:spPr>
          <a:xfrm>
            <a:off x="4490883" y="2819397"/>
            <a:ext cx="150187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14853F"/>
                </a:solidFill>
                <a:latin typeface="Fira Sans Extra Condensed Medium"/>
                <a:cs typeface="Calibri"/>
              </a:rPr>
              <a:t>Re-calibration</a:t>
            </a:r>
            <a:endParaRPr lang="en-US">
              <a:solidFill>
                <a:srgbClr val="14853F"/>
              </a:solidFill>
              <a:latin typeface="Fira Sans Extra Condensed Medium"/>
              <a:cs typeface="Calibri"/>
            </a:endParaRPr>
          </a:p>
          <a:p>
            <a:pPr algn="ctr"/>
            <a:r>
              <a:rPr lang="en-US" sz="1400">
                <a:solidFill>
                  <a:srgbClr val="14853F"/>
                </a:solidFill>
                <a:latin typeface="Fira Sans Extra Condensed Medium"/>
                <a:cs typeface="Calibri"/>
              </a:rPr>
              <a:t> &amp;</a:t>
            </a:r>
            <a:endParaRPr lang="en-US">
              <a:solidFill>
                <a:srgbClr val="14853F"/>
              </a:solidFill>
              <a:latin typeface="Fira Sans Extra Condensed Medium"/>
              <a:cs typeface="Calibri"/>
            </a:endParaRPr>
          </a:p>
          <a:p>
            <a:pPr algn="ctr"/>
            <a:r>
              <a:rPr lang="en-US" sz="1400">
                <a:solidFill>
                  <a:srgbClr val="14853F"/>
                </a:solidFill>
                <a:latin typeface="Fira Sans Extra Condensed Medium"/>
                <a:cs typeface="Calibri"/>
              </a:rPr>
              <a:t>Monitoring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C4481B-EA4B-4616-B547-C947A1011CFB}"/>
              </a:ext>
            </a:extLst>
          </p:cNvPr>
          <p:cNvSpPr txBox="1"/>
          <p:nvPr/>
        </p:nvSpPr>
        <p:spPr>
          <a:xfrm>
            <a:off x="6285270" y="2831686"/>
            <a:ext cx="15633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14853F"/>
                </a:solidFill>
                <a:latin typeface="Fira Sans Extra Condensed Medium"/>
                <a:cs typeface="Calibri"/>
              </a:rPr>
              <a:t>Re-Training</a:t>
            </a:r>
          </a:p>
          <a:p>
            <a:pPr algn="ctr"/>
            <a:r>
              <a:rPr lang="en-US" sz="1400">
                <a:solidFill>
                  <a:srgbClr val="14853F"/>
                </a:solidFill>
                <a:latin typeface="Fira Sans Extra Condensed Medium"/>
                <a:cs typeface="Calibri"/>
              </a:rPr>
              <a:t>&amp;</a:t>
            </a:r>
          </a:p>
          <a:p>
            <a:pPr algn="ctr"/>
            <a:r>
              <a:rPr lang="en-US" sz="1400">
                <a:solidFill>
                  <a:srgbClr val="14853F"/>
                </a:solidFill>
                <a:latin typeface="Fira Sans Extra Condensed Medium"/>
                <a:cs typeface="Calibri"/>
              </a:rPr>
              <a:t>Updates</a:t>
            </a:r>
          </a:p>
          <a:p>
            <a:pPr algn="ctr"/>
            <a:endParaRPr lang="en-US" sz="1400">
              <a:solidFill>
                <a:srgbClr val="14853F"/>
              </a:solidFill>
              <a:latin typeface="Fira Sans Extra Condensed Medium"/>
              <a:cs typeface="Calibri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681498-295A-4E11-9708-F88E85DA5F22}"/>
              </a:ext>
            </a:extLst>
          </p:cNvPr>
          <p:cNvSpPr/>
          <p:nvPr/>
        </p:nvSpPr>
        <p:spPr>
          <a:xfrm>
            <a:off x="9350477" y="1029928"/>
            <a:ext cx="1917289" cy="602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375623"/>
                </a:solidFill>
                <a:latin typeface="Fira Sans Extra Condensed Medium"/>
                <a:cs typeface="Calibri"/>
              </a:rPr>
              <a:t>Plan Production 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1786FFA-01BB-47CE-A149-10F22ACD89AF}"/>
              </a:ext>
            </a:extLst>
          </p:cNvPr>
          <p:cNvSpPr/>
          <p:nvPr/>
        </p:nvSpPr>
        <p:spPr>
          <a:xfrm>
            <a:off x="9350476" y="1853379"/>
            <a:ext cx="1917289" cy="553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rgbClr val="375623"/>
                </a:solidFill>
                <a:latin typeface="Fira Sans Extra Condensed Medium"/>
                <a:cs typeface="Calibri"/>
              </a:rPr>
              <a:t>Optimize Inventory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BD9BE04-76ED-4470-A8FA-4E60C69B001B}"/>
              </a:ext>
            </a:extLst>
          </p:cNvPr>
          <p:cNvSpPr/>
          <p:nvPr/>
        </p:nvSpPr>
        <p:spPr>
          <a:xfrm>
            <a:off x="9350477" y="2627671"/>
            <a:ext cx="1917287" cy="6268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rgbClr val="375623"/>
                </a:solidFill>
                <a:latin typeface="Fira Sans Extra Condensed Medium"/>
                <a:cs typeface="Calibri"/>
              </a:rPr>
              <a:t>Reduced</a:t>
            </a:r>
          </a:p>
          <a:p>
            <a:pPr algn="ctr"/>
            <a:r>
              <a:rPr lang="en-US" sz="1400" b="1">
                <a:solidFill>
                  <a:srgbClr val="375623"/>
                </a:solidFill>
                <a:latin typeface="Fira Sans Extra Condensed Medium"/>
                <a:cs typeface="Calibri"/>
              </a:rPr>
              <a:t>Transportation Costs 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755F6930-E691-47E6-8410-4F43DD1D81E9}"/>
              </a:ext>
            </a:extLst>
          </p:cNvPr>
          <p:cNvSpPr/>
          <p:nvPr/>
        </p:nvSpPr>
        <p:spPr>
          <a:xfrm flipH="1">
            <a:off x="8190576" y="1283416"/>
            <a:ext cx="2101643" cy="3564188"/>
          </a:xfrm>
          <a:prstGeom prst="arc">
            <a:avLst/>
          </a:prstGeom>
          <a:ln w="28575">
            <a:solidFill>
              <a:srgbClr val="148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985C645-489B-429A-835C-C25F2C1ADDCE}"/>
              </a:ext>
            </a:extLst>
          </p:cNvPr>
          <p:cNvSpPr/>
          <p:nvPr/>
        </p:nvSpPr>
        <p:spPr>
          <a:xfrm flipH="1">
            <a:off x="8190576" y="2069995"/>
            <a:ext cx="2224546" cy="2175383"/>
          </a:xfrm>
          <a:prstGeom prst="arc">
            <a:avLst/>
          </a:prstGeom>
          <a:ln w="28575">
            <a:solidFill>
              <a:srgbClr val="148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1B3F2D53-1AB2-4278-A032-EAAB4AD95956}"/>
              </a:ext>
            </a:extLst>
          </p:cNvPr>
          <p:cNvSpPr/>
          <p:nvPr/>
        </p:nvSpPr>
        <p:spPr>
          <a:xfrm flipH="1">
            <a:off x="8190576" y="2782832"/>
            <a:ext cx="2224545" cy="860319"/>
          </a:xfrm>
          <a:prstGeom prst="arc">
            <a:avLst/>
          </a:prstGeom>
          <a:ln w="28575">
            <a:solidFill>
              <a:srgbClr val="148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4861837-B4D7-4888-A96E-A463A3AB00B2}"/>
              </a:ext>
            </a:extLst>
          </p:cNvPr>
          <p:cNvSpPr/>
          <p:nvPr/>
        </p:nvSpPr>
        <p:spPr>
          <a:xfrm>
            <a:off x="931605" y="1115960"/>
            <a:ext cx="1917289" cy="602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rgbClr val="375623"/>
                </a:solidFill>
                <a:latin typeface="Fira Sans Extra Condensed Medium"/>
                <a:cs typeface="Calibri"/>
              </a:rPr>
              <a:t>Efficient Promotional Planning  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981BF5B-8CBE-4281-AFAB-EEF96D2C5EB5}"/>
              </a:ext>
            </a:extLst>
          </p:cNvPr>
          <p:cNvSpPr/>
          <p:nvPr/>
        </p:nvSpPr>
        <p:spPr>
          <a:xfrm>
            <a:off x="931604" y="1927120"/>
            <a:ext cx="1917289" cy="553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rgbClr val="375623"/>
                </a:solidFill>
                <a:latin typeface="Fira Sans Extra Condensed Medium"/>
                <a:cs typeface="Calibri"/>
              </a:rPr>
              <a:t>Sales Trend &amp; Tracking 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96A9AE-4BAF-45F4-8882-F8D00C2824A7}"/>
              </a:ext>
            </a:extLst>
          </p:cNvPr>
          <p:cNvSpPr/>
          <p:nvPr/>
        </p:nvSpPr>
        <p:spPr>
          <a:xfrm>
            <a:off x="931605" y="2725993"/>
            <a:ext cx="1917287" cy="6268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rgbClr val="375623"/>
                </a:solidFill>
                <a:latin typeface="Fira Sans Extra Condensed Medium"/>
                <a:cs typeface="Calibri"/>
              </a:rPr>
              <a:t>Monitor Key KPIs 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BD743936-9027-46B4-AB9B-214BDE43A0A0}"/>
              </a:ext>
            </a:extLst>
          </p:cNvPr>
          <p:cNvSpPr/>
          <p:nvPr/>
        </p:nvSpPr>
        <p:spPr>
          <a:xfrm>
            <a:off x="1848769" y="1455480"/>
            <a:ext cx="2273707" cy="3564188"/>
          </a:xfrm>
          <a:prstGeom prst="arc">
            <a:avLst/>
          </a:prstGeom>
          <a:ln w="28575">
            <a:solidFill>
              <a:srgbClr val="148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545B3EE9-AE65-4B5B-9ABF-57444F18C655}"/>
              </a:ext>
            </a:extLst>
          </p:cNvPr>
          <p:cNvSpPr/>
          <p:nvPr/>
        </p:nvSpPr>
        <p:spPr>
          <a:xfrm>
            <a:off x="1713575" y="2143736"/>
            <a:ext cx="2408900" cy="2175383"/>
          </a:xfrm>
          <a:prstGeom prst="arc">
            <a:avLst/>
          </a:prstGeom>
          <a:ln w="28575">
            <a:solidFill>
              <a:srgbClr val="148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7A22019-DEA1-4B8B-AF4E-10A321D9C848}"/>
              </a:ext>
            </a:extLst>
          </p:cNvPr>
          <p:cNvSpPr/>
          <p:nvPr/>
        </p:nvSpPr>
        <p:spPr>
          <a:xfrm>
            <a:off x="1725866" y="2819701"/>
            <a:ext cx="2396609" cy="823449"/>
          </a:xfrm>
          <a:prstGeom prst="arc">
            <a:avLst/>
          </a:prstGeom>
          <a:ln w="28575">
            <a:solidFill>
              <a:srgbClr val="148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 Extra Condensed Medium"/>
            </a:endParaRPr>
          </a:p>
        </p:txBody>
      </p:sp>
      <p:sp>
        <p:nvSpPr>
          <p:cNvPr id="77" name="Arrow: Pentagon 76">
            <a:extLst>
              <a:ext uri="{FF2B5EF4-FFF2-40B4-BE49-F238E27FC236}">
                <a16:creationId xmlns:a16="http://schemas.microsoft.com/office/drawing/2014/main" id="{A013571D-648D-4D13-A0FD-1206D451233A}"/>
              </a:ext>
            </a:extLst>
          </p:cNvPr>
          <p:cNvSpPr/>
          <p:nvPr/>
        </p:nvSpPr>
        <p:spPr>
          <a:xfrm>
            <a:off x="8912892" y="4122476"/>
            <a:ext cx="2408901" cy="270388"/>
          </a:xfrm>
          <a:prstGeom prst="homePlate">
            <a:avLst/>
          </a:prstGeom>
          <a:solidFill>
            <a:srgbClr val="14853F"/>
          </a:solidFill>
          <a:ln>
            <a:solidFill>
              <a:srgbClr val="148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Fira Sans Extra Condensed Medium"/>
                <a:cs typeface="Calibri"/>
              </a:rPr>
              <a:t>Promotional  lift</a:t>
            </a:r>
            <a:endParaRPr lang="en-US" sz="1400">
              <a:latin typeface="Fira Sans Extra Condensed Medium"/>
            </a:endParaRP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953AFD6E-A4D9-4655-978D-156E1838C393}"/>
              </a:ext>
            </a:extLst>
          </p:cNvPr>
          <p:cNvSpPr/>
          <p:nvPr/>
        </p:nvSpPr>
        <p:spPr>
          <a:xfrm>
            <a:off x="8908081" y="4579372"/>
            <a:ext cx="2408901" cy="270388"/>
          </a:xfrm>
          <a:prstGeom prst="homePlate">
            <a:avLst/>
          </a:prstGeom>
          <a:solidFill>
            <a:srgbClr val="14853F"/>
          </a:solidFill>
          <a:ln>
            <a:solidFill>
              <a:srgbClr val="148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Fira Sans Extra Condensed Medium"/>
                <a:cs typeface="Calibri"/>
              </a:rPr>
              <a:t>SKUs  </a:t>
            </a:r>
            <a:endParaRPr lang="en-US" sz="1400">
              <a:latin typeface="Fira Sans Extra Condensed Medium"/>
            </a:endParaRPr>
          </a:p>
        </p:txBody>
      </p:sp>
      <p:sp>
        <p:nvSpPr>
          <p:cNvPr id="79" name="Arrow: Pentagon 78">
            <a:extLst>
              <a:ext uri="{FF2B5EF4-FFF2-40B4-BE49-F238E27FC236}">
                <a16:creationId xmlns:a16="http://schemas.microsoft.com/office/drawing/2014/main" id="{3707A6A3-CA7D-4901-840E-2342872DF87E}"/>
              </a:ext>
            </a:extLst>
          </p:cNvPr>
          <p:cNvSpPr/>
          <p:nvPr/>
        </p:nvSpPr>
        <p:spPr>
          <a:xfrm>
            <a:off x="8908081" y="5063267"/>
            <a:ext cx="2408901" cy="270388"/>
          </a:xfrm>
          <a:prstGeom prst="homePlate">
            <a:avLst/>
          </a:prstGeom>
          <a:solidFill>
            <a:srgbClr val="14853F"/>
          </a:solidFill>
          <a:ln>
            <a:solidFill>
              <a:srgbClr val="148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Fira Sans Extra Condensed Medium"/>
                <a:cs typeface="Calibri"/>
              </a:rPr>
              <a:t>Distributors </a:t>
            </a:r>
          </a:p>
        </p:txBody>
      </p:sp>
      <p:sp>
        <p:nvSpPr>
          <p:cNvPr id="80" name="Arrow: Pentagon 79">
            <a:extLst>
              <a:ext uri="{FF2B5EF4-FFF2-40B4-BE49-F238E27FC236}">
                <a16:creationId xmlns:a16="http://schemas.microsoft.com/office/drawing/2014/main" id="{CA7E60A4-CBD0-4D34-BC45-40E9BEE33DE5}"/>
              </a:ext>
            </a:extLst>
          </p:cNvPr>
          <p:cNvSpPr/>
          <p:nvPr/>
        </p:nvSpPr>
        <p:spPr>
          <a:xfrm flipH="1">
            <a:off x="875019" y="4074865"/>
            <a:ext cx="2421195" cy="270388"/>
          </a:xfrm>
          <a:prstGeom prst="homePlate">
            <a:avLst/>
          </a:prstGeom>
          <a:solidFill>
            <a:srgbClr val="14853F"/>
          </a:solidFill>
          <a:ln>
            <a:solidFill>
              <a:srgbClr val="148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Fira Sans Extra Condensed Medium"/>
                <a:cs typeface="Calibri"/>
              </a:rPr>
              <a:t>Volume &amp; Monetary </a:t>
            </a:r>
            <a:endParaRPr lang="en-US" sz="1400">
              <a:latin typeface="Fira Sans Extra Condensed Medium"/>
            </a:endParaRPr>
          </a:p>
        </p:txBody>
      </p:sp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5ACD5380-9A47-4C92-B6E5-5F36608A0511}"/>
              </a:ext>
            </a:extLst>
          </p:cNvPr>
          <p:cNvSpPr/>
          <p:nvPr/>
        </p:nvSpPr>
        <p:spPr>
          <a:xfrm flipH="1">
            <a:off x="875018" y="4492734"/>
            <a:ext cx="2421195" cy="270388"/>
          </a:xfrm>
          <a:prstGeom prst="homePlate">
            <a:avLst/>
          </a:prstGeom>
          <a:solidFill>
            <a:srgbClr val="14853F"/>
          </a:solidFill>
          <a:ln>
            <a:solidFill>
              <a:srgbClr val="148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Fira Sans Extra Condensed Medium"/>
                <a:cs typeface="Calibri"/>
              </a:rPr>
              <a:t>Regularity &amp; Recency  </a:t>
            </a:r>
            <a:endParaRPr lang="en-US" sz="1400">
              <a:latin typeface="Fira Sans Extra Condensed Medium"/>
            </a:endParaRPr>
          </a:p>
        </p:txBody>
      </p: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40CB88C9-8757-4D60-B6AE-4F724B2A7901}"/>
              </a:ext>
            </a:extLst>
          </p:cNvPr>
          <p:cNvSpPr/>
          <p:nvPr/>
        </p:nvSpPr>
        <p:spPr>
          <a:xfrm flipH="1">
            <a:off x="875017" y="4873733"/>
            <a:ext cx="2421195" cy="270388"/>
          </a:xfrm>
          <a:prstGeom prst="homePlate">
            <a:avLst/>
          </a:prstGeom>
          <a:solidFill>
            <a:srgbClr val="14853F"/>
          </a:solidFill>
          <a:ln>
            <a:solidFill>
              <a:srgbClr val="148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Fira Sans Extra Condensed Medium"/>
                <a:cs typeface="Calibri"/>
              </a:rPr>
              <a:t>Promotions</a:t>
            </a:r>
          </a:p>
        </p:txBody>
      </p:sp>
      <p:pic>
        <p:nvPicPr>
          <p:cNvPr id="4" name="Graphic 3" descr="Cell Tower with solid fill">
            <a:extLst>
              <a:ext uri="{FF2B5EF4-FFF2-40B4-BE49-F238E27FC236}">
                <a16:creationId xmlns:a16="http://schemas.microsoft.com/office/drawing/2014/main" id="{E0EBC8B0-31CA-429A-A9D5-A53E4154DC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13367" y="1193987"/>
            <a:ext cx="704769" cy="704769"/>
          </a:xfrm>
          <a:prstGeom prst="rect">
            <a:avLst/>
          </a:prstGeom>
        </p:spPr>
      </p:pic>
      <p:pic>
        <p:nvPicPr>
          <p:cNvPr id="50" name="Graphic 49" descr="Truck with solid fill">
            <a:extLst>
              <a:ext uri="{FF2B5EF4-FFF2-40B4-BE49-F238E27FC236}">
                <a16:creationId xmlns:a16="http://schemas.microsoft.com/office/drawing/2014/main" id="{3FE71C03-CB9F-4A3D-9006-67932BF6D4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37345" y="4331304"/>
            <a:ext cx="552215" cy="552215"/>
          </a:xfrm>
          <a:prstGeom prst="rect">
            <a:avLst/>
          </a:prstGeom>
        </p:spPr>
      </p:pic>
      <p:pic>
        <p:nvPicPr>
          <p:cNvPr id="51" name="Graphic 50" descr="Good Inventory with solid fill">
            <a:extLst>
              <a:ext uri="{FF2B5EF4-FFF2-40B4-BE49-F238E27FC236}">
                <a16:creationId xmlns:a16="http://schemas.microsoft.com/office/drawing/2014/main" id="{27B620E5-074F-485E-9742-0A1831D61A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848599" y="4915334"/>
            <a:ext cx="656914" cy="656914"/>
          </a:xfrm>
          <a:prstGeom prst="rect">
            <a:avLst/>
          </a:prstGeom>
        </p:spPr>
      </p:pic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705A5CEA-A130-4105-B094-0685F34DC25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40071" y="4131846"/>
            <a:ext cx="695325" cy="695325"/>
          </a:xfrm>
          <a:prstGeom prst="rect">
            <a:avLst/>
          </a:prstGeom>
        </p:spPr>
      </p:pic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2A39389E-E9B7-47A0-ABEF-05CB9E267F77}"/>
              </a:ext>
            </a:extLst>
          </p:cNvPr>
          <p:cNvSpPr/>
          <p:nvPr/>
        </p:nvSpPr>
        <p:spPr>
          <a:xfrm flipH="1">
            <a:off x="893349" y="5274220"/>
            <a:ext cx="2421195" cy="270388"/>
          </a:xfrm>
          <a:prstGeom prst="homePlate">
            <a:avLst/>
          </a:prstGeom>
          <a:solidFill>
            <a:srgbClr val="14853F"/>
          </a:solidFill>
          <a:ln>
            <a:solidFill>
              <a:srgbClr val="148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Fira Sans Extra Condensed Medium"/>
                <a:cs typeface="Calibri"/>
              </a:rPr>
              <a:t>Market Response</a:t>
            </a:r>
          </a:p>
        </p:txBody>
      </p:sp>
    </p:spTree>
    <p:extLst>
      <p:ext uri="{BB962C8B-B14F-4D97-AF65-F5344CB8AC3E}">
        <p14:creationId xmlns:p14="http://schemas.microsoft.com/office/powerpoint/2010/main" val="424152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82A8F75-C32A-4734-B5D9-B0D60E2B438A}"/>
              </a:ext>
            </a:extLst>
          </p:cNvPr>
          <p:cNvSpPr/>
          <p:nvPr/>
        </p:nvSpPr>
        <p:spPr>
          <a:xfrm>
            <a:off x="621598" y="1078200"/>
            <a:ext cx="5691870" cy="54348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427FB-843D-4504-8D54-A79900B36C51}"/>
              </a:ext>
            </a:extLst>
          </p:cNvPr>
          <p:cNvSpPr/>
          <p:nvPr/>
        </p:nvSpPr>
        <p:spPr>
          <a:xfrm>
            <a:off x="6317973" y="1078200"/>
            <a:ext cx="5513287" cy="5434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886F5-1FAF-4B84-928E-7DBECE449164}"/>
              </a:ext>
            </a:extLst>
          </p:cNvPr>
          <p:cNvSpPr txBox="1"/>
          <p:nvPr/>
        </p:nvSpPr>
        <p:spPr>
          <a:xfrm>
            <a:off x="621597" y="440374"/>
            <a:ext cx="115704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14853F"/>
                </a:solidFill>
                <a:cs typeface="Calibri"/>
              </a:rPr>
              <a:t>Benefits of using Promotion based forecasting @  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B97996-E213-4E3C-8404-A5B6E3588467}"/>
              </a:ext>
            </a:extLst>
          </p:cNvPr>
          <p:cNvGrpSpPr/>
          <p:nvPr/>
        </p:nvGrpSpPr>
        <p:grpSpPr>
          <a:xfrm>
            <a:off x="0" y="1078486"/>
            <a:ext cx="12192000" cy="5799838"/>
            <a:chOff x="0" y="1078486"/>
            <a:chExt cx="12192000" cy="579983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A71438-3881-4C44-A243-A58A54B55950}"/>
                </a:ext>
              </a:extLst>
            </p:cNvPr>
            <p:cNvSpPr/>
            <p:nvPr/>
          </p:nvSpPr>
          <p:spPr>
            <a:xfrm>
              <a:off x="0" y="6513039"/>
              <a:ext cx="12192000" cy="365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6"/>
              <a:r>
                <a:rPr lang="en-US" sz="1200" b="1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 Condensed" panose="02000503000000020004" pitchFamily="2" charset="0"/>
                </a:rPr>
                <a:t>    	</a:t>
              </a:r>
              <a:endParaRPr lang="en-US" sz="1200" b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D4439DEC-78BA-4B7C-B3FF-FE5BB1977C3B}"/>
                </a:ext>
              </a:extLst>
            </p:cNvPr>
            <p:cNvGraphicFramePr/>
            <p:nvPr/>
          </p:nvGraphicFramePr>
          <p:xfrm>
            <a:off x="5160952" y="1569026"/>
            <a:ext cx="6461602" cy="50705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2C0F84-6EBC-4FE1-B024-56AE59BCBF0A}"/>
                </a:ext>
              </a:extLst>
            </p:cNvPr>
            <p:cNvGrpSpPr/>
            <p:nvPr/>
          </p:nvGrpSpPr>
          <p:grpSpPr>
            <a:xfrm rot="10800000">
              <a:off x="621597" y="1797676"/>
              <a:ext cx="6857345" cy="4596723"/>
              <a:chOff x="4400751" y="771859"/>
              <a:chExt cx="8862729" cy="549357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983EDBF-0DDE-4D8F-8ACD-69127271C322}"/>
                  </a:ext>
                </a:extLst>
              </p:cNvPr>
              <p:cNvSpPr/>
              <p:nvPr/>
            </p:nvSpPr>
            <p:spPr>
              <a:xfrm rot="2534286">
                <a:off x="6739028" y="4650657"/>
                <a:ext cx="842672" cy="6583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32915"/>
                    </a:moveTo>
                    <a:lnTo>
                      <a:pt x="842672" y="32915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6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7B937D8-362F-4F3E-8EBD-D52EBDCAD723}"/>
                  </a:ext>
                </a:extLst>
              </p:cNvPr>
              <p:cNvSpPr/>
              <p:nvPr/>
            </p:nvSpPr>
            <p:spPr>
              <a:xfrm>
                <a:off x="6848425" y="3485731"/>
                <a:ext cx="950153" cy="6583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32915"/>
                    </a:moveTo>
                    <a:lnTo>
                      <a:pt x="950153" y="32915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6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74EF1AC-7041-4CC8-8F90-22D70DFB6EBA}"/>
                  </a:ext>
                </a:extLst>
              </p:cNvPr>
              <p:cNvSpPr/>
              <p:nvPr/>
            </p:nvSpPr>
            <p:spPr>
              <a:xfrm rot="19065714">
                <a:off x="6739028" y="2320806"/>
                <a:ext cx="842672" cy="6583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32915"/>
                    </a:moveTo>
                    <a:lnTo>
                      <a:pt x="842672" y="32915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6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860E1FC-20E7-48FF-8B67-0E986A065B37}"/>
                  </a:ext>
                </a:extLst>
              </p:cNvPr>
              <p:cNvSpPr/>
              <p:nvPr/>
            </p:nvSpPr>
            <p:spPr>
              <a:xfrm>
                <a:off x="4400751" y="2131391"/>
                <a:ext cx="3029146" cy="2774511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B6D246B-F1D1-4F46-BEE0-451529B02964}"/>
                  </a:ext>
                </a:extLst>
              </p:cNvPr>
              <p:cNvSpPr/>
              <p:nvPr/>
            </p:nvSpPr>
            <p:spPr>
              <a:xfrm rot="10800000">
                <a:off x="7270667" y="771859"/>
                <a:ext cx="1708511" cy="1553192"/>
              </a:xfrm>
              <a:custGeom>
                <a:avLst/>
                <a:gdLst>
                  <a:gd name="connsiteX0" fmla="*/ 0 w 1553192"/>
                  <a:gd name="connsiteY0" fmla="*/ 776596 h 1553192"/>
                  <a:gd name="connsiteX1" fmla="*/ 776596 w 1553192"/>
                  <a:gd name="connsiteY1" fmla="*/ 0 h 1553192"/>
                  <a:gd name="connsiteX2" fmla="*/ 1553192 w 1553192"/>
                  <a:gd name="connsiteY2" fmla="*/ 776596 h 1553192"/>
                  <a:gd name="connsiteX3" fmla="*/ 776596 w 1553192"/>
                  <a:gd name="connsiteY3" fmla="*/ 1553192 h 1553192"/>
                  <a:gd name="connsiteX4" fmla="*/ 0 w 1553192"/>
                  <a:gd name="connsiteY4" fmla="*/ 776596 h 155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3192" h="1553192">
                    <a:moveTo>
                      <a:pt x="0" y="776596"/>
                    </a:moveTo>
                    <a:cubicBezTo>
                      <a:pt x="0" y="347694"/>
                      <a:pt x="347694" y="0"/>
                      <a:pt x="776596" y="0"/>
                    </a:cubicBezTo>
                    <a:cubicBezTo>
                      <a:pt x="1205498" y="0"/>
                      <a:pt x="1553192" y="347694"/>
                      <a:pt x="1553192" y="776596"/>
                    </a:cubicBezTo>
                    <a:cubicBezTo>
                      <a:pt x="1553192" y="1205498"/>
                      <a:pt x="1205498" y="1553192"/>
                      <a:pt x="776596" y="1553192"/>
                    </a:cubicBezTo>
                    <a:cubicBezTo>
                      <a:pt x="347694" y="1553192"/>
                      <a:pt x="0" y="1205498"/>
                      <a:pt x="0" y="77659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7620" tIns="237620" rIns="237620" bIns="237620" numCol="1" spcCol="1270" anchor="ctr" anchorCtr="0">
                <a:noAutofit/>
              </a:bodyPr>
              <a:lstStyle/>
              <a:p>
                <a:pPr marL="0" lvl="0" indent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b="1" kern="1200">
                  <a:latin typeface="Fira Sans Extra Condensed Medium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E92BCB1-F783-4339-9585-7F164513DB6E}"/>
                  </a:ext>
                </a:extLst>
              </p:cNvPr>
              <p:cNvSpPr/>
              <p:nvPr/>
            </p:nvSpPr>
            <p:spPr>
              <a:xfrm rot="10800000">
                <a:off x="9163518" y="771859"/>
                <a:ext cx="4099962" cy="1553192"/>
              </a:xfrm>
              <a:custGeom>
                <a:avLst/>
                <a:gdLst>
                  <a:gd name="connsiteX0" fmla="*/ 0 w 2329788"/>
                  <a:gd name="connsiteY0" fmla="*/ 0 h 1553192"/>
                  <a:gd name="connsiteX1" fmla="*/ 2329788 w 2329788"/>
                  <a:gd name="connsiteY1" fmla="*/ 0 h 1553192"/>
                  <a:gd name="connsiteX2" fmla="*/ 2329788 w 2329788"/>
                  <a:gd name="connsiteY2" fmla="*/ 1553192 h 1553192"/>
                  <a:gd name="connsiteX3" fmla="*/ 0 w 2329788"/>
                  <a:gd name="connsiteY3" fmla="*/ 1553192 h 1553192"/>
                  <a:gd name="connsiteX4" fmla="*/ 0 w 2329788"/>
                  <a:gd name="connsiteY4" fmla="*/ 0 h 155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788" h="1553192">
                    <a:moveTo>
                      <a:pt x="0" y="0"/>
                    </a:moveTo>
                    <a:lnTo>
                      <a:pt x="2329788" y="0"/>
                    </a:lnTo>
                    <a:lnTo>
                      <a:pt x="2329788" y="1553192"/>
                    </a:lnTo>
                    <a:lnTo>
                      <a:pt x="0" y="1553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285750" lvl="1" indent="-285750" algn="l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ü"/>
                </a:pPr>
                <a:r>
                  <a:rPr lang="en-US" sz="1400" kern="1200">
                    <a:solidFill>
                      <a:schemeClr val="tx1"/>
                    </a:solidFill>
                    <a:latin typeface="Fira Sans Extra Condensed Medium"/>
                  </a:rPr>
                  <a:t> </a:t>
                </a:r>
                <a:r>
                  <a:rPr lang="en-US" sz="1400" b="0" u="sng" kern="1200">
                    <a:solidFill>
                      <a:schemeClr val="tx1"/>
                    </a:solidFill>
                    <a:latin typeface="Fira Sans Extra Condensed Medium"/>
                  </a:rPr>
                  <a:t>Less understocking</a:t>
                </a:r>
                <a:r>
                  <a:rPr lang="en-US" sz="1400" u="sng" kern="1200">
                    <a:solidFill>
                      <a:schemeClr val="tx1"/>
                    </a:solidFill>
                    <a:latin typeface="Fira Sans Extra Condensed Medium"/>
                  </a:rPr>
                  <a:t> </a:t>
                </a:r>
              </a:p>
              <a:p>
                <a:pPr marL="285750" lvl="1" indent="-285750" algn="l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ü"/>
                </a:pPr>
                <a:r>
                  <a:rPr lang="en-US" sz="1400" b="0" u="none" kern="1200">
                    <a:solidFill>
                      <a:schemeClr val="tx1"/>
                    </a:solidFill>
                    <a:latin typeface="Fira Sans Extra Condensed Medium"/>
                  </a:rPr>
                  <a:t>Optimal Sell through rate</a:t>
                </a:r>
                <a:r>
                  <a:rPr lang="en-US" sz="1400" kern="1200">
                    <a:solidFill>
                      <a:schemeClr val="tx1"/>
                    </a:solidFill>
                    <a:latin typeface="Fira Sans Extra Condensed Medium"/>
                  </a:rPr>
                  <a:t> during over stocking time segments </a:t>
                </a:r>
              </a:p>
              <a:p>
                <a:pPr marL="285750" lvl="1" indent="-28575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ü"/>
                </a:pPr>
                <a:r>
                  <a:rPr lang="en-US" sz="1400" u="sng" kern="1200">
                    <a:solidFill>
                      <a:schemeClr val="tx1"/>
                    </a:solidFill>
                    <a:latin typeface="Fira Sans Extra Condensed Medium"/>
                  </a:rPr>
                  <a:t>Reduced </a:t>
                </a:r>
                <a:r>
                  <a:rPr lang="en-US" sz="1400" u="sng">
                    <a:solidFill>
                      <a:schemeClr val="tx1"/>
                    </a:solidFill>
                    <a:latin typeface="Fira Sans Extra Condensed Medium"/>
                  </a:rPr>
                  <a:t>Inter-Warehouse Shipment</a:t>
                </a:r>
                <a:endParaRPr lang="en-US" sz="1400" u="sng" kern="1200">
                  <a:solidFill>
                    <a:schemeClr val="tx1"/>
                  </a:solidFill>
                  <a:latin typeface="Fira Sans Extra Condensed Medium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5BDF40D-7A3D-40BA-A147-3E0A0E742472}"/>
                  </a:ext>
                </a:extLst>
              </p:cNvPr>
              <p:cNvSpPr/>
              <p:nvPr/>
            </p:nvSpPr>
            <p:spPr>
              <a:xfrm rot="10800000">
                <a:off x="7798578" y="2926890"/>
                <a:ext cx="1553192" cy="1368354"/>
              </a:xfrm>
              <a:custGeom>
                <a:avLst/>
                <a:gdLst>
                  <a:gd name="connsiteX0" fmla="*/ 0 w 1553192"/>
                  <a:gd name="connsiteY0" fmla="*/ 776596 h 1553192"/>
                  <a:gd name="connsiteX1" fmla="*/ 776596 w 1553192"/>
                  <a:gd name="connsiteY1" fmla="*/ 0 h 1553192"/>
                  <a:gd name="connsiteX2" fmla="*/ 1553192 w 1553192"/>
                  <a:gd name="connsiteY2" fmla="*/ 776596 h 1553192"/>
                  <a:gd name="connsiteX3" fmla="*/ 776596 w 1553192"/>
                  <a:gd name="connsiteY3" fmla="*/ 1553192 h 1553192"/>
                  <a:gd name="connsiteX4" fmla="*/ 0 w 1553192"/>
                  <a:gd name="connsiteY4" fmla="*/ 776596 h 155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3192" h="1553192">
                    <a:moveTo>
                      <a:pt x="0" y="776596"/>
                    </a:moveTo>
                    <a:cubicBezTo>
                      <a:pt x="0" y="347694"/>
                      <a:pt x="347694" y="0"/>
                      <a:pt x="776596" y="0"/>
                    </a:cubicBezTo>
                    <a:cubicBezTo>
                      <a:pt x="1205498" y="0"/>
                      <a:pt x="1553192" y="347694"/>
                      <a:pt x="1553192" y="776596"/>
                    </a:cubicBezTo>
                    <a:cubicBezTo>
                      <a:pt x="1553192" y="1205498"/>
                      <a:pt x="1205498" y="1553192"/>
                      <a:pt x="776596" y="1553192"/>
                    </a:cubicBezTo>
                    <a:cubicBezTo>
                      <a:pt x="347694" y="1553192"/>
                      <a:pt x="0" y="1205498"/>
                      <a:pt x="0" y="77659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7620" tIns="237620" rIns="237620" bIns="237620" numCol="1" spcCol="1270" anchor="ctr" anchorCtr="0">
                <a:noAutofit/>
              </a:bodyPr>
              <a:lstStyle/>
              <a:p>
                <a:pPr marL="0" lvl="0" indent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>
                    <a:latin typeface="Fira Sans Extra Condensed Medium"/>
                  </a:rPr>
                  <a:t> Data Driven </a:t>
                </a: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26B9D3D-AD93-412B-9761-0897C0B35EC0}"/>
                  </a:ext>
                </a:extLst>
              </p:cNvPr>
              <p:cNvSpPr/>
              <p:nvPr/>
            </p:nvSpPr>
            <p:spPr>
              <a:xfrm rot="10800000">
                <a:off x="9421883" y="2768562"/>
                <a:ext cx="3841596" cy="1553192"/>
              </a:xfrm>
              <a:custGeom>
                <a:avLst/>
                <a:gdLst>
                  <a:gd name="connsiteX0" fmla="*/ 0 w 2329788"/>
                  <a:gd name="connsiteY0" fmla="*/ 0 h 1553192"/>
                  <a:gd name="connsiteX1" fmla="*/ 2329788 w 2329788"/>
                  <a:gd name="connsiteY1" fmla="*/ 0 h 1553192"/>
                  <a:gd name="connsiteX2" fmla="*/ 2329788 w 2329788"/>
                  <a:gd name="connsiteY2" fmla="*/ 1553192 h 1553192"/>
                  <a:gd name="connsiteX3" fmla="*/ 0 w 2329788"/>
                  <a:gd name="connsiteY3" fmla="*/ 1553192 h 1553192"/>
                  <a:gd name="connsiteX4" fmla="*/ 0 w 2329788"/>
                  <a:gd name="connsiteY4" fmla="*/ 0 h 155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788" h="1553192">
                    <a:moveTo>
                      <a:pt x="0" y="0"/>
                    </a:moveTo>
                    <a:lnTo>
                      <a:pt x="2329788" y="0"/>
                    </a:lnTo>
                    <a:lnTo>
                      <a:pt x="2329788" y="1553192"/>
                    </a:lnTo>
                    <a:lnTo>
                      <a:pt x="0" y="1553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1" algn="l" defTabSz="622300" rtl="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  <a:latin typeface="Fira Sans Extra Condensed Medium"/>
                  </a:rPr>
                  <a:t>Safety stock suggestions w.r.t</a:t>
                </a:r>
                <a:endParaRPr lang="en-US" sz="1400">
                  <a:solidFill>
                    <a:schemeClr val="tx1"/>
                  </a:solidFill>
                  <a:latin typeface="Fira Sans Extra Condensed Medium"/>
                </a:endParaRPr>
              </a:p>
              <a:p>
                <a:pPr marL="285750" lvl="1" indent="-285750" algn="l" defTabSz="622300" rtl="0"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ü"/>
                </a:pPr>
                <a:r>
                  <a:rPr lang="en-US" sz="1400" kern="1200">
                    <a:solidFill>
                      <a:schemeClr val="tx1"/>
                    </a:solidFill>
                    <a:latin typeface="Fira Sans Extra Condensed Medium"/>
                  </a:rPr>
                  <a:t>Churn possibilities and Idle customers at </a:t>
                </a:r>
                <a:r>
                  <a:rPr lang="en-US" sz="1400">
                    <a:solidFill>
                      <a:schemeClr val="tx1"/>
                    </a:solidFill>
                    <a:latin typeface="Fira Sans Extra Condensed Medium"/>
                  </a:rPr>
                  <a:t>any given point of time</a:t>
                </a:r>
                <a:r>
                  <a:rPr lang="en-US" sz="1400" kern="1200">
                    <a:solidFill>
                      <a:schemeClr val="tx1"/>
                    </a:solidFill>
                    <a:latin typeface="Fira Sans Extra Condensed Medium"/>
                  </a:rPr>
                  <a:t> </a:t>
                </a:r>
              </a:p>
              <a:p>
                <a:pPr marL="285750" lvl="1" indent="-285750" algn="l" defTabSz="622300" rtl="0"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ü"/>
                </a:pPr>
                <a:r>
                  <a:rPr lang="en-US" sz="1400" kern="1200">
                    <a:solidFill>
                      <a:schemeClr val="tx1"/>
                    </a:solidFill>
                    <a:latin typeface="Fira Sans Extra Condensed Medium"/>
                  </a:rPr>
                  <a:t>Promotional effectiveness</a:t>
                </a: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6AE87D3-7E4E-4DCE-A0F3-D657A1024661}"/>
                  </a:ext>
                </a:extLst>
              </p:cNvPr>
              <p:cNvSpPr/>
              <p:nvPr/>
            </p:nvSpPr>
            <p:spPr>
              <a:xfrm rot="10800000">
                <a:off x="6885813" y="4719179"/>
                <a:ext cx="1938046" cy="1532860"/>
              </a:xfrm>
              <a:custGeom>
                <a:avLst/>
                <a:gdLst>
                  <a:gd name="connsiteX0" fmla="*/ 0 w 1553192"/>
                  <a:gd name="connsiteY0" fmla="*/ 776596 h 1553192"/>
                  <a:gd name="connsiteX1" fmla="*/ 776596 w 1553192"/>
                  <a:gd name="connsiteY1" fmla="*/ 0 h 1553192"/>
                  <a:gd name="connsiteX2" fmla="*/ 1553192 w 1553192"/>
                  <a:gd name="connsiteY2" fmla="*/ 776596 h 1553192"/>
                  <a:gd name="connsiteX3" fmla="*/ 776596 w 1553192"/>
                  <a:gd name="connsiteY3" fmla="*/ 1553192 h 1553192"/>
                  <a:gd name="connsiteX4" fmla="*/ 0 w 1553192"/>
                  <a:gd name="connsiteY4" fmla="*/ 776596 h 155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3192" h="1553192">
                    <a:moveTo>
                      <a:pt x="0" y="776596"/>
                    </a:moveTo>
                    <a:cubicBezTo>
                      <a:pt x="0" y="347694"/>
                      <a:pt x="347694" y="0"/>
                      <a:pt x="776596" y="0"/>
                    </a:cubicBezTo>
                    <a:cubicBezTo>
                      <a:pt x="1205498" y="0"/>
                      <a:pt x="1553192" y="347694"/>
                      <a:pt x="1553192" y="776596"/>
                    </a:cubicBezTo>
                    <a:cubicBezTo>
                      <a:pt x="1553192" y="1205498"/>
                      <a:pt x="1205498" y="1553192"/>
                      <a:pt x="776596" y="1553192"/>
                    </a:cubicBezTo>
                    <a:cubicBezTo>
                      <a:pt x="347694" y="1553192"/>
                      <a:pt x="0" y="1205498"/>
                      <a:pt x="0" y="77659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7620" tIns="237620" rIns="237620" bIns="237620" numCol="1" spcCol="1270" anchor="ctr" anchorCtr="0">
                <a:noAutofit/>
              </a:bodyPr>
              <a:lstStyle/>
              <a:p>
                <a:pPr marL="0" lvl="0" indent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>
                    <a:latin typeface="Fira Sans Extra Condensed Medium"/>
                  </a:rPr>
                  <a:t>Simulations &amp; </a:t>
                </a:r>
              </a:p>
              <a:p>
                <a:pPr marL="0" lvl="0" indent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>
                    <a:latin typeface="Fira Sans Extra Condensed Medium"/>
                  </a:rPr>
                  <a:t>SME interactions</a:t>
                </a: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E6501EF-364B-4CE6-8D4C-DC08EA2EB0D3}"/>
                  </a:ext>
                </a:extLst>
              </p:cNvPr>
              <p:cNvSpPr/>
              <p:nvPr/>
            </p:nvSpPr>
            <p:spPr>
              <a:xfrm rot="10800000">
                <a:off x="8979178" y="4765262"/>
                <a:ext cx="4284302" cy="1500171"/>
              </a:xfrm>
              <a:custGeom>
                <a:avLst/>
                <a:gdLst>
                  <a:gd name="connsiteX0" fmla="*/ 0 w 2329788"/>
                  <a:gd name="connsiteY0" fmla="*/ 0 h 1553192"/>
                  <a:gd name="connsiteX1" fmla="*/ 2329788 w 2329788"/>
                  <a:gd name="connsiteY1" fmla="*/ 0 h 1553192"/>
                  <a:gd name="connsiteX2" fmla="*/ 2329788 w 2329788"/>
                  <a:gd name="connsiteY2" fmla="*/ 1553192 h 1553192"/>
                  <a:gd name="connsiteX3" fmla="*/ 0 w 2329788"/>
                  <a:gd name="connsiteY3" fmla="*/ 1553192 h 1553192"/>
                  <a:gd name="connsiteX4" fmla="*/ 0 w 2329788"/>
                  <a:gd name="connsiteY4" fmla="*/ 0 h 155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788" h="1553192">
                    <a:moveTo>
                      <a:pt x="0" y="0"/>
                    </a:moveTo>
                    <a:lnTo>
                      <a:pt x="2329788" y="0"/>
                    </a:lnTo>
                    <a:lnTo>
                      <a:pt x="2329788" y="1553192"/>
                    </a:lnTo>
                    <a:lnTo>
                      <a:pt x="0" y="1553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285750" lvl="1" indent="-28575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ü"/>
                </a:pPr>
                <a:r>
                  <a:rPr lang="en-US" sz="1400" u="sng">
                    <a:solidFill>
                      <a:schemeClr val="tx1"/>
                    </a:solidFill>
                    <a:latin typeface="Fira Sans Extra Condensed Medium"/>
                  </a:rPr>
                  <a:t>Data driven production planning</a:t>
                </a:r>
                <a:endParaRPr lang="en-US" sz="1400" kern="1200">
                  <a:solidFill>
                    <a:schemeClr val="tx1"/>
                  </a:solidFill>
                  <a:latin typeface="Fira Sans Extra Condensed Medium"/>
                </a:endParaRPr>
              </a:p>
              <a:p>
                <a:pPr marL="285750" lvl="1" indent="-285750" algn="l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ü"/>
                </a:pPr>
                <a:r>
                  <a:rPr lang="en-US" sz="1400" u="sng" kern="1200">
                    <a:solidFill>
                      <a:schemeClr val="tx1"/>
                    </a:solidFill>
                    <a:latin typeface="Fira Sans Extra Condensed Medium"/>
                  </a:rPr>
                  <a:t>Stock Simulation using  flexi parameters for SME</a:t>
                </a:r>
              </a:p>
              <a:p>
                <a:pPr marL="285750" lvl="1" indent="-285750" algn="l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ü"/>
                </a:pPr>
                <a:r>
                  <a:rPr lang="en-US" sz="1400" u="sng" kern="1200">
                    <a:solidFill>
                      <a:schemeClr val="tx1"/>
                    </a:solidFill>
                    <a:latin typeface="Fira Sans Extra Condensed Medium"/>
                  </a:rPr>
                  <a:t>New acquisitions : Sales target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41F18D-5E2A-4FEC-B6CE-415C7D8308C8}"/>
                </a:ext>
              </a:extLst>
            </p:cNvPr>
            <p:cNvGrpSpPr/>
            <p:nvPr/>
          </p:nvGrpSpPr>
          <p:grpSpPr>
            <a:xfrm>
              <a:off x="5159333" y="2868205"/>
              <a:ext cx="2565366" cy="2447228"/>
              <a:chOff x="4663890" y="2299448"/>
              <a:chExt cx="2398055" cy="243167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803DF45-B94B-4E62-9C19-DF90696078D0}"/>
                  </a:ext>
                </a:extLst>
              </p:cNvPr>
              <p:cNvSpPr/>
              <p:nvPr/>
            </p:nvSpPr>
            <p:spPr>
              <a:xfrm>
                <a:off x="4663890" y="2299448"/>
                <a:ext cx="2398055" cy="2431675"/>
              </a:xfrm>
              <a:prstGeom prst="ellipse">
                <a:avLst/>
              </a:prstGeom>
              <a:solidFill>
                <a:srgbClr val="14853F"/>
              </a:solidFill>
              <a:ln>
                <a:solidFill>
                  <a:srgbClr val="1485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Graphic 8258" descr="User outline">
                <a:extLst>
                  <a:ext uri="{FF2B5EF4-FFF2-40B4-BE49-F238E27FC236}">
                    <a16:creationId xmlns:a16="http://schemas.microsoft.com/office/drawing/2014/main" id="{065CAE25-1697-43E1-9F7F-3EC84441E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95428" y="309707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4C8D1-AD94-452B-9FCA-E25529EAD7CE}"/>
                  </a:ext>
                </a:extLst>
              </p:cNvPr>
              <p:cNvSpPr txBox="1"/>
              <p:nvPr/>
            </p:nvSpPr>
            <p:spPr>
              <a:xfrm>
                <a:off x="4732243" y="2515270"/>
                <a:ext cx="2261348" cy="6729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  <a:cs typeface="Calibri"/>
                  </a:rPr>
                  <a:t>TWC </a:t>
                </a:r>
              </a:p>
              <a:p>
                <a:pPr algn="ctr"/>
                <a:r>
                  <a:rPr lang="en-US">
                    <a:solidFill>
                      <a:srgbClr val="FFFFFF"/>
                    </a:solidFill>
                    <a:cs typeface="Calibri"/>
                  </a:rPr>
                  <a:t>SME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AE46AE-04E3-4E52-9095-0DDF8F01BF63}"/>
                </a:ext>
              </a:extLst>
            </p:cNvPr>
            <p:cNvSpPr/>
            <p:nvPr/>
          </p:nvSpPr>
          <p:spPr>
            <a:xfrm>
              <a:off x="634478" y="1082629"/>
              <a:ext cx="5678990" cy="54433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Warehouse Level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E46AA1-F740-4386-A806-74CE5C0F1FE5}"/>
                </a:ext>
              </a:extLst>
            </p:cNvPr>
            <p:cNvSpPr/>
            <p:nvPr/>
          </p:nvSpPr>
          <p:spPr>
            <a:xfrm>
              <a:off x="6326062" y="1078486"/>
              <a:ext cx="5483515" cy="544335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Distributors (Suppliers)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BC77B4F-C35D-47E5-B78D-23C5639B86CF}"/>
              </a:ext>
            </a:extLst>
          </p:cNvPr>
          <p:cNvSpPr txBox="1"/>
          <p:nvPr/>
        </p:nvSpPr>
        <p:spPr>
          <a:xfrm>
            <a:off x="8868617" y="5049045"/>
            <a:ext cx="2952251" cy="1463993"/>
          </a:xfrm>
          <a:prstGeom prst="rect">
            <a:avLst/>
          </a:prstGeom>
          <a:solidFill>
            <a:srgbClr val="C5E0B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1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1200">
                <a:latin typeface="Fira Sans Extra Condensed Medium"/>
              </a:rPr>
              <a:t>Forecasting simulations for different types of promotions </a:t>
            </a:r>
          </a:p>
          <a:p>
            <a:pPr marL="400050" lvl="2" indent="-28575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kern="1200">
                <a:latin typeface="Fira Sans Extra Condensed Medium"/>
              </a:rPr>
              <a:t>Price per quantity discount</a:t>
            </a:r>
          </a:p>
          <a:p>
            <a:pPr marL="400050" lvl="2" indent="-28575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kern="1200">
                <a:latin typeface="Fira Sans Extra Condensed Medium"/>
              </a:rPr>
              <a:t>Lumpsum discount</a:t>
            </a:r>
          </a:p>
          <a:p>
            <a:pPr marL="400050" lvl="2" indent="-28575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400" kern="1200">
                <a:latin typeface="Fira Sans Extra Condensed Medium"/>
              </a:rPr>
              <a:t>Coupons </a:t>
            </a:r>
          </a:p>
          <a:p>
            <a:pPr marL="114300" lvl="1" indent="-11430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endParaRPr lang="en-US" sz="1400" kern="1200">
              <a:latin typeface="Fira Sans Extra Condensed Medium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8E0017-50F7-4005-AF1E-0B943974FCE1}"/>
              </a:ext>
            </a:extLst>
          </p:cNvPr>
          <p:cNvGrpSpPr/>
          <p:nvPr/>
        </p:nvGrpSpPr>
        <p:grpSpPr>
          <a:xfrm>
            <a:off x="9567488" y="3336659"/>
            <a:ext cx="2230800" cy="1335275"/>
            <a:chOff x="4457304" y="1843665"/>
            <a:chExt cx="2002912" cy="133527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DF866C-52EA-4B19-860A-8F71E3EFE3E0}"/>
                </a:ext>
              </a:extLst>
            </p:cNvPr>
            <p:cNvSpPr/>
            <p:nvPr/>
          </p:nvSpPr>
          <p:spPr>
            <a:xfrm>
              <a:off x="4457304" y="1843665"/>
              <a:ext cx="2002912" cy="1335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B1955C-10BA-451E-8E2B-EFF01561742B}"/>
                </a:ext>
              </a:extLst>
            </p:cNvPr>
            <p:cNvSpPr txBox="1"/>
            <p:nvPr/>
          </p:nvSpPr>
          <p:spPr>
            <a:xfrm>
              <a:off x="4457304" y="1843665"/>
              <a:ext cx="2002912" cy="1335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400" b="0" kern="1200">
                  <a:latin typeface="Fira Sans Extra Condensed Medium"/>
                </a:rPr>
                <a:t> Ceiling recommendations in discounts based on price elasticity demand</a:t>
              </a: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400" b="0" kern="1200">
                  <a:latin typeface="Fira Sans Extra Condensed Medium"/>
                </a:rPr>
                <a:t>Baseline discount threshold for </a:t>
              </a:r>
              <a:r>
                <a:rPr lang="en-US" sz="1400">
                  <a:latin typeface="Fira Sans Extra Condensed Medium"/>
                </a:rPr>
                <a:t>maintaining</a:t>
              </a:r>
              <a:r>
                <a:rPr lang="en-US" sz="1400" b="0" kern="1200">
                  <a:latin typeface="Fira Sans Extra Condensed Medium"/>
                </a:rPr>
                <a:t> trend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5B68C1-47C9-443A-AEA0-852D8236F5AE}"/>
              </a:ext>
            </a:extLst>
          </p:cNvPr>
          <p:cNvGrpSpPr/>
          <p:nvPr/>
        </p:nvGrpSpPr>
        <p:grpSpPr>
          <a:xfrm>
            <a:off x="9101480" y="1752750"/>
            <a:ext cx="2706493" cy="1335275"/>
            <a:chOff x="3984326" y="78488"/>
            <a:chExt cx="2002912" cy="13352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95366A-DAA2-4077-9154-835F293F3D36}"/>
                </a:ext>
              </a:extLst>
            </p:cNvPr>
            <p:cNvSpPr/>
            <p:nvPr/>
          </p:nvSpPr>
          <p:spPr>
            <a:xfrm>
              <a:off x="3984326" y="78488"/>
              <a:ext cx="2002912" cy="1335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3A3E34-4FC7-42B3-ADE6-AC3BB0E808ED}"/>
                </a:ext>
              </a:extLst>
            </p:cNvPr>
            <p:cNvSpPr txBox="1"/>
            <p:nvPr/>
          </p:nvSpPr>
          <p:spPr>
            <a:xfrm>
              <a:off x="3984326" y="78488"/>
              <a:ext cx="2002912" cy="1335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400" kern="1200">
                  <a:latin typeface="Fira Sans Extra Condensed Medium"/>
                </a:rPr>
                <a:t> </a:t>
              </a:r>
              <a:r>
                <a:rPr lang="en-US" sz="1400" u="none" kern="1200">
                  <a:latin typeface="Fira Sans Extra Condensed Medium"/>
                </a:rPr>
                <a:t>Best segments for initiating specific promotions</a:t>
              </a: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400">
                  <a:latin typeface="Fira Sans Extra Condensed Medium"/>
                </a:rPr>
                <a:t>Customized Forecast Model</a:t>
              </a:r>
              <a:endParaRPr lang="en-US" sz="1400" u="sng" kern="1200">
                <a:latin typeface="Fira Sans Extra Condensed Medium"/>
              </a:endParaRP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400" kern="1200">
                  <a:latin typeface="Fira Sans Extra Condensed Medium"/>
                </a:rPr>
                <a:t> Trend and Regularity Insights</a:t>
              </a:r>
            </a:p>
          </p:txBody>
        </p:sp>
      </p:grp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F445DEE1-D50E-43E8-B85A-EA77BDD6F3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99802" y="1100857"/>
            <a:ext cx="552215" cy="552215"/>
          </a:xfrm>
          <a:prstGeom prst="rect">
            <a:avLst/>
          </a:prstGeom>
        </p:spPr>
      </p:pic>
      <p:pic>
        <p:nvPicPr>
          <p:cNvPr id="11" name="Graphic 10" descr="Good Inventory with solid fill">
            <a:extLst>
              <a:ext uri="{FF2B5EF4-FFF2-40B4-BE49-F238E27FC236}">
                <a16:creationId xmlns:a16="http://schemas.microsoft.com/office/drawing/2014/main" id="{8EC5E6E9-3A27-4D87-9046-6A041A6F67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8214" y="1089775"/>
            <a:ext cx="543565" cy="543565"/>
          </a:xfrm>
          <a:prstGeom prst="rect">
            <a:avLst/>
          </a:prstGeom>
        </p:spPr>
      </p:pic>
      <p:pic>
        <p:nvPicPr>
          <p:cNvPr id="38" name="Graphic 37" descr="Good Inventory with solid fill">
            <a:extLst>
              <a:ext uri="{FF2B5EF4-FFF2-40B4-BE49-F238E27FC236}">
                <a16:creationId xmlns:a16="http://schemas.microsoft.com/office/drawing/2014/main" id="{E51EB20E-B4A8-491B-B7A3-7F5D6967DB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871" y="1056083"/>
            <a:ext cx="543565" cy="543565"/>
          </a:xfrm>
          <a:prstGeom prst="rect">
            <a:avLst/>
          </a:prstGeom>
        </p:spPr>
      </p:pic>
      <p:pic>
        <p:nvPicPr>
          <p:cNvPr id="39" name="Graphic 38" descr="Good Inventory with solid fill">
            <a:extLst>
              <a:ext uri="{FF2B5EF4-FFF2-40B4-BE49-F238E27FC236}">
                <a16:creationId xmlns:a16="http://schemas.microsoft.com/office/drawing/2014/main" id="{65F040B3-1660-410F-840B-5FA407AE7B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86227" y="1096052"/>
            <a:ext cx="543565" cy="543565"/>
          </a:xfrm>
          <a:prstGeom prst="rect">
            <a:avLst/>
          </a:prstGeom>
        </p:spPr>
      </p:pic>
      <p:pic>
        <p:nvPicPr>
          <p:cNvPr id="40" name="Graphic 11" descr="Warehouse with solid fill">
            <a:extLst>
              <a:ext uri="{FF2B5EF4-FFF2-40B4-BE49-F238E27FC236}">
                <a16:creationId xmlns:a16="http://schemas.microsoft.com/office/drawing/2014/main" id="{969CEFA5-0D9D-42F2-A5FD-6DBF40322C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52940" y="1122269"/>
            <a:ext cx="552215" cy="411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9E234-F414-4284-B08E-951FA79FE5C5}"/>
              </a:ext>
            </a:extLst>
          </p:cNvPr>
          <p:cNvSpPr txBox="1"/>
          <p:nvPr/>
        </p:nvSpPr>
        <p:spPr>
          <a:xfrm>
            <a:off x="3904793" y="5452122"/>
            <a:ext cx="141381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Inventory</a:t>
            </a:r>
          </a:p>
          <a:p>
            <a:pPr algn="ctr"/>
            <a:r>
              <a:rPr lang="en-US" sz="1400" b="1">
                <a:solidFill>
                  <a:schemeClr val="bg1"/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1512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352</Words>
  <Application>Microsoft Office PowerPoint</Application>
  <PresentationFormat>Widescreen</PresentationFormat>
  <Paragraphs>80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Fira Sans Extra Condensed Medium</vt:lpstr>
      <vt:lpstr>Helvetica Neue Light</vt:lpstr>
      <vt:lpstr>Helvetica Neue Thin</vt:lpstr>
      <vt:lpstr>Segoe UI</vt:lpstr>
      <vt:lpstr>Segoe UI Historic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Soni</dc:creator>
  <cp:lastModifiedBy>Manish Maurya</cp:lastModifiedBy>
  <cp:revision>2</cp:revision>
  <dcterms:created xsi:type="dcterms:W3CDTF">2021-09-22T10:38:22Z</dcterms:created>
  <dcterms:modified xsi:type="dcterms:W3CDTF">2022-04-19T07:09:32Z</dcterms:modified>
</cp:coreProperties>
</file>