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58" r:id="rId8"/>
    <p:sldId id="264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38E43-3109-4279-BEEB-9FB399166C8F}" v="3" dt="2022-12-16T11:12:07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 Shankar Kamat" userId="1bc2f97a-bbcf-4a8b-9eb3-50b1749f3038" providerId="ADAL" clId="{3B838E43-3109-4279-BEEB-9FB399166C8F}"/>
    <pc:docChg chg="undo custSel addSld delSld modSld">
      <pc:chgData name="Ram Shankar Kamat" userId="1bc2f97a-bbcf-4a8b-9eb3-50b1749f3038" providerId="ADAL" clId="{3B838E43-3109-4279-BEEB-9FB399166C8F}" dt="2022-12-20T12:20:31.008" v="297" actId="20577"/>
      <pc:docMkLst>
        <pc:docMk/>
      </pc:docMkLst>
      <pc:sldChg chg="modSp mod">
        <pc:chgData name="Ram Shankar Kamat" userId="1bc2f97a-bbcf-4a8b-9eb3-50b1749f3038" providerId="ADAL" clId="{3B838E43-3109-4279-BEEB-9FB399166C8F}" dt="2022-12-19T11:28:45.814" v="281" actId="20577"/>
        <pc:sldMkLst>
          <pc:docMk/>
          <pc:sldMk cId="719557213" sldId="259"/>
        </pc:sldMkLst>
        <pc:spChg chg="mod">
          <ac:chgData name="Ram Shankar Kamat" userId="1bc2f97a-bbcf-4a8b-9eb3-50b1749f3038" providerId="ADAL" clId="{3B838E43-3109-4279-BEEB-9FB399166C8F}" dt="2022-12-19T11:28:45.814" v="281" actId="20577"/>
          <ac:spMkLst>
            <pc:docMk/>
            <pc:sldMk cId="719557213" sldId="259"/>
            <ac:spMk id="2" creationId="{1F8959C2-42F6-C4FF-A5E3-55D3290F25C6}"/>
          </ac:spMkLst>
        </pc:spChg>
        <pc:spChg chg="mod">
          <ac:chgData name="Ram Shankar Kamat" userId="1bc2f97a-bbcf-4a8b-9eb3-50b1749f3038" providerId="ADAL" clId="{3B838E43-3109-4279-BEEB-9FB399166C8F}" dt="2022-12-19T11:28:19.730" v="238" actId="27636"/>
          <ac:spMkLst>
            <pc:docMk/>
            <pc:sldMk cId="719557213" sldId="259"/>
            <ac:spMk id="3" creationId="{93D3F7F2-A393-E0E2-DB76-FC13F3970496}"/>
          </ac:spMkLst>
        </pc:spChg>
      </pc:sldChg>
      <pc:sldChg chg="modSp mod">
        <pc:chgData name="Ram Shankar Kamat" userId="1bc2f97a-bbcf-4a8b-9eb3-50b1749f3038" providerId="ADAL" clId="{3B838E43-3109-4279-BEEB-9FB399166C8F}" dt="2022-12-19T11:30:19.236" v="285" actId="20577"/>
        <pc:sldMkLst>
          <pc:docMk/>
          <pc:sldMk cId="3480210218" sldId="261"/>
        </pc:sldMkLst>
        <pc:spChg chg="mod">
          <ac:chgData name="Ram Shankar Kamat" userId="1bc2f97a-bbcf-4a8b-9eb3-50b1749f3038" providerId="ADAL" clId="{3B838E43-3109-4279-BEEB-9FB399166C8F}" dt="2022-12-19T11:30:19.236" v="285" actId="20577"/>
          <ac:spMkLst>
            <pc:docMk/>
            <pc:sldMk cId="3480210218" sldId="261"/>
            <ac:spMk id="2" creationId="{1F8959C2-42F6-C4FF-A5E3-55D3290F25C6}"/>
          </ac:spMkLst>
        </pc:spChg>
      </pc:sldChg>
      <pc:sldChg chg="modSp new mod">
        <pc:chgData name="Ram Shankar Kamat" userId="1bc2f97a-bbcf-4a8b-9eb3-50b1749f3038" providerId="ADAL" clId="{3B838E43-3109-4279-BEEB-9FB399166C8F}" dt="2022-12-16T10:25:57.147" v="39" actId="27636"/>
        <pc:sldMkLst>
          <pc:docMk/>
          <pc:sldMk cId="177530896" sldId="265"/>
        </pc:sldMkLst>
        <pc:spChg chg="mod">
          <ac:chgData name="Ram Shankar Kamat" userId="1bc2f97a-bbcf-4a8b-9eb3-50b1749f3038" providerId="ADAL" clId="{3B838E43-3109-4279-BEEB-9FB399166C8F}" dt="2022-12-16T10:16:32.126" v="6" actId="403"/>
          <ac:spMkLst>
            <pc:docMk/>
            <pc:sldMk cId="177530896" sldId="265"/>
            <ac:spMk id="2" creationId="{34D8BCFE-3CF8-D17C-66F1-567522E06A17}"/>
          </ac:spMkLst>
        </pc:spChg>
        <pc:spChg chg="mod">
          <ac:chgData name="Ram Shankar Kamat" userId="1bc2f97a-bbcf-4a8b-9eb3-50b1749f3038" providerId="ADAL" clId="{3B838E43-3109-4279-BEEB-9FB399166C8F}" dt="2022-12-16T10:25:57.147" v="39" actId="27636"/>
          <ac:spMkLst>
            <pc:docMk/>
            <pc:sldMk cId="177530896" sldId="265"/>
            <ac:spMk id="3" creationId="{D0D61A71-5347-E501-CF18-A2C483BB94DE}"/>
          </ac:spMkLst>
        </pc:spChg>
      </pc:sldChg>
      <pc:sldChg chg="modSp add del mod">
        <pc:chgData name="Ram Shankar Kamat" userId="1bc2f97a-bbcf-4a8b-9eb3-50b1749f3038" providerId="ADAL" clId="{3B838E43-3109-4279-BEEB-9FB399166C8F}" dt="2022-12-16T10:25:38.911" v="33" actId="2696"/>
        <pc:sldMkLst>
          <pc:docMk/>
          <pc:sldMk cId="1312076549" sldId="266"/>
        </pc:sldMkLst>
        <pc:spChg chg="mod">
          <ac:chgData name="Ram Shankar Kamat" userId="1bc2f97a-bbcf-4a8b-9eb3-50b1749f3038" providerId="ADAL" clId="{3B838E43-3109-4279-BEEB-9FB399166C8F}" dt="2022-12-16T10:24:06.330" v="28" actId="5793"/>
          <ac:spMkLst>
            <pc:docMk/>
            <pc:sldMk cId="1312076549" sldId="266"/>
            <ac:spMk id="3" creationId="{D0D61A71-5347-E501-CF18-A2C483BB94DE}"/>
          </ac:spMkLst>
        </pc:spChg>
      </pc:sldChg>
      <pc:sldChg chg="modSp add mod">
        <pc:chgData name="Ram Shankar Kamat" userId="1bc2f97a-bbcf-4a8b-9eb3-50b1749f3038" providerId="ADAL" clId="{3B838E43-3109-4279-BEEB-9FB399166C8F}" dt="2022-12-16T10:29:26.867" v="64" actId="948"/>
        <pc:sldMkLst>
          <pc:docMk/>
          <pc:sldMk cId="594555682" sldId="267"/>
        </pc:sldMkLst>
        <pc:spChg chg="mod">
          <ac:chgData name="Ram Shankar Kamat" userId="1bc2f97a-bbcf-4a8b-9eb3-50b1749f3038" providerId="ADAL" clId="{3B838E43-3109-4279-BEEB-9FB399166C8F}" dt="2022-12-16T10:29:26.867" v="64" actId="948"/>
          <ac:spMkLst>
            <pc:docMk/>
            <pc:sldMk cId="594555682" sldId="267"/>
            <ac:spMk id="3" creationId="{D0D61A71-5347-E501-CF18-A2C483BB94DE}"/>
          </ac:spMkLst>
        </pc:spChg>
      </pc:sldChg>
      <pc:sldChg chg="addSp delSp modSp new mod">
        <pc:chgData name="Ram Shankar Kamat" userId="1bc2f97a-bbcf-4a8b-9eb3-50b1749f3038" providerId="ADAL" clId="{3B838E43-3109-4279-BEEB-9FB399166C8F}" dt="2022-12-16T10:35:18.691" v="97" actId="14100"/>
        <pc:sldMkLst>
          <pc:docMk/>
          <pc:sldMk cId="3692772814" sldId="268"/>
        </pc:sldMkLst>
        <pc:spChg chg="del">
          <ac:chgData name="Ram Shankar Kamat" userId="1bc2f97a-bbcf-4a8b-9eb3-50b1749f3038" providerId="ADAL" clId="{3B838E43-3109-4279-BEEB-9FB399166C8F}" dt="2022-12-16T10:31:11.318" v="68" actId="478"/>
          <ac:spMkLst>
            <pc:docMk/>
            <pc:sldMk cId="3692772814" sldId="268"/>
            <ac:spMk id="2" creationId="{D40C0468-AED2-BC81-6503-D15CEC055063}"/>
          </ac:spMkLst>
        </pc:spChg>
        <pc:spChg chg="mod">
          <ac:chgData name="Ram Shankar Kamat" userId="1bc2f97a-bbcf-4a8b-9eb3-50b1749f3038" providerId="ADAL" clId="{3B838E43-3109-4279-BEEB-9FB399166C8F}" dt="2022-12-16T10:35:13.452" v="96" actId="27636"/>
          <ac:spMkLst>
            <pc:docMk/>
            <pc:sldMk cId="3692772814" sldId="268"/>
            <ac:spMk id="3" creationId="{F51DE7E7-AB3B-4403-F279-7055A929B0E6}"/>
          </ac:spMkLst>
        </pc:spChg>
        <pc:picChg chg="add mod">
          <ac:chgData name="Ram Shankar Kamat" userId="1bc2f97a-bbcf-4a8b-9eb3-50b1749f3038" providerId="ADAL" clId="{3B838E43-3109-4279-BEEB-9FB399166C8F}" dt="2022-12-16T10:35:18.691" v="97" actId="14100"/>
          <ac:picMkLst>
            <pc:docMk/>
            <pc:sldMk cId="3692772814" sldId="268"/>
            <ac:picMk id="4" creationId="{1C80FB87-F823-FA76-8525-D176D4A93E3E}"/>
          </ac:picMkLst>
        </pc:picChg>
      </pc:sldChg>
      <pc:sldChg chg="modSp new mod">
        <pc:chgData name="Ram Shankar Kamat" userId="1bc2f97a-bbcf-4a8b-9eb3-50b1749f3038" providerId="ADAL" clId="{3B838E43-3109-4279-BEEB-9FB399166C8F}" dt="2022-12-16T11:01:42.603" v="126" actId="20577"/>
        <pc:sldMkLst>
          <pc:docMk/>
          <pc:sldMk cId="595606738" sldId="269"/>
        </pc:sldMkLst>
        <pc:spChg chg="mod">
          <ac:chgData name="Ram Shankar Kamat" userId="1bc2f97a-bbcf-4a8b-9eb3-50b1749f3038" providerId="ADAL" clId="{3B838E43-3109-4279-BEEB-9FB399166C8F}" dt="2022-12-16T10:59:26.895" v="109" actId="20577"/>
          <ac:spMkLst>
            <pc:docMk/>
            <pc:sldMk cId="595606738" sldId="269"/>
            <ac:spMk id="2" creationId="{C6D182D8-4EE1-AF5A-DC9C-4D7DA4E31A9D}"/>
          </ac:spMkLst>
        </pc:spChg>
        <pc:spChg chg="mod">
          <ac:chgData name="Ram Shankar Kamat" userId="1bc2f97a-bbcf-4a8b-9eb3-50b1749f3038" providerId="ADAL" clId="{3B838E43-3109-4279-BEEB-9FB399166C8F}" dt="2022-12-16T11:01:42.603" v="126" actId="20577"/>
          <ac:spMkLst>
            <pc:docMk/>
            <pc:sldMk cId="595606738" sldId="269"/>
            <ac:spMk id="3" creationId="{ACE0CFCF-F2B3-A921-7C08-2242E6945AA0}"/>
          </ac:spMkLst>
        </pc:spChg>
      </pc:sldChg>
      <pc:sldChg chg="modSp add mod">
        <pc:chgData name="Ram Shankar Kamat" userId="1bc2f97a-bbcf-4a8b-9eb3-50b1749f3038" providerId="ADAL" clId="{3B838E43-3109-4279-BEEB-9FB399166C8F}" dt="2022-12-20T12:20:31.008" v="297" actId="20577"/>
        <pc:sldMkLst>
          <pc:docMk/>
          <pc:sldMk cId="2393083183" sldId="270"/>
        </pc:sldMkLst>
        <pc:spChg chg="mod">
          <ac:chgData name="Ram Shankar Kamat" userId="1bc2f97a-bbcf-4a8b-9eb3-50b1749f3038" providerId="ADAL" clId="{3B838E43-3109-4279-BEEB-9FB399166C8F}" dt="2022-12-16T11:03:41.438" v="156" actId="113"/>
          <ac:spMkLst>
            <pc:docMk/>
            <pc:sldMk cId="2393083183" sldId="270"/>
            <ac:spMk id="2" creationId="{C6D182D8-4EE1-AF5A-DC9C-4D7DA4E31A9D}"/>
          </ac:spMkLst>
        </pc:spChg>
        <pc:spChg chg="mod">
          <ac:chgData name="Ram Shankar Kamat" userId="1bc2f97a-bbcf-4a8b-9eb3-50b1749f3038" providerId="ADAL" clId="{3B838E43-3109-4279-BEEB-9FB399166C8F}" dt="2022-12-20T12:20:31.008" v="297" actId="20577"/>
          <ac:spMkLst>
            <pc:docMk/>
            <pc:sldMk cId="2393083183" sldId="270"/>
            <ac:spMk id="3" creationId="{ACE0CFCF-F2B3-A921-7C08-2242E6945AA0}"/>
          </ac:spMkLst>
        </pc:spChg>
      </pc:sldChg>
      <pc:sldChg chg="addSp modSp new mod">
        <pc:chgData name="Ram Shankar Kamat" userId="1bc2f97a-bbcf-4a8b-9eb3-50b1749f3038" providerId="ADAL" clId="{3B838E43-3109-4279-BEEB-9FB399166C8F}" dt="2022-12-16T11:13:08.349" v="223" actId="403"/>
        <pc:sldMkLst>
          <pc:docMk/>
          <pc:sldMk cId="2300213468" sldId="271"/>
        </pc:sldMkLst>
        <pc:spChg chg="add mod">
          <ac:chgData name="Ram Shankar Kamat" userId="1bc2f97a-bbcf-4a8b-9eb3-50b1749f3038" providerId="ADAL" clId="{3B838E43-3109-4279-BEEB-9FB399166C8F}" dt="2022-12-16T11:13:08.349" v="223" actId="403"/>
          <ac:spMkLst>
            <pc:docMk/>
            <pc:sldMk cId="2300213468" sldId="271"/>
            <ac:spMk id="2" creationId="{B3764925-B8C1-7B2F-4AA7-DED137FE5D55}"/>
          </ac:spMkLst>
        </pc:spChg>
      </pc:sldChg>
      <pc:sldChg chg="new del">
        <pc:chgData name="Ram Shankar Kamat" userId="1bc2f97a-bbcf-4a8b-9eb3-50b1749f3038" providerId="ADAL" clId="{3B838E43-3109-4279-BEEB-9FB399166C8F}" dt="2022-12-16T11:11:50.170" v="186" actId="2696"/>
        <pc:sldMkLst>
          <pc:docMk/>
          <pc:sldMk cId="3446771603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AA9F-E654-F247-66D0-779154FA7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24082-3430-3169-7E37-B4047502F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D3D5B-7D61-ACFE-219E-76B6B64F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904B-DF78-4515-BA29-D3A268B760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5A856-AABC-0973-E394-80D55153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55CA-F66B-F612-6C8C-261853F3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BAEC-3954-4439-BDCE-12D21A82C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59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CE33-94BC-BCCC-2A89-1577E32B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94912-8591-EF22-FB4F-39E443E33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8B115-D9B9-7E32-3F9A-33EF57D1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904B-DF78-4515-BA29-D3A268B760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199F7-2F51-4D45-22C5-EA6DCEE5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8552-4C4C-BD57-369D-22C2915B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BAEC-3954-4439-BDCE-12D21A82C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3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5DC1A-9D27-56FC-DB3E-29B6BBA35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211CF-4717-2C58-6B04-DFACDBEDC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80CA1-8E9C-07FA-A38D-F449D58D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904B-DF78-4515-BA29-D3A268B760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1E01-5991-5501-12D5-18723EB6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63487-8CB8-AE61-BA35-EB36F039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BAEC-3954-4439-BDCE-12D21A82C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7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BC39-E9B1-29B7-04D5-7167D15E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C490-B3D1-8E4A-0EEA-699B00EC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3A904-A122-895F-DDBB-C142A6C0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904B-DF78-4515-BA29-D3A268B760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F583-E302-B5D2-B9D1-27DCC54C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9B615-0689-6548-CBD7-3722E81A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BAEC-3954-4439-BDCE-12D21A82C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03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4337-EF3A-E4FB-0A3E-B7666D70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3EB89-5CF1-5C2C-EB5F-6E9F57DE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E02E5-92E0-A275-6E83-54C1202D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904B-DF78-4515-BA29-D3A268B760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0E409-49DC-8FE2-D62A-72F4C4E7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161F7-F357-D200-7960-FCFC6BDD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BAEC-3954-4439-BDCE-12D21A82C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05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3587-AC38-74B0-EB8B-FFC02AA8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C0EE-76E6-5869-4C59-B25F2D768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A3124-8A95-AC1A-0D83-718D13753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DCE37-0D4E-C228-34E0-88BD1510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904B-DF78-4515-BA29-D3A268B760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B94A1-0997-936A-7B29-80AF3F8F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E21D-BB42-7767-D6FA-238D196E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BAEC-3954-4439-BDCE-12D21A82C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98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DFAC-485A-9C72-7608-2AB446F3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6D8F1-3A00-37F5-14FC-BEF08BD7B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750AF-4576-1E79-F2DC-A87A297F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3E0CB-9B34-A99F-FD37-029342BAE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14136-382C-6C86-C96C-275E68165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F3CB7-9E4B-5E52-6546-6C68B4FF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904B-DF78-4515-BA29-D3A268B760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FA1AF-5554-7B5E-5C9A-06A55D30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40165-7FBF-5178-0C30-EFB4A95E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BAEC-3954-4439-BDCE-12D21A82C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4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7A54-A062-0E37-9270-06375EAD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2E81B-2771-D4BA-ACF0-0B59FA30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904B-DF78-4515-BA29-D3A268B760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FF5FD-CC80-9D73-1672-6F0B1D34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04D66-F86B-C5A9-6B4D-387A7F15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BAEC-3954-4439-BDCE-12D21A82C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6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6CB16-CB76-246C-4A34-16773016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904B-DF78-4515-BA29-D3A268B760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539D7-D036-49C1-B582-42B9BD0A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66725-B30F-5E51-342A-D2C221CB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BAEC-3954-4439-BDCE-12D21A82C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A0A7-C96A-6F18-FACB-B71FC7B3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5218-B2AE-8F5E-5C6C-6DA3ECC1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CD636-D003-A0AB-AC6E-FAFAA934E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58262-E56C-E5EC-7451-90ECF305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904B-DF78-4515-BA29-D3A268B760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C4E03-7512-40C7-4287-2C06DBA5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DAC55-FAF9-C351-38B7-8634CEAE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BAEC-3954-4439-BDCE-12D21A82C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98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D78E-E2E4-E3AE-8A62-152CB7A4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D814F-15B5-9D30-37C5-51E7980B6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78EBC-AE09-8F42-3428-C4AEDFF7D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C3E70-DBCF-2CFD-8010-7A3D1201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904B-DF78-4515-BA29-D3A268B760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FB1CA-9E06-BE33-1F9B-50925110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972B9-1F65-8376-C603-9016968C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BAEC-3954-4439-BDCE-12D21A82C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63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5E939-C1BE-1B97-3DFA-E4F98B14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E125B-0DF0-A3BB-70CC-87971F71D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1713-26F2-15A8-83D1-F4B2069A7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F904B-DF78-4515-BA29-D3A268B760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9C735-96A1-BC43-4414-05092E5B7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C2434-D55C-AB66-DCBF-6495D64F2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4BAEC-3954-4439-BDCE-12D21A82C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07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59C2-42F6-C4FF-A5E3-55D3290F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/>
          <a:lstStyle/>
          <a:p>
            <a:pPr algn="ctr"/>
            <a:r>
              <a:rPr lang="en-US" b="1" dirty="0"/>
              <a:t>Time Series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F7F2-A393-E0E2-DB76-FC13F397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6144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 time series model?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time series model is a set of data points ordered in time, where time is the independent variable. These models are used to analyse and forecast the future.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there are other aspects that come into play when dealing with time series:</a:t>
            </a:r>
          </a:p>
          <a:p>
            <a:pPr lvl="1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it stationary?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seasonality?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What Is Seasonality?</a:t>
            </a:r>
          </a:p>
          <a:p>
            <a:pPr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Seasonality refers to periodic fluctuations. For example, electricity consumption is high during the day and low during night, or online sales increase during Christmas before slowing down again.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Stationarity?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Stationarity is an important characteristic of time series. A time series is said to be stationary if its statistical properties don’t change over time. In other words, it has a constant mean and variance.</a:t>
            </a:r>
          </a:p>
          <a:p>
            <a:pPr marL="0" indent="0">
              <a:spcAft>
                <a:spcPts val="800"/>
              </a:spcAft>
              <a:buNone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26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BCFE-3CF8-D17C-66F1-567522E0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Models: 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1A71-5347-E501-CF18-A2C483BB9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034"/>
            <a:ext cx="10515600" cy="523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Moving Average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model simply states that the next observation is the mean of all past observations. It helps largely to remove noise from outlier variations. Still, it is considered a lagging indicator that forecasts the value much after the beginning of a trend.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two main types of moving average that are used: 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Centered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moving average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Trailing Moving Average.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Centered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Moving Average: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value at time (t) is calculated as the average of raw observations at, before, and after time (t).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center_ma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(t) = mean(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(t-1),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(t),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(t+1))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Trailing Moving Average: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The value at time (t) is calculated as the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of the raw observations at and before the time (t).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trail_ma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(t) = mean(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(t-2),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(t-1),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55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E7E7-AB3B-4403-F279-7055A929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660"/>
            <a:ext cx="10515600" cy="56443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ACF (Autocorrelation Factor):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the correlation between the observations at the current time spot and observations at the previous time spots.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PACF (Partial Auto-correlation Factor):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correlation between the observations at two time spots given that we consider both observations are correlated to the observations at the other time spots.</a:t>
            </a:r>
          </a:p>
          <a:p>
            <a:pPr marL="0" indent="0"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Choosing which model to be used: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should initially calculate the significant terms for both AR and MA using PACF and ACF respectively.</a:t>
            </a:r>
          </a:p>
          <a:p>
            <a:pPr marL="0" indent="0"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the above diagram,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ACF = 6 signifies that if we are using the MA model, we should use observations of 6 previous time spots which means MA (6).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PACF = 8 signifies that if we are using the AR model, we should use observations of 8 previous time spots which means AR (8).</a:t>
            </a: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0FB87-F823-FA76-8525-D176D4A9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569" y="2560622"/>
            <a:ext cx="5731510" cy="20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7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82D8-4EE1-AF5A-DC9C-4D7DA4E3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/>
          <a:lstStyle/>
          <a:p>
            <a:r>
              <a:rPr lang="en-IN" b="1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CFCF-F2B3-A921-7C08-2242E694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4845313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ARIMA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stands for Auto-regressive integrated moving average. It is nothing but the integration of both AR and MA to produce a more sophisticated and accurate model. In ARIMA,” I” stands for integrated. It represents differencing used to handle non-stationary 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Mathematically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It is represented as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ARIMA(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p,d,q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Here,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= number of significant terms in PACF for trend (AR)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= Order of differencing for trend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q= number of significant terms in ACF for trend (MA)</a:t>
            </a: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took 1 level differencing to detrend the data, the integration factor will be 1. Then we can represent the model combining both AR and MA as ARIMA (8, 1, 6).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60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82D8-4EE1-AF5A-DC9C-4D7DA4E3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en-US" b="1" dirty="0"/>
              <a:t>SARIMA Model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CFCF-F2B3-A921-7C08-2242E694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48453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SARIMA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stands for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Seasonal Autoregressive Integrated Moving Average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This is an extension of the ARIMA model which also considers the effect of seasonality. It divides the data into 2 components –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Seasonal components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Non-seasonal components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represented as SARIMA(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p,d,q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)(P,D,Q)S.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Where,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Number of significant terms in PACF for seasonality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Order of differencing for seasonality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Number of significant terms in ACF for seasonality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Number of significant terms in PACF for trend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Order of differencing for trend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Number of significant terms in ACF for trend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S= Number of seasonal periods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data has seasonality try SARIMA and if not then go for ARIMA model.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08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64925-B8C1-7B2F-4AA7-DED137FE5D55}"/>
              </a:ext>
            </a:extLst>
          </p:cNvPr>
          <p:cNvSpPr txBox="1"/>
          <p:nvPr/>
        </p:nvSpPr>
        <p:spPr>
          <a:xfrm>
            <a:off x="1961965" y="2894120"/>
            <a:ext cx="5282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2"/>
                </a:solidFill>
              </a:rPr>
              <a:t>Thank you</a:t>
            </a:r>
            <a:endParaRPr lang="en-I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1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59C2-42F6-C4FF-A5E3-55D3290F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/>
          <a:lstStyle/>
          <a:p>
            <a:pPr algn="ctr"/>
            <a:r>
              <a:rPr lang="en-US" b="1" dirty="0"/>
              <a:t>How to check data is Stationary or not ? 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F7F2-A393-E0E2-DB76-FC13F397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61449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Test Whether a data 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Stationary: 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few statistical tests for identifying trends and stationarity in time series: 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Dickey-Fuller test.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KPSS (Kwiatkowski-Phillips-Schmidt-Shin) Test.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dickey-fuller test?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Dickey-Fuller test is a statistical test used to evaluate whether a time series is stationary or not. It evaluates the null hypothesis to determine if a unit root is present. If the equation returns p&gt;0.05, then the process is not stationary. If p&lt;0.05, then the process is considered stationary.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KPSS (Kwiatkowski-Phillips-Schmidt-Shin) Test ?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another statistical test used for checking the presence of stationarity.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 Hypothesis: The series is stationary.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Hypothesis: The series has a unit root which means the series is non-stationary.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It has to be noted that the null and alternative hypothesis is the opposite for ADF and KPSS tests.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55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59C2-42F6-C4FF-A5E3-55D3290F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IMPORTANT TERMINOLOGIES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F7F2-A393-E0E2-DB76-FC13F397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Decomposition: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proper time series analysis demands the data to be in a stationary way but we rarely get data with stationary characteristics. Hence, the non-stationary time series converted to a stationary series by removing its trend and seasonality. This process of removing trend and seasonality is called Time series decomposition.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Differencing: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Differencing is a decomposition process through which trend and seasonality are eliminated. Here, we usually take the difference of observation with a particular instance with the previous instant.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Transformation: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Transformation is the easiest way to remove trends from a time series by converting the data into different scales using various operations like logarithms, square roots, etc. However, it is rarely implemented over differencing due to the possibility of a loss of information.</a:t>
            </a: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21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59C2-42F6-C4FF-A5E3-55D3290F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Decomposition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F7F2-A393-E0E2-DB76-FC13F397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Decomposition is a technique to extract multiple types of variation from your dataset. There are three important components in the temporal data of a time series:</a:t>
            </a:r>
          </a:p>
          <a:p>
            <a:pPr lvl="1">
              <a:spcAft>
                <a:spcPts val="8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Seasonality, </a:t>
            </a:r>
          </a:p>
          <a:p>
            <a:pPr lvl="1">
              <a:spcAft>
                <a:spcPts val="8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</a:t>
            </a:r>
          </a:p>
          <a:p>
            <a:pPr lvl="1">
              <a:spcAft>
                <a:spcPts val="8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Noise/Residual</a:t>
            </a:r>
          </a:p>
          <a:p>
            <a:pPr marL="0" lvl="1" indent="0">
              <a:spcBef>
                <a:spcPts val="1000"/>
              </a:spcBef>
              <a:spcAft>
                <a:spcPts val="800"/>
              </a:spcAft>
              <a:buNone/>
            </a:pPr>
            <a:r>
              <a:rPr lang="en-IN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Trend - </a:t>
            </a: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This is the long-term direction of the time series. This component usually is increasing, decreasing, or constant or the increasing or decreasing value in the series. </a:t>
            </a:r>
          </a:p>
          <a:p>
            <a:pPr marL="0" lvl="1" indent="0">
              <a:spcBef>
                <a:spcPts val="1000"/>
              </a:spcBef>
              <a:spcAft>
                <a:spcPts val="800"/>
              </a:spcAft>
              <a:buNone/>
            </a:pPr>
            <a:endParaRPr lang="en-IN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Seasonality -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is the periodic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time series that occurs within a year. The repeating short-term cycle in the series. The plot below is an example of the seasonality component of the time series.</a:t>
            </a:r>
          </a:p>
          <a:p>
            <a:endParaRPr lang="en-IN" dirty="0"/>
          </a:p>
        </p:txBody>
      </p: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3C8787C7-949E-FD87-1C16-2D0641DCF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589" y="3428999"/>
            <a:ext cx="4166235" cy="175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6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59C2-42F6-C4FF-A5E3-55D3290F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Decomposition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F7F2-A393-E0E2-DB76-FC13F397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Seasonality plot: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Residual -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is what remains of the time series after the trend and seasonality are removed.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54757D5-2725-99F1-AFFC-9055CABA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937" y="1488331"/>
            <a:ext cx="6974429" cy="178424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A8D2737-3A9A-1E21-678D-D1AEF4909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198" y="4233958"/>
            <a:ext cx="5590034" cy="15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59C2-42F6-C4FF-A5E3-55D3290F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Decomposition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F7F2-A393-E0E2-DB76-FC13F397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data shows some seasonality (e.g. daily, weekly, quarterly, yearly) it may be useful to decompose the original time series into the sum of three components: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Y(t) = S(t) + T(t) + R(t)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Where,  S(t) is the seasonal component, T(t) is the trend-cycle component, and R(t) is the remainder component.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several techniques to estimate such a decomposition. The most basic one is called classical decomposition and consists in: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Estimating trend T(t) through a rolling mean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Computing S(t) as the average detrended series Y(t)-T(t) for each season (e.g. for each month)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Computing the remainder series as R(t)=Y(t)-T(t)-S(t)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95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AA4A-5302-5F00-4645-F2AD46678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639"/>
            <a:ext cx="10515600" cy="571532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 the following models when decomposing a time series: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Additive time series model.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Multiplicative time series model.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Additive time series model: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an additive time series, the components add together to make the time series. Here is an example of a time series using an additive model: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seasonality and residuals are independent of the trend in the plotted time series, we use an additive model to decompose the data. 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Multiplicative time series model: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multiplicative time series, the components multiply together to make the time series. Here is an example of a time series using a multiplicative model: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plotted series shows the seasonality and residuals to change with the change in trend, we use a multiplicative model to decompose our series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A55A4-1A9A-9CCF-B347-4E4ADAC9C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52" y="2637789"/>
            <a:ext cx="4655664" cy="419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3D4CC6-D242-0B7F-AE6E-3C0F5505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887" y="4542653"/>
            <a:ext cx="5188710" cy="41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9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2956-4D59-181F-E7B7-269E54D7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921243"/>
            <a:ext cx="10515600" cy="90438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Forecasting Methods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9BBED-CCDA-FC7A-9E13-5191A08D3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forecasting can broadly be categorized into the following categories: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Classical / Statistical Models: - Moving Averages, Exponential Smoothing, ARIMA, SARIMA, TBATS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 - Linear Regression,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Random Forest, or any ML model with reduction methods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Learning: - RNN, LSTM etc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85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BCFE-3CF8-D17C-66F1-567522E0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Models: 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1A71-5347-E501-CF18-A2C483BB9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034"/>
            <a:ext cx="10515600" cy="5235929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Autoregression: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statistical model is said to be autoregressive if it predicts future values based on previous values. Mathematically, it is denoted as –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 (parameter)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the parameter is the number of independent variables or the count of past values considered for forecasting.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define AR (2) mathematically as,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B1 (Yt-1) + B2 (Yt-2)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Where,</a:t>
            </a:r>
          </a:p>
          <a:p>
            <a:pPr marL="457200" lvl="1" indent="0" algn="just">
              <a:lnSpc>
                <a:spcPct val="107000"/>
              </a:lnSpc>
              <a:buNone/>
            </a:pP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Yt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Predicted value for next time period.</a:t>
            </a:r>
          </a:p>
          <a:p>
            <a:pPr marL="457200" lvl="1" indent="0" algn="just">
              <a:lnSpc>
                <a:spcPct val="107000"/>
              </a:lnSpc>
              <a:buNone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Yt-1 = Recorded value for immediate past time period.</a:t>
            </a:r>
          </a:p>
          <a:p>
            <a:pPr marL="457200" lvl="1" indent="0" algn="just">
              <a:lnSpc>
                <a:spcPct val="107000"/>
              </a:lnSpc>
              <a:buNone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Yt-2= Recorded value for immediate second past time period.</a:t>
            </a:r>
          </a:p>
          <a:p>
            <a:pPr marL="457200" lvl="1" indent="0" algn="just">
              <a:lnSpc>
                <a:spcPct val="107000"/>
              </a:lnSpc>
              <a:buNone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B1 = Coefficient of auto regression for immediate past time period value.</a:t>
            </a: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= Coefficient of auto regression for immediate second past time period value.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3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1691</Words>
  <Application>Microsoft Office PowerPoint</Application>
  <PresentationFormat>Widescreen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Time Series Analysis</vt:lpstr>
      <vt:lpstr>How to check data is Stationary or not ?  </vt:lpstr>
      <vt:lpstr> IMPORTANT TERMINOLOGIES</vt:lpstr>
      <vt:lpstr>Time Series Decomposition</vt:lpstr>
      <vt:lpstr>Time Series Decomposition</vt:lpstr>
      <vt:lpstr>Time Series Decomposition</vt:lpstr>
      <vt:lpstr>PowerPoint Presentation</vt:lpstr>
      <vt:lpstr>Time Series Forecasting Methods </vt:lpstr>
      <vt:lpstr>Statistical Models: </vt:lpstr>
      <vt:lpstr>Statistical Models: </vt:lpstr>
      <vt:lpstr>PowerPoint Presentation</vt:lpstr>
      <vt:lpstr>ARIMA Model</vt:lpstr>
      <vt:lpstr>SARIMA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Ram Shankar Kamat</dc:creator>
  <cp:lastModifiedBy>Ram Shankar Kamat</cp:lastModifiedBy>
  <cp:revision>1</cp:revision>
  <dcterms:created xsi:type="dcterms:W3CDTF">2022-12-16T06:40:19Z</dcterms:created>
  <dcterms:modified xsi:type="dcterms:W3CDTF">2022-12-20T12:20:36Z</dcterms:modified>
</cp:coreProperties>
</file>