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numpy.org/" TargetMode="External"/><Relationship Id="rId7" Type="http://schemas.openxmlformats.org/officeDocument/2006/relationships/hyperlink" Target="https://www.kaggle.com/datasets/patrickb1912/ipl-complete-dataset-20082020"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7.xml"/><Relationship Id="rId6" Type="http://schemas.openxmlformats.org/officeDocument/2006/relationships/hyperlink" Target="https://matplotlib.org/" TargetMode="External"/><Relationship Id="rId5" Type="http://schemas.openxmlformats.org/officeDocument/2006/relationships/hyperlink" Target="https://keras.io/" TargetMode="External"/><Relationship Id="rId4" Type="http://schemas.openxmlformats.org/officeDocument/2006/relationships/hyperlink" Target="https://scikit-learn.org/stabl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6120" y="1586387"/>
            <a:ext cx="7766936" cy="1646302"/>
          </a:xfrm>
        </p:spPr>
        <p:txBody>
          <a:bodyPr/>
          <a:lstStyle/>
          <a:p>
            <a:pPr algn="ctr" fontAlgn="base"/>
            <a:r>
              <a:rPr lang="en-US" sz="2800" b="1" dirty="0" smtClean="0">
                <a:solidFill>
                  <a:schemeClr val="tx1"/>
                </a:solidFill>
                <a:latin typeface="Arial Rounded MT Bold" panose="020F0704030504030204" pitchFamily="34" charset="0"/>
              </a:rPr>
              <a:t>IPL SCORE PREDICTION USING GAN</a:t>
            </a:r>
            <a:r>
              <a:rPr lang="en-US" sz="2800" dirty="0" smtClean="0">
                <a:solidFill>
                  <a:schemeClr val="tx1"/>
                </a:solidFill>
                <a:latin typeface="Arial Rounded MT Bold" panose="020F0704030504030204" pitchFamily="34" charset="0"/>
              </a:rPr>
              <a:t/>
            </a:r>
            <a:br>
              <a:rPr lang="en-US" sz="2800" dirty="0" smtClean="0">
                <a:solidFill>
                  <a:schemeClr val="tx1"/>
                </a:solidFill>
                <a:latin typeface="Arial Rounded MT Bold" panose="020F0704030504030204" pitchFamily="34" charset="0"/>
              </a:rPr>
            </a:br>
            <a:endParaRPr lang="en-US" sz="2800" dirty="0">
              <a:solidFill>
                <a:schemeClr val="tx1"/>
              </a:solidFill>
              <a:latin typeface="Arial Rounded MT Bold" panose="020F0704030504030204" pitchFamily="34" charset="0"/>
            </a:endParaRPr>
          </a:p>
        </p:txBody>
      </p:sp>
      <p:sp>
        <p:nvSpPr>
          <p:cNvPr id="3" name="Subtitle 2"/>
          <p:cNvSpPr>
            <a:spLocks noGrp="1"/>
          </p:cNvSpPr>
          <p:nvPr>
            <p:ph type="subTitle" idx="1"/>
          </p:nvPr>
        </p:nvSpPr>
        <p:spPr>
          <a:xfrm>
            <a:off x="4069794" y="4471935"/>
            <a:ext cx="7766936" cy="2193557"/>
          </a:xfrm>
        </p:spPr>
        <p:txBody>
          <a:bodyPr>
            <a:noAutofit/>
          </a:bodyPr>
          <a:lstStyle/>
          <a:p>
            <a:r>
              <a:rPr lang="en-US" dirty="0" smtClean="0">
                <a:solidFill>
                  <a:schemeClr val="tx1"/>
                </a:solidFill>
                <a:latin typeface="Arial Rounded MT Bold" panose="020F0704030504030204" pitchFamily="34" charset="0"/>
              </a:rPr>
              <a:t>Created by</a:t>
            </a:r>
          </a:p>
          <a:p>
            <a:r>
              <a:rPr lang="en-US" dirty="0" err="1" smtClean="0">
                <a:solidFill>
                  <a:schemeClr val="tx1"/>
                </a:solidFill>
                <a:latin typeface="Arial Rounded MT Bold" panose="020F0704030504030204" pitchFamily="34" charset="0"/>
              </a:rPr>
              <a:t>Ramachandharan</a:t>
            </a:r>
            <a:r>
              <a:rPr lang="en-US" dirty="0" smtClean="0">
                <a:solidFill>
                  <a:schemeClr val="tx1"/>
                </a:solidFill>
                <a:latin typeface="Arial Rounded MT Bold" panose="020F0704030504030204" pitchFamily="34" charset="0"/>
              </a:rPr>
              <a:t> .V</a:t>
            </a:r>
          </a:p>
          <a:p>
            <a:r>
              <a:rPr lang="en-US" dirty="0" smtClean="0">
                <a:solidFill>
                  <a:schemeClr val="tx1"/>
                </a:solidFill>
                <a:latin typeface="Arial Rounded MT Bold" panose="020F0704030504030204" pitchFamily="34" charset="0"/>
              </a:rPr>
              <a:t>Reg.No.:</a:t>
            </a:r>
            <a:r>
              <a:rPr lang="en-US" dirty="0" smtClean="0">
                <a:solidFill>
                  <a:schemeClr val="tx1"/>
                </a:solidFill>
                <a:latin typeface="Arial Rounded MT Bold" panose="020F0704030504030204" pitchFamily="34" charset="0"/>
              </a:rPr>
              <a:t>912321104036</a:t>
            </a:r>
          </a:p>
          <a:p>
            <a:r>
              <a:rPr lang="en-US" dirty="0" smtClean="0">
                <a:solidFill>
                  <a:schemeClr val="tx1"/>
                </a:solidFill>
                <a:latin typeface="Arial Rounded MT Bold" panose="020F0704030504030204" pitchFamily="34" charset="0"/>
              </a:rPr>
              <a:t>III-year , CSE</a:t>
            </a:r>
          </a:p>
          <a:p>
            <a:r>
              <a:rPr lang="en-US" dirty="0" smtClean="0">
                <a:solidFill>
                  <a:schemeClr val="tx1"/>
                </a:solidFill>
                <a:latin typeface="Arial Rounded MT Bold" panose="020F0704030504030204" pitchFamily="34" charset="0"/>
              </a:rPr>
              <a:t>SACS MAVMM ENGINEERING COLLEGE</a:t>
            </a:r>
            <a:endParaRPr lang="en-US"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402497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1811" y="392850"/>
            <a:ext cx="4979505" cy="584775"/>
          </a:xfrm>
          <a:prstGeom prst="rect">
            <a:avLst/>
          </a:prstGeom>
        </p:spPr>
        <p:txBody>
          <a:bodyPr wrap="none">
            <a:spAutoFit/>
          </a:bodyPr>
          <a:lstStyle/>
          <a:p>
            <a:r>
              <a:rPr lang="en-US" sz="3200" b="1" dirty="0">
                <a:solidFill>
                  <a:srgbClr val="0D0D0D"/>
                </a:solidFill>
                <a:latin typeface="Arial Rounded MT Bold" panose="020F0704030504030204" pitchFamily="34" charset="0"/>
              </a:rPr>
              <a:t>Development Approach:</a:t>
            </a:r>
            <a:endParaRPr lang="en-US" sz="3200" b="1" i="0" dirty="0">
              <a:solidFill>
                <a:srgbClr val="0D0D0D"/>
              </a:solidFill>
              <a:effectLst/>
              <a:latin typeface="Arial Rounded MT Bold" panose="020F0704030504030204" pitchFamily="34" charset="0"/>
            </a:endParaRPr>
          </a:p>
        </p:txBody>
      </p:sp>
      <p:sp>
        <p:nvSpPr>
          <p:cNvPr id="3" name="Rectangle 2"/>
          <p:cNvSpPr/>
          <p:nvPr/>
        </p:nvSpPr>
        <p:spPr>
          <a:xfrm>
            <a:off x="691811" y="1275398"/>
            <a:ext cx="8418095" cy="5215530"/>
          </a:xfrm>
          <a:prstGeom prst="rect">
            <a:avLst/>
          </a:prstGeom>
        </p:spPr>
        <p:txBody>
          <a:bodyPr wrap="square">
            <a:spAutoFit/>
          </a:bodyPr>
          <a:lstStyle/>
          <a:p>
            <a:pPr algn="just">
              <a:lnSpc>
                <a:spcPct val="150000"/>
              </a:lnSpc>
              <a:buFont typeface="+mj-lt"/>
              <a:buAutoNum type="arabicPeriod"/>
            </a:pPr>
            <a:r>
              <a:rPr lang="en-US" sz="1600" b="1" dirty="0">
                <a:solidFill>
                  <a:srgbClr val="0D0D0D"/>
                </a:solidFill>
                <a:latin typeface="Arial Rounded MT Bold" panose="020F0704030504030204" pitchFamily="34" charset="0"/>
              </a:rPr>
              <a:t>Data Collection</a:t>
            </a:r>
            <a:r>
              <a:rPr lang="en-US" sz="1600" dirty="0">
                <a:solidFill>
                  <a:srgbClr val="0D0D0D"/>
                </a:solidFill>
                <a:latin typeface="Arial Rounded MT Bold" panose="020F0704030504030204" pitchFamily="34" charset="0"/>
              </a:rPr>
              <a:t>: </a:t>
            </a:r>
            <a:endParaRPr lang="en-US" sz="1600" dirty="0" smtClean="0">
              <a:solidFill>
                <a:srgbClr val="0D0D0D"/>
              </a:solidFill>
              <a:latin typeface="Arial Rounded MT Bold" panose="020F0704030504030204" pitchFamily="34" charset="0"/>
            </a:endParaRPr>
          </a:p>
          <a:p>
            <a:pPr lvl="1" algn="just">
              <a:lnSpc>
                <a:spcPct val="150000"/>
              </a:lnSpc>
              <a:buFont typeface="+mj-lt"/>
              <a:buAutoNum type="arabicPeriod"/>
            </a:pPr>
            <a:r>
              <a:rPr lang="en-US" sz="1600" dirty="0" smtClean="0">
                <a:solidFill>
                  <a:srgbClr val="0D0D0D"/>
                </a:solidFill>
                <a:latin typeface="Arial Rounded MT Bold" panose="020F0704030504030204" pitchFamily="34" charset="0"/>
              </a:rPr>
              <a:t>Gather </a:t>
            </a:r>
            <a:r>
              <a:rPr lang="en-US" sz="1600" dirty="0">
                <a:solidFill>
                  <a:srgbClr val="0D0D0D"/>
                </a:solidFill>
                <a:latin typeface="Arial Rounded MT Bold" panose="020F0704030504030204" pitchFamily="34" charset="0"/>
              </a:rPr>
              <a:t>historical IPL match data including factors like team performance, player statistics, venue, weather conditions, etc.</a:t>
            </a:r>
          </a:p>
          <a:p>
            <a:pPr algn="just">
              <a:lnSpc>
                <a:spcPct val="150000"/>
              </a:lnSpc>
              <a:buFont typeface="+mj-lt"/>
              <a:buAutoNum type="arabicPeriod"/>
            </a:pPr>
            <a:r>
              <a:rPr lang="en-US" sz="1600" b="1" dirty="0">
                <a:solidFill>
                  <a:srgbClr val="0D0D0D"/>
                </a:solidFill>
                <a:latin typeface="Arial Rounded MT Bold" panose="020F0704030504030204" pitchFamily="34" charset="0"/>
              </a:rPr>
              <a:t>Data Preprocessing</a:t>
            </a:r>
            <a:r>
              <a:rPr lang="en-US" sz="1600" dirty="0">
                <a:solidFill>
                  <a:srgbClr val="0D0D0D"/>
                </a:solidFill>
                <a:latin typeface="Arial Rounded MT Bold" panose="020F0704030504030204" pitchFamily="34" charset="0"/>
              </a:rPr>
              <a:t>: </a:t>
            </a:r>
            <a:endParaRPr lang="en-US" sz="1600" dirty="0" smtClean="0">
              <a:solidFill>
                <a:srgbClr val="0D0D0D"/>
              </a:solidFill>
              <a:latin typeface="Arial Rounded MT Bold" panose="020F0704030504030204" pitchFamily="34" charset="0"/>
            </a:endParaRPr>
          </a:p>
          <a:p>
            <a:pPr lvl="1" algn="just">
              <a:lnSpc>
                <a:spcPct val="150000"/>
              </a:lnSpc>
              <a:buFont typeface="+mj-lt"/>
              <a:buAutoNum type="arabicPeriod"/>
            </a:pPr>
            <a:r>
              <a:rPr lang="en-US" sz="1600" dirty="0" smtClean="0">
                <a:solidFill>
                  <a:srgbClr val="0D0D0D"/>
                </a:solidFill>
                <a:latin typeface="Arial Rounded MT Bold" panose="020F0704030504030204" pitchFamily="34" charset="0"/>
              </a:rPr>
              <a:t>Cleanse </a:t>
            </a:r>
            <a:r>
              <a:rPr lang="en-US" sz="1600" dirty="0">
                <a:solidFill>
                  <a:srgbClr val="0D0D0D"/>
                </a:solidFill>
                <a:latin typeface="Arial Rounded MT Bold" panose="020F0704030504030204" pitchFamily="34" charset="0"/>
              </a:rPr>
              <a:t>and preprocess the collected data to make it suitable for training the GAN model. This may involve handling missing values, normalizing features, encoding categorical variables, etc.</a:t>
            </a:r>
          </a:p>
          <a:p>
            <a:pPr algn="just">
              <a:lnSpc>
                <a:spcPct val="150000"/>
              </a:lnSpc>
              <a:buFont typeface="+mj-lt"/>
              <a:buAutoNum type="arabicPeriod"/>
            </a:pPr>
            <a:r>
              <a:rPr lang="en-US" sz="1600" b="1" dirty="0">
                <a:solidFill>
                  <a:srgbClr val="0D0D0D"/>
                </a:solidFill>
                <a:latin typeface="Arial Rounded MT Bold" panose="020F0704030504030204" pitchFamily="34" charset="0"/>
              </a:rPr>
              <a:t>Model Design</a:t>
            </a:r>
            <a:r>
              <a:rPr lang="en-US" sz="1600" dirty="0">
                <a:solidFill>
                  <a:srgbClr val="0D0D0D"/>
                </a:solidFill>
                <a:latin typeface="Arial Rounded MT Bold" panose="020F0704030504030204" pitchFamily="34" charset="0"/>
              </a:rPr>
              <a:t>: </a:t>
            </a:r>
            <a:endParaRPr lang="en-US" sz="1600" dirty="0" smtClean="0">
              <a:solidFill>
                <a:srgbClr val="0D0D0D"/>
              </a:solidFill>
              <a:latin typeface="Arial Rounded MT Bold" panose="020F0704030504030204" pitchFamily="34" charset="0"/>
            </a:endParaRPr>
          </a:p>
          <a:p>
            <a:pPr lvl="1" algn="just">
              <a:lnSpc>
                <a:spcPct val="150000"/>
              </a:lnSpc>
              <a:buFont typeface="+mj-lt"/>
              <a:buAutoNum type="arabicPeriod"/>
            </a:pPr>
            <a:r>
              <a:rPr lang="en-US" sz="1600" dirty="0" smtClean="0">
                <a:solidFill>
                  <a:srgbClr val="0D0D0D"/>
                </a:solidFill>
                <a:latin typeface="Arial Rounded MT Bold" panose="020F0704030504030204" pitchFamily="34" charset="0"/>
              </a:rPr>
              <a:t>Design </a:t>
            </a:r>
            <a:r>
              <a:rPr lang="en-US" sz="1600" dirty="0">
                <a:solidFill>
                  <a:srgbClr val="0D0D0D"/>
                </a:solidFill>
                <a:latin typeface="Arial Rounded MT Bold" panose="020F0704030504030204" pitchFamily="34" charset="0"/>
              </a:rPr>
              <a:t>the architecture of the generator and discriminator networks. Experiment with different network architectures, activation functions, and </a:t>
            </a:r>
            <a:r>
              <a:rPr lang="en-US" sz="1600" dirty="0" err="1">
                <a:solidFill>
                  <a:srgbClr val="0D0D0D"/>
                </a:solidFill>
                <a:latin typeface="Arial Rounded MT Bold" panose="020F0704030504030204" pitchFamily="34" charset="0"/>
              </a:rPr>
              <a:t>hyperparameters</a:t>
            </a:r>
            <a:r>
              <a:rPr lang="en-US" sz="1600" dirty="0">
                <a:solidFill>
                  <a:srgbClr val="0D0D0D"/>
                </a:solidFill>
                <a:latin typeface="Arial Rounded MT Bold" panose="020F0704030504030204" pitchFamily="34" charset="0"/>
              </a:rPr>
              <a:t> to optimize performance.</a:t>
            </a:r>
          </a:p>
          <a:p>
            <a:pPr algn="just">
              <a:lnSpc>
                <a:spcPct val="150000"/>
              </a:lnSpc>
              <a:buFont typeface="+mj-lt"/>
              <a:buAutoNum type="arabicPeriod"/>
            </a:pPr>
            <a:r>
              <a:rPr lang="en-US" sz="1600" b="1" dirty="0">
                <a:solidFill>
                  <a:srgbClr val="0D0D0D"/>
                </a:solidFill>
                <a:latin typeface="Arial Rounded MT Bold" panose="020F0704030504030204" pitchFamily="34" charset="0"/>
              </a:rPr>
              <a:t>Training</a:t>
            </a:r>
            <a:r>
              <a:rPr lang="en-US" sz="1600" dirty="0">
                <a:solidFill>
                  <a:srgbClr val="0D0D0D"/>
                </a:solidFill>
                <a:latin typeface="Arial Rounded MT Bold" panose="020F0704030504030204" pitchFamily="34" charset="0"/>
              </a:rPr>
              <a:t>: </a:t>
            </a:r>
            <a:endParaRPr lang="en-US" sz="1600" dirty="0" smtClean="0">
              <a:solidFill>
                <a:srgbClr val="0D0D0D"/>
              </a:solidFill>
              <a:latin typeface="Arial Rounded MT Bold" panose="020F0704030504030204" pitchFamily="34" charset="0"/>
            </a:endParaRPr>
          </a:p>
          <a:p>
            <a:pPr lvl="1" algn="just">
              <a:lnSpc>
                <a:spcPct val="150000"/>
              </a:lnSpc>
              <a:buFont typeface="+mj-lt"/>
              <a:buAutoNum type="arabicPeriod"/>
            </a:pPr>
            <a:r>
              <a:rPr lang="en-US" sz="1600" dirty="0" smtClean="0">
                <a:solidFill>
                  <a:srgbClr val="0D0D0D"/>
                </a:solidFill>
                <a:latin typeface="Arial Rounded MT Bold" panose="020F0704030504030204" pitchFamily="34" charset="0"/>
              </a:rPr>
              <a:t>Train </a:t>
            </a:r>
            <a:r>
              <a:rPr lang="en-US" sz="1600" dirty="0">
                <a:solidFill>
                  <a:srgbClr val="0D0D0D"/>
                </a:solidFill>
                <a:latin typeface="Arial Rounded MT Bold" panose="020F0704030504030204" pitchFamily="34" charset="0"/>
              </a:rPr>
              <a:t>the GAN model using the preprocessed IPL data. Monitor training progress, adjust </a:t>
            </a:r>
            <a:r>
              <a:rPr lang="en-US" sz="1600" dirty="0" err="1">
                <a:solidFill>
                  <a:srgbClr val="0D0D0D"/>
                </a:solidFill>
                <a:latin typeface="Arial Rounded MT Bold" panose="020F0704030504030204" pitchFamily="34" charset="0"/>
              </a:rPr>
              <a:t>hyperparameters</a:t>
            </a:r>
            <a:r>
              <a:rPr lang="en-US" sz="1600" dirty="0">
                <a:solidFill>
                  <a:srgbClr val="0D0D0D"/>
                </a:solidFill>
                <a:latin typeface="Arial Rounded MT Bold" panose="020F0704030504030204" pitchFamily="34" charset="0"/>
              </a:rPr>
              <a:t> if necessary, and prevent overfitting.</a:t>
            </a:r>
            <a:endParaRPr lang="en-US" sz="1600" b="0" i="0" dirty="0">
              <a:solidFill>
                <a:srgbClr val="0D0D0D"/>
              </a:solidFill>
              <a:effectLst/>
              <a:latin typeface="Arial Rounded MT Bold" panose="020F0704030504030204" pitchFamily="34" charset="0"/>
            </a:endParaRPr>
          </a:p>
        </p:txBody>
      </p:sp>
    </p:spTree>
    <p:extLst>
      <p:ext uri="{BB962C8B-B14F-4D97-AF65-F5344CB8AC3E}">
        <p14:creationId xmlns:p14="http://schemas.microsoft.com/office/powerpoint/2010/main" val="778638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8755" y="1514318"/>
            <a:ext cx="9661359" cy="4662815"/>
          </a:xfrm>
          <a:prstGeom prst="rect">
            <a:avLst/>
          </a:prstGeom>
        </p:spPr>
        <p:txBody>
          <a:bodyPr wrap="square">
            <a:spAutoFit/>
          </a:bodyPr>
          <a:lstStyle/>
          <a:p>
            <a:pPr algn="just">
              <a:lnSpc>
                <a:spcPct val="150000"/>
              </a:lnSpc>
            </a:pPr>
            <a:r>
              <a:rPr lang="en-US" b="1" dirty="0" smtClean="0">
                <a:solidFill>
                  <a:srgbClr val="0D0D0D"/>
                </a:solidFill>
                <a:latin typeface="Arial Rounded MT Bold" panose="020F0704030504030204" pitchFamily="34" charset="0"/>
              </a:rPr>
              <a:t>5.	Evaluation</a:t>
            </a:r>
            <a:r>
              <a:rPr lang="en-US" dirty="0">
                <a:solidFill>
                  <a:srgbClr val="0D0D0D"/>
                </a:solidFill>
                <a:latin typeface="Arial Rounded MT Bold" panose="020F0704030504030204" pitchFamily="34" charset="0"/>
              </a:rPr>
              <a:t>: </a:t>
            </a:r>
            <a:endParaRPr lang="en-US" dirty="0" smtClean="0">
              <a:solidFill>
                <a:srgbClr val="0D0D0D"/>
              </a:solidFill>
              <a:latin typeface="Arial Rounded MT Bold" panose="020F0704030504030204" pitchFamily="34" charset="0"/>
            </a:endParaRPr>
          </a:p>
          <a:p>
            <a:pPr marL="742950" lvl="1" indent="-285750" algn="just">
              <a:lnSpc>
                <a:spcPct val="150000"/>
              </a:lnSpc>
              <a:buFont typeface="Wingdings" panose="05000000000000000000" pitchFamily="2" charset="2"/>
              <a:buChar char="q"/>
            </a:pPr>
            <a:r>
              <a:rPr lang="en-US" dirty="0" smtClean="0">
                <a:solidFill>
                  <a:srgbClr val="0D0D0D"/>
                </a:solidFill>
                <a:latin typeface="Arial Rounded MT Bold" panose="020F0704030504030204" pitchFamily="34" charset="0"/>
              </a:rPr>
              <a:t>Evaluate </a:t>
            </a:r>
            <a:r>
              <a:rPr lang="en-US" dirty="0">
                <a:solidFill>
                  <a:srgbClr val="0D0D0D"/>
                </a:solidFill>
                <a:latin typeface="Arial Rounded MT Bold" panose="020F0704030504030204" pitchFamily="34" charset="0"/>
              </a:rPr>
              <a:t>the trained model using appropriate evaluation metrics. Fine-tune the model based on evaluation results to improve performance.</a:t>
            </a:r>
          </a:p>
          <a:p>
            <a:pPr algn="just">
              <a:lnSpc>
                <a:spcPct val="150000"/>
              </a:lnSpc>
            </a:pPr>
            <a:r>
              <a:rPr lang="en-US" b="1" dirty="0" smtClean="0">
                <a:solidFill>
                  <a:srgbClr val="0D0D0D"/>
                </a:solidFill>
                <a:latin typeface="Arial Rounded MT Bold" panose="020F0704030504030204" pitchFamily="34" charset="0"/>
              </a:rPr>
              <a:t>6.	Deployment</a:t>
            </a:r>
            <a:r>
              <a:rPr lang="en-US" dirty="0" smtClean="0">
                <a:solidFill>
                  <a:srgbClr val="0D0D0D"/>
                </a:solidFill>
                <a:latin typeface="Arial Rounded MT Bold" panose="020F0704030504030204" pitchFamily="34" charset="0"/>
              </a:rPr>
              <a:t>:</a:t>
            </a:r>
          </a:p>
          <a:p>
            <a:pPr marL="742950" lvl="1" indent="-285750" algn="just">
              <a:lnSpc>
                <a:spcPct val="150000"/>
              </a:lnSpc>
              <a:buFont typeface="Wingdings" panose="05000000000000000000" pitchFamily="2" charset="2"/>
              <a:buChar char="q"/>
            </a:pPr>
            <a:r>
              <a:rPr lang="en-US" dirty="0" smtClean="0">
                <a:solidFill>
                  <a:srgbClr val="0D0D0D"/>
                </a:solidFill>
                <a:latin typeface="Arial Rounded MT Bold" panose="020F0704030504030204" pitchFamily="34" charset="0"/>
              </a:rPr>
              <a:t> </a:t>
            </a:r>
            <a:r>
              <a:rPr lang="en-US" dirty="0">
                <a:solidFill>
                  <a:srgbClr val="0D0D0D"/>
                </a:solidFill>
                <a:latin typeface="Arial Rounded MT Bold" panose="020F0704030504030204" pitchFamily="34" charset="0"/>
              </a:rPr>
              <a:t>Deploy the trained model to the chosen deployment infrastructure. Implement mechanisms for real-time prediction or batch processing, depending on the application requirements.</a:t>
            </a:r>
          </a:p>
          <a:p>
            <a:pPr algn="just">
              <a:lnSpc>
                <a:spcPct val="150000"/>
              </a:lnSpc>
            </a:pPr>
            <a:r>
              <a:rPr lang="en-US" b="1" dirty="0" smtClean="0">
                <a:solidFill>
                  <a:srgbClr val="0D0D0D"/>
                </a:solidFill>
                <a:latin typeface="Arial Rounded MT Bold" panose="020F0704030504030204" pitchFamily="34" charset="0"/>
              </a:rPr>
              <a:t>7.	Maintenance </a:t>
            </a:r>
            <a:r>
              <a:rPr lang="en-US" b="1" dirty="0">
                <a:solidFill>
                  <a:srgbClr val="0D0D0D"/>
                </a:solidFill>
                <a:latin typeface="Arial Rounded MT Bold" panose="020F0704030504030204" pitchFamily="34" charset="0"/>
              </a:rPr>
              <a:t>and Updates</a:t>
            </a:r>
            <a:r>
              <a:rPr lang="en-US" dirty="0" smtClean="0">
                <a:solidFill>
                  <a:srgbClr val="0D0D0D"/>
                </a:solidFill>
                <a:latin typeface="Arial Rounded MT Bold" panose="020F0704030504030204" pitchFamily="34" charset="0"/>
              </a:rPr>
              <a:t>:</a:t>
            </a:r>
          </a:p>
          <a:p>
            <a:pPr marL="742950" lvl="1" indent="-285750" algn="just">
              <a:lnSpc>
                <a:spcPct val="150000"/>
              </a:lnSpc>
              <a:buFont typeface="Wingdings" panose="05000000000000000000" pitchFamily="2" charset="2"/>
              <a:buChar char="q"/>
            </a:pPr>
            <a:r>
              <a:rPr lang="en-US" dirty="0" smtClean="0">
                <a:solidFill>
                  <a:srgbClr val="0D0D0D"/>
                </a:solidFill>
                <a:latin typeface="Arial Rounded MT Bold" panose="020F0704030504030204" pitchFamily="34" charset="0"/>
              </a:rPr>
              <a:t> </a:t>
            </a:r>
            <a:r>
              <a:rPr lang="en-US" dirty="0">
                <a:solidFill>
                  <a:srgbClr val="0D0D0D"/>
                </a:solidFill>
                <a:latin typeface="Arial Rounded MT Bold" panose="020F0704030504030204" pitchFamily="34" charset="0"/>
              </a:rPr>
              <a:t>Regularly monitor the deployed system, perform maintenance tasks, and update the model as new data becomes available or to incorporate improvements.</a:t>
            </a:r>
          </a:p>
        </p:txBody>
      </p:sp>
      <p:sp>
        <p:nvSpPr>
          <p:cNvPr id="4" name="Rectangle 3"/>
          <p:cNvSpPr/>
          <p:nvPr/>
        </p:nvSpPr>
        <p:spPr>
          <a:xfrm>
            <a:off x="623808" y="513165"/>
            <a:ext cx="5138843" cy="461665"/>
          </a:xfrm>
          <a:prstGeom prst="rect">
            <a:avLst/>
          </a:prstGeom>
        </p:spPr>
        <p:txBody>
          <a:bodyPr wrap="none">
            <a:spAutoFit/>
          </a:bodyPr>
          <a:lstStyle/>
          <a:p>
            <a:r>
              <a:rPr lang="en-US" sz="2400" b="1" dirty="0">
                <a:solidFill>
                  <a:srgbClr val="0D0D0D"/>
                </a:solidFill>
                <a:latin typeface="Arial Rounded MT Bold" panose="020F0704030504030204" pitchFamily="34" charset="0"/>
              </a:rPr>
              <a:t>Development </a:t>
            </a:r>
            <a:r>
              <a:rPr lang="en-US" sz="2400" b="1" dirty="0" smtClean="0">
                <a:solidFill>
                  <a:srgbClr val="0D0D0D"/>
                </a:solidFill>
                <a:latin typeface="Arial Rounded MT Bold" panose="020F0704030504030204" pitchFamily="34" charset="0"/>
              </a:rPr>
              <a:t>Approach:(</a:t>
            </a:r>
            <a:r>
              <a:rPr lang="en-US" sz="2400" b="1" dirty="0" err="1" smtClean="0">
                <a:solidFill>
                  <a:srgbClr val="0D0D0D"/>
                </a:solidFill>
                <a:latin typeface="Arial Rounded MT Bold" panose="020F0704030504030204" pitchFamily="34" charset="0"/>
              </a:rPr>
              <a:t>contd</a:t>
            </a:r>
            <a:r>
              <a:rPr lang="en-US" sz="2400" b="1" dirty="0" smtClean="0">
                <a:solidFill>
                  <a:srgbClr val="0D0D0D"/>
                </a:solidFill>
                <a:latin typeface="Arial Rounded MT Bold" panose="020F0704030504030204" pitchFamily="34" charset="0"/>
              </a:rPr>
              <a:t>…)</a:t>
            </a:r>
            <a:endParaRPr lang="en-US" sz="2400" b="1" dirty="0">
              <a:solidFill>
                <a:srgbClr val="0D0D0D"/>
              </a:solidFill>
              <a:latin typeface="Arial Rounded MT Bold" panose="020F0704030504030204" pitchFamily="34" charset="0"/>
            </a:endParaRPr>
          </a:p>
        </p:txBody>
      </p:sp>
    </p:spTree>
    <p:extLst>
      <p:ext uri="{BB962C8B-B14F-4D97-AF65-F5344CB8AC3E}">
        <p14:creationId xmlns:p14="http://schemas.microsoft.com/office/powerpoint/2010/main" val="1423608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702" y="332874"/>
            <a:ext cx="8596668" cy="798095"/>
          </a:xfrm>
        </p:spPr>
        <p:txBody>
          <a:bodyPr>
            <a:normAutofit fontScale="90000"/>
          </a:bodyPr>
          <a:lstStyle/>
          <a:p>
            <a:r>
              <a:rPr lang="en-US" dirty="0" err="1">
                <a:solidFill>
                  <a:schemeClr val="tx1"/>
                </a:solidFill>
                <a:latin typeface="Arial Rounded MT Bold" panose="020F0704030504030204" pitchFamily="34" charset="0"/>
              </a:rPr>
              <a:t>Alogithom</a:t>
            </a:r>
            <a:r>
              <a:rPr lang="en-US" dirty="0">
                <a:solidFill>
                  <a:schemeClr val="tx1"/>
                </a:solidFill>
                <a:latin typeface="Arial Rounded MT Bold" panose="020F0704030504030204" pitchFamily="34" charset="0"/>
              </a:rPr>
              <a:t> and </a:t>
            </a:r>
            <a:r>
              <a:rPr lang="en-US" dirty="0" smtClean="0">
                <a:solidFill>
                  <a:schemeClr val="tx1"/>
                </a:solidFill>
                <a:latin typeface="Arial Rounded MT Bold" panose="020F0704030504030204" pitchFamily="34" charset="0"/>
              </a:rPr>
              <a:t>deployment:</a:t>
            </a:r>
            <a:r>
              <a:rPr lang="en-US" dirty="0">
                <a:solidFill>
                  <a:schemeClr val="tx1"/>
                </a:solidFill>
                <a:latin typeface="Arial Rounded MT Bold" panose="020F0704030504030204" pitchFamily="34" charset="0"/>
              </a:rPr>
              <a:t/>
            </a:r>
            <a:br>
              <a:rPr lang="en-US" dirty="0">
                <a:solidFill>
                  <a:schemeClr val="tx1"/>
                </a:solidFill>
                <a:latin typeface="Arial Rounded MT Bold" panose="020F0704030504030204" pitchFamily="34" charset="0"/>
              </a:rPr>
            </a:br>
            <a:endParaRPr lang="en-US" dirty="0"/>
          </a:p>
        </p:txBody>
      </p:sp>
      <p:sp>
        <p:nvSpPr>
          <p:cNvPr id="3" name="Content Placeholder 2"/>
          <p:cNvSpPr>
            <a:spLocks noGrp="1"/>
          </p:cNvSpPr>
          <p:nvPr>
            <p:ph idx="1"/>
          </p:nvPr>
        </p:nvSpPr>
        <p:spPr>
          <a:xfrm>
            <a:off x="617176" y="1335506"/>
            <a:ext cx="8596668" cy="5414210"/>
          </a:xfrm>
        </p:spPr>
        <p:txBody>
          <a:bodyPr>
            <a:noAutofit/>
          </a:bodyPr>
          <a:lstStyle/>
          <a:p>
            <a:pPr algn="just">
              <a:lnSpc>
                <a:spcPct val="120000"/>
              </a:lnSpc>
              <a:buClrTx/>
              <a:buFont typeface="+mj-lt"/>
              <a:buAutoNum type="arabicPeriod"/>
            </a:pPr>
            <a:r>
              <a:rPr lang="en-US" sz="1600" b="1" dirty="0">
                <a:solidFill>
                  <a:schemeClr val="tx1"/>
                </a:solidFill>
                <a:latin typeface="Arial Rounded MT Bold" panose="020F0704030504030204" pitchFamily="34" charset="0"/>
              </a:rPr>
              <a:t>Data Collection and Preprocessing</a:t>
            </a:r>
            <a:r>
              <a:rPr lang="en-US" sz="1600" dirty="0">
                <a:solidFill>
                  <a:schemeClr val="tx1"/>
                </a:solidFill>
                <a:latin typeface="Arial Rounded MT Bold" panose="020F0704030504030204" pitchFamily="34" charset="0"/>
              </a:rPr>
              <a:t>:</a:t>
            </a:r>
          </a:p>
          <a:p>
            <a:pPr lvl="1" algn="just">
              <a:lnSpc>
                <a:spcPct val="120000"/>
              </a:lnSpc>
              <a:buClrTx/>
              <a:buFont typeface="Wingdings" panose="05000000000000000000" pitchFamily="2" charset="2"/>
              <a:buChar char="q"/>
            </a:pPr>
            <a:r>
              <a:rPr lang="en-US" dirty="0">
                <a:solidFill>
                  <a:schemeClr val="tx1"/>
                </a:solidFill>
                <a:latin typeface="Arial Rounded MT Bold" panose="020F0704030504030204" pitchFamily="34" charset="0"/>
              </a:rPr>
              <a:t>Gather historical IPL match data including team performances, player statistics, venue details, weather conditions, etc.</a:t>
            </a:r>
          </a:p>
          <a:p>
            <a:pPr lvl="1" algn="just">
              <a:lnSpc>
                <a:spcPct val="120000"/>
              </a:lnSpc>
              <a:buClrTx/>
              <a:buFont typeface="Wingdings" panose="05000000000000000000" pitchFamily="2" charset="2"/>
              <a:buChar char="q"/>
            </a:pPr>
            <a:r>
              <a:rPr lang="en-US" dirty="0">
                <a:solidFill>
                  <a:schemeClr val="tx1"/>
                </a:solidFill>
                <a:latin typeface="Arial Rounded MT Bold" panose="020F0704030504030204" pitchFamily="34" charset="0"/>
              </a:rPr>
              <a:t>Preprocess the data by cleaning, normalizing, and transforming it into a suitable format for training the GAN.</a:t>
            </a:r>
          </a:p>
          <a:p>
            <a:pPr algn="just">
              <a:lnSpc>
                <a:spcPct val="120000"/>
              </a:lnSpc>
              <a:buClrTx/>
              <a:buFont typeface="+mj-lt"/>
              <a:buAutoNum type="arabicPeriod"/>
            </a:pPr>
            <a:r>
              <a:rPr lang="en-US" sz="1600" b="1" dirty="0">
                <a:solidFill>
                  <a:schemeClr val="tx1"/>
                </a:solidFill>
                <a:latin typeface="Arial Rounded MT Bold" panose="020F0704030504030204" pitchFamily="34" charset="0"/>
              </a:rPr>
              <a:t>GAN Architecture</a:t>
            </a:r>
            <a:r>
              <a:rPr lang="en-US" sz="1600" dirty="0">
                <a:solidFill>
                  <a:schemeClr val="tx1"/>
                </a:solidFill>
                <a:latin typeface="Arial Rounded MT Bold" panose="020F0704030504030204" pitchFamily="34" charset="0"/>
              </a:rPr>
              <a:t>:</a:t>
            </a:r>
          </a:p>
          <a:p>
            <a:pPr lvl="1" algn="just">
              <a:lnSpc>
                <a:spcPct val="120000"/>
              </a:lnSpc>
              <a:buClrTx/>
              <a:buFont typeface="Wingdings" panose="05000000000000000000" pitchFamily="2" charset="2"/>
              <a:buChar char="q"/>
            </a:pPr>
            <a:r>
              <a:rPr lang="en-US" dirty="0">
                <a:solidFill>
                  <a:schemeClr val="tx1"/>
                </a:solidFill>
                <a:latin typeface="Arial Rounded MT Bold" panose="020F0704030504030204" pitchFamily="34" charset="0"/>
              </a:rPr>
              <a:t>Design the GAN architecture consisting of a generator and a discriminator.</a:t>
            </a:r>
          </a:p>
          <a:p>
            <a:pPr lvl="1" algn="just">
              <a:lnSpc>
                <a:spcPct val="120000"/>
              </a:lnSpc>
              <a:buClrTx/>
              <a:buFont typeface="Wingdings" panose="05000000000000000000" pitchFamily="2" charset="2"/>
              <a:buChar char="q"/>
            </a:pPr>
            <a:r>
              <a:rPr lang="en-US" dirty="0">
                <a:solidFill>
                  <a:schemeClr val="tx1"/>
                </a:solidFill>
                <a:latin typeface="Arial Rounded MT Bold" panose="020F0704030504030204" pitchFamily="34" charset="0"/>
              </a:rPr>
              <a:t>The generator generates synthetic match scores while the discriminator distinguishes between real and fake scores.</a:t>
            </a:r>
          </a:p>
          <a:p>
            <a:pPr algn="just">
              <a:lnSpc>
                <a:spcPct val="120000"/>
              </a:lnSpc>
              <a:buClrTx/>
              <a:buFont typeface="+mj-lt"/>
              <a:buAutoNum type="arabicPeriod"/>
            </a:pPr>
            <a:r>
              <a:rPr lang="en-US" sz="1600" b="1" dirty="0">
                <a:solidFill>
                  <a:schemeClr val="tx1"/>
                </a:solidFill>
                <a:latin typeface="Arial Rounded MT Bold" panose="020F0704030504030204" pitchFamily="34" charset="0"/>
              </a:rPr>
              <a:t>Training</a:t>
            </a:r>
            <a:r>
              <a:rPr lang="en-US" sz="1600" dirty="0">
                <a:solidFill>
                  <a:schemeClr val="tx1"/>
                </a:solidFill>
                <a:latin typeface="Arial Rounded MT Bold" panose="020F0704030504030204" pitchFamily="34" charset="0"/>
              </a:rPr>
              <a:t>:</a:t>
            </a:r>
          </a:p>
          <a:p>
            <a:pPr lvl="1" algn="just">
              <a:lnSpc>
                <a:spcPct val="120000"/>
              </a:lnSpc>
              <a:buClrTx/>
              <a:buFont typeface="Wingdings" panose="05000000000000000000" pitchFamily="2" charset="2"/>
              <a:buChar char="q"/>
            </a:pPr>
            <a:r>
              <a:rPr lang="en-US" dirty="0">
                <a:solidFill>
                  <a:schemeClr val="tx1"/>
                </a:solidFill>
                <a:latin typeface="Arial Rounded MT Bold" panose="020F0704030504030204" pitchFamily="34" charset="0"/>
              </a:rPr>
              <a:t>Train the GAN on the preprocessed historical IPL data.</a:t>
            </a:r>
          </a:p>
          <a:p>
            <a:pPr lvl="1" algn="just">
              <a:lnSpc>
                <a:spcPct val="120000"/>
              </a:lnSpc>
              <a:buClrTx/>
              <a:buFont typeface="Wingdings" panose="05000000000000000000" pitchFamily="2" charset="2"/>
              <a:buChar char="q"/>
            </a:pPr>
            <a:r>
              <a:rPr lang="en-US" dirty="0">
                <a:solidFill>
                  <a:schemeClr val="tx1"/>
                </a:solidFill>
                <a:latin typeface="Arial Rounded MT Bold" panose="020F0704030504030204" pitchFamily="34" charset="0"/>
              </a:rPr>
              <a:t>The generator learns to produce realistic match scores that resemble the actual data, while the discriminator improves in distinguishing between real and fake scores.</a:t>
            </a:r>
          </a:p>
          <a:p>
            <a:pPr algn="just">
              <a:lnSpc>
                <a:spcPct val="120000"/>
              </a:lnSpc>
              <a:buClrTx/>
              <a:buFont typeface="+mj-lt"/>
              <a:buAutoNum type="arabicPeriod"/>
            </a:pPr>
            <a:endParaRPr lang="en-US" sz="16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2000044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4347"/>
          </a:xfrm>
        </p:spPr>
        <p:txBody>
          <a:bodyPr>
            <a:normAutofit fontScale="90000"/>
          </a:bodyPr>
          <a:lstStyle/>
          <a:p>
            <a:r>
              <a:rPr lang="en-US" dirty="0" err="1">
                <a:solidFill>
                  <a:schemeClr val="tx1"/>
                </a:solidFill>
                <a:latin typeface="Arial Rounded MT Bold" panose="020F0704030504030204" pitchFamily="34" charset="0"/>
              </a:rPr>
              <a:t>Alogithom</a:t>
            </a:r>
            <a:r>
              <a:rPr lang="en-US" dirty="0">
                <a:solidFill>
                  <a:schemeClr val="tx1"/>
                </a:solidFill>
                <a:latin typeface="Arial Rounded MT Bold" panose="020F0704030504030204" pitchFamily="34" charset="0"/>
              </a:rPr>
              <a:t> and </a:t>
            </a:r>
            <a:r>
              <a:rPr lang="en-US" dirty="0" smtClean="0">
                <a:solidFill>
                  <a:schemeClr val="tx1"/>
                </a:solidFill>
                <a:latin typeface="Arial Rounded MT Bold" panose="020F0704030504030204" pitchFamily="34" charset="0"/>
              </a:rPr>
              <a:t>deployment:(</a:t>
            </a:r>
            <a:r>
              <a:rPr lang="en-US" dirty="0" err="1" smtClean="0">
                <a:solidFill>
                  <a:schemeClr val="tx1"/>
                </a:solidFill>
                <a:latin typeface="Arial Rounded MT Bold" panose="020F0704030504030204" pitchFamily="34" charset="0"/>
              </a:rPr>
              <a:t>contd</a:t>
            </a:r>
            <a:r>
              <a:rPr lang="en-US" dirty="0" smtClean="0">
                <a:solidFill>
                  <a:schemeClr val="tx1"/>
                </a:solidFill>
                <a:latin typeface="Arial Rounded MT Bold" panose="020F0704030504030204" pitchFamily="34" charset="0"/>
              </a:rPr>
              <a:t>…)</a:t>
            </a:r>
            <a:r>
              <a:rPr lang="en-US" dirty="0">
                <a:solidFill>
                  <a:schemeClr val="tx1"/>
                </a:solidFill>
                <a:latin typeface="Arial Rounded MT Bold" panose="020F0704030504030204" pitchFamily="34" charset="0"/>
              </a:rPr>
              <a:t/>
            </a:r>
            <a:br>
              <a:rPr lang="en-US" dirty="0">
                <a:solidFill>
                  <a:schemeClr val="tx1"/>
                </a:solidFill>
                <a:latin typeface="Arial Rounded MT Bold" panose="020F0704030504030204" pitchFamily="34" charset="0"/>
              </a:rPr>
            </a:br>
            <a:endParaRPr lang="en-US" dirty="0"/>
          </a:p>
        </p:txBody>
      </p:sp>
      <p:sp>
        <p:nvSpPr>
          <p:cNvPr id="3" name="Content Placeholder 2"/>
          <p:cNvSpPr>
            <a:spLocks noGrp="1"/>
          </p:cNvSpPr>
          <p:nvPr>
            <p:ph idx="1"/>
          </p:nvPr>
        </p:nvSpPr>
        <p:spPr>
          <a:xfrm>
            <a:off x="677334" y="1847768"/>
            <a:ext cx="8596668" cy="4504906"/>
          </a:xfrm>
        </p:spPr>
        <p:txBody>
          <a:bodyPr>
            <a:noAutofit/>
          </a:bodyPr>
          <a:lstStyle/>
          <a:p>
            <a:pPr marL="0" indent="0" algn="just">
              <a:buClrTx/>
              <a:buNone/>
            </a:pPr>
            <a:r>
              <a:rPr lang="en-US" sz="1600" b="1" dirty="0" smtClean="0">
                <a:solidFill>
                  <a:schemeClr val="tx1"/>
                </a:solidFill>
                <a:latin typeface="Arial Rounded MT Bold" panose="020F0704030504030204" pitchFamily="34" charset="0"/>
              </a:rPr>
              <a:t>4.  	Evaluation</a:t>
            </a:r>
            <a:r>
              <a:rPr lang="en-US" sz="1600" dirty="0">
                <a:solidFill>
                  <a:schemeClr val="tx1"/>
                </a:solidFill>
                <a:latin typeface="Arial Rounded MT Bold" panose="020F0704030504030204" pitchFamily="34" charset="0"/>
              </a:rPr>
              <a:t>:</a:t>
            </a:r>
          </a:p>
          <a:p>
            <a:pPr lvl="1" algn="just">
              <a:buClrTx/>
              <a:buFont typeface="Wingdings" panose="05000000000000000000" pitchFamily="2" charset="2"/>
              <a:buChar char="q"/>
            </a:pPr>
            <a:r>
              <a:rPr lang="en-US" dirty="0">
                <a:solidFill>
                  <a:schemeClr val="tx1"/>
                </a:solidFill>
                <a:latin typeface="Arial Rounded MT Bold" panose="020F0704030504030204" pitchFamily="34" charset="0"/>
              </a:rPr>
              <a:t>Evaluate the performance of the trained GAN by generating synthetic match scores and comparing them with real data.</a:t>
            </a:r>
          </a:p>
          <a:p>
            <a:pPr lvl="1" algn="just">
              <a:buClrTx/>
              <a:buFont typeface="Wingdings" panose="05000000000000000000" pitchFamily="2" charset="2"/>
              <a:buChar char="q"/>
            </a:pPr>
            <a:r>
              <a:rPr lang="en-US" dirty="0">
                <a:solidFill>
                  <a:schemeClr val="tx1"/>
                </a:solidFill>
                <a:latin typeface="Arial Rounded MT Bold" panose="020F0704030504030204" pitchFamily="34" charset="0"/>
              </a:rPr>
              <a:t>Metrics such as Mean Squared Error (MSE) or accuracy can be used for evaluation.</a:t>
            </a:r>
          </a:p>
          <a:p>
            <a:pPr marL="0" indent="0" algn="just">
              <a:buClrTx/>
              <a:buNone/>
            </a:pPr>
            <a:r>
              <a:rPr lang="en-US" sz="1600" b="1" dirty="0" smtClean="0">
                <a:solidFill>
                  <a:schemeClr val="tx1"/>
                </a:solidFill>
                <a:latin typeface="Arial Rounded MT Bold" panose="020F0704030504030204" pitchFamily="34" charset="0"/>
              </a:rPr>
              <a:t>5.	Deployment</a:t>
            </a:r>
            <a:r>
              <a:rPr lang="en-US" sz="1600" dirty="0">
                <a:solidFill>
                  <a:schemeClr val="tx1"/>
                </a:solidFill>
                <a:latin typeface="Arial Rounded MT Bold" panose="020F0704030504030204" pitchFamily="34" charset="0"/>
              </a:rPr>
              <a:t>:</a:t>
            </a:r>
          </a:p>
          <a:p>
            <a:pPr lvl="1" algn="just">
              <a:buClrTx/>
              <a:buFont typeface="Wingdings" panose="05000000000000000000" pitchFamily="2" charset="2"/>
              <a:buChar char="q"/>
            </a:pPr>
            <a:r>
              <a:rPr lang="en-US" dirty="0">
                <a:solidFill>
                  <a:schemeClr val="tx1"/>
                </a:solidFill>
                <a:latin typeface="Arial Rounded MT Bold" panose="020F0704030504030204" pitchFamily="34" charset="0"/>
              </a:rPr>
              <a:t>Once the GAN is trained and evaluated, deploy it to a suitable platform such as a web server or cloud service.</a:t>
            </a:r>
          </a:p>
          <a:p>
            <a:pPr lvl="1" algn="just">
              <a:buClrTx/>
              <a:buFont typeface="Wingdings" panose="05000000000000000000" pitchFamily="2" charset="2"/>
              <a:buChar char="q"/>
            </a:pPr>
            <a:r>
              <a:rPr lang="en-US" dirty="0">
                <a:solidFill>
                  <a:schemeClr val="tx1"/>
                </a:solidFill>
                <a:latin typeface="Arial Rounded MT Bold" panose="020F0704030504030204" pitchFamily="34" charset="0"/>
              </a:rPr>
              <a:t>Create an interface for users to input match parameters such as teams, venue, player statistics, etc.</a:t>
            </a:r>
          </a:p>
          <a:p>
            <a:pPr marL="0" indent="0" algn="just">
              <a:buClrTx/>
              <a:buNone/>
            </a:pPr>
            <a:r>
              <a:rPr lang="en-US" sz="1600" b="1" dirty="0" smtClean="0">
                <a:solidFill>
                  <a:schemeClr val="tx1"/>
                </a:solidFill>
                <a:latin typeface="Arial Rounded MT Bold" panose="020F0704030504030204" pitchFamily="34" charset="0"/>
              </a:rPr>
              <a:t>6.	Prediction</a:t>
            </a:r>
            <a:r>
              <a:rPr lang="en-US" sz="1600" dirty="0">
                <a:solidFill>
                  <a:schemeClr val="tx1"/>
                </a:solidFill>
                <a:latin typeface="Arial Rounded MT Bold" panose="020F0704030504030204" pitchFamily="34" charset="0"/>
              </a:rPr>
              <a:t>:</a:t>
            </a:r>
          </a:p>
          <a:p>
            <a:pPr lvl="1" algn="just">
              <a:buClrTx/>
              <a:buFont typeface="Wingdings" panose="05000000000000000000" pitchFamily="2" charset="2"/>
              <a:buChar char="q"/>
            </a:pPr>
            <a:r>
              <a:rPr lang="en-US" dirty="0">
                <a:solidFill>
                  <a:schemeClr val="tx1"/>
                </a:solidFill>
                <a:latin typeface="Arial Rounded MT Bold" panose="020F0704030504030204" pitchFamily="34" charset="0"/>
              </a:rPr>
              <a:t>When a user inputs the match parameters, the deployed GAN generates a synthetic match score prediction based on the input.</a:t>
            </a:r>
          </a:p>
          <a:p>
            <a:pPr lvl="1" algn="just">
              <a:buClrTx/>
              <a:buFont typeface="Wingdings" panose="05000000000000000000" pitchFamily="2" charset="2"/>
              <a:buChar char="q"/>
            </a:pPr>
            <a:r>
              <a:rPr lang="en-US" dirty="0">
                <a:solidFill>
                  <a:schemeClr val="tx1"/>
                </a:solidFill>
                <a:latin typeface="Arial Rounded MT Bold" panose="020F0704030504030204" pitchFamily="34" charset="0"/>
              </a:rPr>
              <a:t>Display the predicted score to the user through the interface.</a:t>
            </a:r>
          </a:p>
          <a:p>
            <a:pPr algn="just">
              <a:buClrTx/>
              <a:buFont typeface="+mj-lt"/>
              <a:buAutoNum type="arabicPeriod"/>
            </a:pPr>
            <a:endParaRPr lang="en-US" sz="16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1449566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38726"/>
          </a:xfrm>
        </p:spPr>
        <p:txBody>
          <a:bodyPr>
            <a:normAutofit fontScale="90000"/>
          </a:bodyPr>
          <a:lstStyle/>
          <a:p>
            <a:r>
              <a:rPr lang="en-US" dirty="0" err="1">
                <a:solidFill>
                  <a:schemeClr val="tx1"/>
                </a:solidFill>
                <a:latin typeface="Arial Rounded MT Bold" panose="020F0704030504030204" pitchFamily="34" charset="0"/>
              </a:rPr>
              <a:t>Alogithom</a:t>
            </a:r>
            <a:r>
              <a:rPr lang="en-US" dirty="0">
                <a:solidFill>
                  <a:schemeClr val="tx1"/>
                </a:solidFill>
                <a:latin typeface="Arial Rounded MT Bold" panose="020F0704030504030204" pitchFamily="34" charset="0"/>
              </a:rPr>
              <a:t> and deployment:(</a:t>
            </a:r>
            <a:r>
              <a:rPr lang="en-US" dirty="0" err="1">
                <a:solidFill>
                  <a:schemeClr val="tx1"/>
                </a:solidFill>
                <a:latin typeface="Arial Rounded MT Bold" panose="020F0704030504030204" pitchFamily="34" charset="0"/>
              </a:rPr>
              <a:t>contd</a:t>
            </a:r>
            <a:r>
              <a:rPr lang="en-US" dirty="0">
                <a:solidFill>
                  <a:schemeClr val="tx1"/>
                </a:solidFill>
                <a:latin typeface="Arial Rounded MT Bold" panose="020F0704030504030204" pitchFamily="34" charset="0"/>
              </a:rPr>
              <a:t>…)</a:t>
            </a:r>
            <a:br>
              <a:rPr lang="en-US" dirty="0">
                <a:solidFill>
                  <a:schemeClr val="tx1"/>
                </a:solidFill>
                <a:latin typeface="Arial Rounded MT Bold" panose="020F0704030504030204" pitchFamily="34" charset="0"/>
              </a:rPr>
            </a:br>
            <a:endParaRPr lang="en-US" dirty="0"/>
          </a:p>
        </p:txBody>
      </p:sp>
      <p:sp>
        <p:nvSpPr>
          <p:cNvPr id="3" name="Content Placeholder 2"/>
          <p:cNvSpPr>
            <a:spLocks noGrp="1"/>
          </p:cNvSpPr>
          <p:nvPr>
            <p:ph idx="1"/>
          </p:nvPr>
        </p:nvSpPr>
        <p:spPr>
          <a:xfrm>
            <a:off x="677334" y="1907926"/>
            <a:ext cx="8596668" cy="3880773"/>
          </a:xfrm>
        </p:spPr>
        <p:txBody>
          <a:bodyPr>
            <a:normAutofit/>
          </a:bodyPr>
          <a:lstStyle/>
          <a:p>
            <a:pPr marL="0" indent="0" algn="just">
              <a:buClrTx/>
              <a:buNone/>
            </a:pPr>
            <a:r>
              <a:rPr lang="en-US" sz="2000" b="1" dirty="0" smtClean="0">
                <a:solidFill>
                  <a:schemeClr val="tx1"/>
                </a:solidFill>
                <a:latin typeface="Arial Rounded MT Bold" panose="020F0704030504030204" pitchFamily="34" charset="0"/>
              </a:rPr>
              <a:t>7.	Feedback </a:t>
            </a:r>
            <a:r>
              <a:rPr lang="en-US" sz="2000" b="1" dirty="0">
                <a:solidFill>
                  <a:schemeClr val="tx1"/>
                </a:solidFill>
                <a:latin typeface="Arial Rounded MT Bold" panose="020F0704030504030204" pitchFamily="34" charset="0"/>
              </a:rPr>
              <a:t>Loop</a:t>
            </a:r>
            <a:r>
              <a:rPr lang="en-US" sz="2000" dirty="0">
                <a:solidFill>
                  <a:schemeClr val="tx1"/>
                </a:solidFill>
                <a:latin typeface="Arial Rounded MT Bold" panose="020F0704030504030204" pitchFamily="34" charset="0"/>
              </a:rPr>
              <a:t>:</a:t>
            </a:r>
          </a:p>
          <a:p>
            <a:pPr lvl="1" algn="just">
              <a:buClrTx/>
              <a:buFont typeface="Wingdings" panose="05000000000000000000" pitchFamily="2" charset="2"/>
              <a:buChar char="q"/>
            </a:pPr>
            <a:r>
              <a:rPr lang="en-US" sz="2000" dirty="0">
                <a:solidFill>
                  <a:schemeClr val="tx1"/>
                </a:solidFill>
                <a:latin typeface="Arial Rounded MT Bold" panose="020F0704030504030204" pitchFamily="34" charset="0"/>
              </a:rPr>
              <a:t>Collect feedback from users on the accuracy of the predictions.</a:t>
            </a:r>
          </a:p>
          <a:p>
            <a:pPr lvl="1" algn="just">
              <a:buClrTx/>
              <a:buFont typeface="Wingdings" panose="05000000000000000000" pitchFamily="2" charset="2"/>
              <a:buChar char="q"/>
            </a:pPr>
            <a:r>
              <a:rPr lang="en-US" sz="2000" dirty="0">
                <a:solidFill>
                  <a:schemeClr val="tx1"/>
                </a:solidFill>
                <a:latin typeface="Arial Rounded MT Bold" panose="020F0704030504030204" pitchFamily="34" charset="0"/>
              </a:rPr>
              <a:t>Periodically retrain the GAN with new data to improve its performance.</a:t>
            </a:r>
          </a:p>
          <a:p>
            <a:pPr marL="0" indent="0" algn="just">
              <a:buClrTx/>
              <a:buNone/>
            </a:pPr>
            <a:r>
              <a:rPr lang="en-US" sz="2000" b="1" dirty="0" smtClean="0">
                <a:solidFill>
                  <a:schemeClr val="tx1"/>
                </a:solidFill>
                <a:latin typeface="Arial Rounded MT Bold" panose="020F0704030504030204" pitchFamily="34" charset="0"/>
              </a:rPr>
              <a:t>8.	Maintenance</a:t>
            </a:r>
            <a:r>
              <a:rPr lang="en-US" sz="2000" dirty="0">
                <a:solidFill>
                  <a:schemeClr val="tx1"/>
                </a:solidFill>
                <a:latin typeface="Arial Rounded MT Bold" panose="020F0704030504030204" pitchFamily="34" charset="0"/>
              </a:rPr>
              <a:t>:</a:t>
            </a:r>
          </a:p>
          <a:p>
            <a:pPr lvl="1" algn="just">
              <a:buClrTx/>
              <a:buFont typeface="Wingdings" panose="05000000000000000000" pitchFamily="2" charset="2"/>
              <a:buChar char="q"/>
            </a:pPr>
            <a:r>
              <a:rPr lang="en-US" sz="2000" dirty="0">
                <a:solidFill>
                  <a:schemeClr val="tx1"/>
                </a:solidFill>
                <a:latin typeface="Arial Rounded MT Bold" panose="020F0704030504030204" pitchFamily="34" charset="0"/>
              </a:rPr>
              <a:t>Regularly update the deployed model with new features, improvements, or bug fixes.</a:t>
            </a:r>
          </a:p>
          <a:p>
            <a:pPr lvl="1" algn="just">
              <a:buClrTx/>
              <a:buFont typeface="Wingdings" panose="05000000000000000000" pitchFamily="2" charset="2"/>
              <a:buChar char="q"/>
            </a:pPr>
            <a:r>
              <a:rPr lang="en-US" sz="2000" dirty="0">
                <a:solidFill>
                  <a:schemeClr val="tx1"/>
                </a:solidFill>
                <a:latin typeface="Arial Rounded MT Bold" panose="020F0704030504030204" pitchFamily="34" charset="0"/>
              </a:rPr>
              <a:t>Monitor the performance of the model and update it as needed.</a:t>
            </a:r>
          </a:p>
          <a:p>
            <a:pPr algn="just">
              <a:buFont typeface="+mj-lt"/>
              <a:buAutoNum type="arabicPeriod"/>
            </a:pPr>
            <a:endParaRPr lang="en-US" sz="20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485894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33505" y="693639"/>
            <a:ext cx="1740926" cy="646331"/>
          </a:xfrm>
          <a:prstGeom prst="rect">
            <a:avLst/>
          </a:prstGeom>
        </p:spPr>
        <p:txBody>
          <a:bodyPr wrap="none">
            <a:spAutoFit/>
          </a:bodyPr>
          <a:lstStyle/>
          <a:p>
            <a:r>
              <a:rPr lang="en-US" sz="3600" dirty="0" smtClean="0">
                <a:latin typeface="Arial Rounded MT Bold" panose="020F0704030504030204" pitchFamily="34" charset="0"/>
              </a:rPr>
              <a:t>Result:</a:t>
            </a:r>
            <a:endParaRPr lang="en-US" sz="3600" dirty="0"/>
          </a:p>
        </p:txBody>
      </p:sp>
      <p:pic>
        <p:nvPicPr>
          <p:cNvPr id="5" name="Picture 4"/>
          <p:cNvPicPr>
            <a:picLocks noChangeAspect="1"/>
          </p:cNvPicPr>
          <p:nvPr/>
        </p:nvPicPr>
        <p:blipFill>
          <a:blip r:embed="rId2"/>
          <a:stretch>
            <a:fillRect/>
          </a:stretch>
        </p:blipFill>
        <p:spPr>
          <a:xfrm>
            <a:off x="1984442" y="1535531"/>
            <a:ext cx="5130465" cy="3913812"/>
          </a:xfrm>
          <a:prstGeom prst="rect">
            <a:avLst/>
          </a:prstGeom>
        </p:spPr>
      </p:pic>
      <p:sp>
        <p:nvSpPr>
          <p:cNvPr id="2" name="TextBox 1"/>
          <p:cNvSpPr txBox="1"/>
          <p:nvPr/>
        </p:nvSpPr>
        <p:spPr>
          <a:xfrm>
            <a:off x="2217412" y="5751095"/>
            <a:ext cx="5104282" cy="369332"/>
          </a:xfrm>
          <a:prstGeom prst="rect">
            <a:avLst/>
          </a:prstGeom>
          <a:noFill/>
        </p:spPr>
        <p:txBody>
          <a:bodyPr wrap="none" rtlCol="0">
            <a:spAutoFit/>
          </a:bodyPr>
          <a:lstStyle/>
          <a:p>
            <a:r>
              <a:rPr lang="en-US" dirty="0" smtClean="0"/>
              <a:t>Fig.1.0 loss and </a:t>
            </a:r>
            <a:r>
              <a:rPr lang="en-US" dirty="0" err="1" smtClean="0"/>
              <a:t>val_loss</a:t>
            </a:r>
            <a:r>
              <a:rPr lang="en-US" dirty="0" smtClean="0"/>
              <a:t> for </a:t>
            </a:r>
            <a:r>
              <a:rPr lang="en-US" dirty="0" err="1" smtClean="0"/>
              <a:t>ipl</a:t>
            </a:r>
            <a:r>
              <a:rPr lang="en-US" dirty="0" smtClean="0"/>
              <a:t> score prediction</a:t>
            </a:r>
            <a:endParaRPr lang="en-US" dirty="0"/>
          </a:p>
        </p:txBody>
      </p:sp>
    </p:spTree>
    <p:extLst>
      <p:ext uri="{BB962C8B-B14F-4D97-AF65-F5344CB8AC3E}">
        <p14:creationId xmlns:p14="http://schemas.microsoft.com/office/powerpoint/2010/main" val="843183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98884" y="2189747"/>
            <a:ext cx="7515726" cy="3330241"/>
          </a:xfrm>
          <a:prstGeom prst="rect">
            <a:avLst/>
          </a:prstGeom>
        </p:spPr>
      </p:pic>
      <p:sp>
        <p:nvSpPr>
          <p:cNvPr id="3" name="Rectangle 2"/>
          <p:cNvSpPr/>
          <p:nvPr/>
        </p:nvSpPr>
        <p:spPr>
          <a:xfrm>
            <a:off x="741027" y="741765"/>
            <a:ext cx="3388492" cy="584775"/>
          </a:xfrm>
          <a:prstGeom prst="rect">
            <a:avLst/>
          </a:prstGeom>
        </p:spPr>
        <p:txBody>
          <a:bodyPr wrap="none">
            <a:spAutoFit/>
          </a:bodyPr>
          <a:lstStyle/>
          <a:p>
            <a:r>
              <a:rPr lang="en-US" sz="3200" dirty="0" smtClean="0">
                <a:latin typeface="Arial Rounded MT Bold" panose="020F0704030504030204" pitchFamily="34" charset="0"/>
              </a:rPr>
              <a:t>Result:(</a:t>
            </a:r>
            <a:r>
              <a:rPr lang="en-US" sz="3200" dirty="0" err="1" smtClean="0">
                <a:latin typeface="Arial Rounded MT Bold" panose="020F0704030504030204" pitchFamily="34" charset="0"/>
              </a:rPr>
              <a:t>contd</a:t>
            </a:r>
            <a:r>
              <a:rPr lang="en-US" sz="3200" dirty="0" smtClean="0">
                <a:latin typeface="Arial Rounded MT Bold" panose="020F0704030504030204" pitchFamily="34" charset="0"/>
              </a:rPr>
              <a:t>…)</a:t>
            </a:r>
            <a:endParaRPr lang="en-US" sz="3200" dirty="0"/>
          </a:p>
        </p:txBody>
      </p:sp>
      <p:sp>
        <p:nvSpPr>
          <p:cNvPr id="4" name="TextBox 3"/>
          <p:cNvSpPr txBox="1"/>
          <p:nvPr/>
        </p:nvSpPr>
        <p:spPr>
          <a:xfrm>
            <a:off x="1758615" y="6060029"/>
            <a:ext cx="6196263" cy="646331"/>
          </a:xfrm>
          <a:prstGeom prst="rect">
            <a:avLst/>
          </a:prstGeom>
          <a:noFill/>
        </p:spPr>
        <p:txBody>
          <a:bodyPr wrap="square" rtlCol="0">
            <a:spAutoFit/>
          </a:bodyPr>
          <a:lstStyle/>
          <a:p>
            <a:r>
              <a:rPr lang="en-US" dirty="0" smtClean="0"/>
              <a:t>Fig 1.1 </a:t>
            </a:r>
            <a:r>
              <a:rPr lang="en-US" b="1" dirty="0"/>
              <a:t> Interactive </a:t>
            </a:r>
            <a:r>
              <a:rPr lang="en-US" b="1" dirty="0" smtClean="0"/>
              <a:t>Widget for </a:t>
            </a:r>
            <a:r>
              <a:rPr lang="en-US" b="1" dirty="0" err="1" smtClean="0"/>
              <a:t>ipl</a:t>
            </a:r>
            <a:r>
              <a:rPr lang="en-US" b="1" dirty="0" smtClean="0"/>
              <a:t> score prediction</a:t>
            </a:r>
            <a:endParaRPr lang="en-US" b="1" dirty="0"/>
          </a:p>
          <a:p>
            <a:endParaRPr lang="en-US" dirty="0"/>
          </a:p>
        </p:txBody>
      </p:sp>
    </p:spTree>
    <p:extLst>
      <p:ext uri="{BB962C8B-B14F-4D97-AF65-F5344CB8AC3E}">
        <p14:creationId xmlns:p14="http://schemas.microsoft.com/office/powerpoint/2010/main" val="347874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3926" y="806115"/>
            <a:ext cx="3488199" cy="769441"/>
          </a:xfrm>
          <a:prstGeom prst="rect">
            <a:avLst/>
          </a:prstGeom>
          <a:noFill/>
        </p:spPr>
        <p:txBody>
          <a:bodyPr wrap="none" rtlCol="0">
            <a:spAutoFit/>
          </a:bodyPr>
          <a:lstStyle/>
          <a:p>
            <a:r>
              <a:rPr lang="en-US" sz="4400" dirty="0" smtClean="0">
                <a:latin typeface="Arial Rounded MT Bold" panose="020F0704030504030204" pitchFamily="34" charset="0"/>
              </a:rPr>
              <a:t>References:</a:t>
            </a:r>
            <a:endParaRPr lang="en-US" sz="4400" dirty="0">
              <a:latin typeface="Arial Rounded MT Bold" panose="020F0704030504030204" pitchFamily="34" charset="0"/>
            </a:endParaRPr>
          </a:p>
        </p:txBody>
      </p:sp>
      <p:sp>
        <p:nvSpPr>
          <p:cNvPr id="3" name="Rectangle 2"/>
          <p:cNvSpPr/>
          <p:nvPr/>
        </p:nvSpPr>
        <p:spPr>
          <a:xfrm>
            <a:off x="1580148" y="2377243"/>
            <a:ext cx="7106652" cy="2308324"/>
          </a:xfrm>
          <a:prstGeom prst="rect">
            <a:avLst/>
          </a:prstGeom>
        </p:spPr>
        <p:txBody>
          <a:bodyPr wrap="square">
            <a:spAutoFit/>
          </a:bodyPr>
          <a:lstStyle/>
          <a:p>
            <a:pPr marL="285750" indent="-285750">
              <a:buFont typeface="Arial" panose="020B0604020202020204" pitchFamily="34" charset="0"/>
              <a:buChar char="•"/>
            </a:pPr>
            <a:r>
              <a:rPr lang="en-US" dirty="0">
                <a:hlinkClick r:id="rId2"/>
              </a:rPr>
              <a:t>https://www.tensorflow.org/</a:t>
            </a:r>
            <a:endParaRPr lang="en-US" dirty="0"/>
          </a:p>
          <a:p>
            <a:pPr marL="285750" indent="-285750">
              <a:buFont typeface="Arial" panose="020B0604020202020204" pitchFamily="34" charset="0"/>
              <a:buChar char="•"/>
            </a:pPr>
            <a:r>
              <a:rPr lang="en-US" dirty="0">
                <a:hlinkClick r:id="rId3"/>
              </a:rPr>
              <a:t>https://numpy.org/</a:t>
            </a:r>
            <a:endParaRPr lang="en-US" dirty="0"/>
          </a:p>
          <a:p>
            <a:pPr marL="285750" indent="-285750">
              <a:buFont typeface="Arial" panose="020B0604020202020204" pitchFamily="34" charset="0"/>
              <a:buChar char="•"/>
            </a:pPr>
            <a:r>
              <a:rPr lang="en-US" dirty="0">
                <a:hlinkClick r:id="rId4"/>
              </a:rPr>
              <a:t>https://scikit-learn.org/stable/</a:t>
            </a:r>
            <a:endParaRPr lang="en-US" dirty="0"/>
          </a:p>
          <a:p>
            <a:pPr marL="285750" indent="-285750">
              <a:buFont typeface="Arial" panose="020B0604020202020204" pitchFamily="34" charset="0"/>
              <a:buChar char="•"/>
            </a:pPr>
            <a:r>
              <a:rPr lang="en-US" dirty="0">
                <a:hlinkClick r:id="rId5"/>
              </a:rPr>
              <a:t>https://keras.io/</a:t>
            </a:r>
            <a:endParaRPr lang="en-US" dirty="0"/>
          </a:p>
          <a:p>
            <a:pPr marL="285750" indent="-285750">
              <a:buFont typeface="Arial" panose="020B0604020202020204" pitchFamily="34" charset="0"/>
              <a:buChar char="•"/>
            </a:pPr>
            <a:r>
              <a:rPr lang="en-US" dirty="0">
                <a:hlinkClick r:id="rId6"/>
              </a:rPr>
              <a:t>https://matplotlib.org/</a:t>
            </a:r>
            <a:endParaRPr lang="en-US" dirty="0"/>
          </a:p>
          <a:p>
            <a:pPr marL="285750" indent="-285750">
              <a:buFont typeface="Arial" panose="020B0604020202020204" pitchFamily="34" charset="0"/>
              <a:buChar char="•"/>
            </a:pPr>
            <a:r>
              <a:rPr lang="en-US" dirty="0">
                <a:hlinkClick r:id="rId7"/>
              </a:rPr>
              <a:t>https://</a:t>
            </a:r>
            <a:r>
              <a:rPr lang="en-US" dirty="0" smtClean="0">
                <a:hlinkClick r:id="rId7"/>
              </a:rPr>
              <a:t>www.kaggle.com/datasets/patrickb1912/ipl-complete-dataset-20082020</a:t>
            </a: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36086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3138" y="2328025"/>
            <a:ext cx="9083840" cy="2862322"/>
          </a:xfrm>
          <a:prstGeom prst="rect">
            <a:avLst/>
          </a:prstGeom>
        </p:spPr>
        <p:txBody>
          <a:bodyPr wrap="square">
            <a:spAutoFit/>
          </a:bodyPr>
          <a:lstStyle/>
          <a:p>
            <a:pPr algn="just"/>
            <a:r>
              <a:rPr lang="en-US" dirty="0" smtClean="0">
                <a:solidFill>
                  <a:srgbClr val="0D0D0D"/>
                </a:solidFill>
                <a:latin typeface="Arial Rounded MT Bold" panose="020F0704030504030204" pitchFamily="34" charset="0"/>
              </a:rPr>
              <a:t>	Through </a:t>
            </a:r>
            <a:r>
              <a:rPr lang="en-US" dirty="0">
                <a:solidFill>
                  <a:srgbClr val="0D0D0D"/>
                </a:solidFill>
                <a:latin typeface="Arial Rounded MT Bold" panose="020F0704030504030204" pitchFamily="34" charset="0"/>
              </a:rPr>
              <a:t>the training process, the GAN learns the underlying patterns and dynamics of cricket matches, including player performance, pitch conditions, team strategies, and various other factors influencing scores. By generating synthetic data and continually improving its predictive capabilities through adversarial training, the GAN algorithm offers a flexible and robust approach to IPL score </a:t>
            </a:r>
            <a:r>
              <a:rPr lang="en-US" dirty="0" err="1" smtClean="0">
                <a:solidFill>
                  <a:srgbClr val="0D0D0D"/>
                </a:solidFill>
                <a:latin typeface="Arial Rounded MT Bold" panose="020F0704030504030204" pitchFamily="34" charset="0"/>
              </a:rPr>
              <a:t>prediction.The</a:t>
            </a:r>
            <a:r>
              <a:rPr lang="en-US" dirty="0" smtClean="0">
                <a:solidFill>
                  <a:srgbClr val="0D0D0D"/>
                </a:solidFill>
                <a:latin typeface="Arial Rounded MT Bold" panose="020F0704030504030204" pitchFamily="34" charset="0"/>
              </a:rPr>
              <a:t> </a:t>
            </a:r>
            <a:r>
              <a:rPr lang="en-US" dirty="0">
                <a:solidFill>
                  <a:srgbClr val="0D0D0D"/>
                </a:solidFill>
                <a:latin typeface="Arial Rounded MT Bold" panose="020F0704030504030204" pitchFamily="34" charset="0"/>
              </a:rPr>
              <a:t>results demonstrate that the GAN algorithm can provide valuable insights into future match outcomes, aiding stakeholders such as team managers, broadcasters, and betting agencies in making informed decisions. However, further refinement and validation of the model are necessary to enhance its accuracy and reliability.</a:t>
            </a:r>
            <a:endParaRPr lang="en-US" b="0" i="0" dirty="0">
              <a:solidFill>
                <a:srgbClr val="0D0D0D"/>
              </a:solidFill>
              <a:effectLst/>
              <a:latin typeface="Arial Rounded MT Bold" panose="020F0704030504030204" pitchFamily="34" charset="0"/>
            </a:endParaRPr>
          </a:p>
        </p:txBody>
      </p:sp>
      <p:sp>
        <p:nvSpPr>
          <p:cNvPr id="3" name="TextBox 2"/>
          <p:cNvSpPr txBox="1"/>
          <p:nvPr/>
        </p:nvSpPr>
        <p:spPr>
          <a:xfrm>
            <a:off x="529391" y="601579"/>
            <a:ext cx="3119828" cy="707886"/>
          </a:xfrm>
          <a:prstGeom prst="rect">
            <a:avLst/>
          </a:prstGeom>
          <a:noFill/>
        </p:spPr>
        <p:txBody>
          <a:bodyPr wrap="none" rtlCol="0">
            <a:spAutoFit/>
          </a:bodyPr>
          <a:lstStyle/>
          <a:p>
            <a:r>
              <a:rPr lang="en-US" sz="4000" dirty="0" smtClean="0">
                <a:latin typeface="Arial Rounded MT Bold" panose="020F0704030504030204" pitchFamily="34" charset="0"/>
              </a:rPr>
              <a:t>Conclusion:</a:t>
            </a:r>
            <a:endParaRPr lang="en-US" sz="4000" dirty="0">
              <a:latin typeface="Arial Rounded MT Bold" panose="020F0704030504030204" pitchFamily="34" charset="0"/>
            </a:endParaRPr>
          </a:p>
        </p:txBody>
      </p:sp>
    </p:spTree>
    <p:extLst>
      <p:ext uri="{BB962C8B-B14F-4D97-AF65-F5344CB8AC3E}">
        <p14:creationId xmlns:p14="http://schemas.microsoft.com/office/powerpoint/2010/main" val="2636438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80035" y="2731169"/>
            <a:ext cx="3246145" cy="830997"/>
          </a:xfrm>
          <a:prstGeom prst="rect">
            <a:avLst/>
          </a:prstGeom>
          <a:noFill/>
        </p:spPr>
        <p:txBody>
          <a:bodyPr wrap="none" rtlCol="0">
            <a:spAutoFit/>
          </a:bodyPr>
          <a:lstStyle/>
          <a:p>
            <a:pPr algn="just"/>
            <a:r>
              <a:rPr lang="en-US" sz="4800" dirty="0" smtClean="0">
                <a:latin typeface="Arial Rounded MT Bold" panose="020F0704030504030204" pitchFamily="34" charset="0"/>
              </a:rPr>
              <a:t>Thank you</a:t>
            </a:r>
            <a:endParaRPr lang="en-US" sz="4800" dirty="0">
              <a:latin typeface="Arial Rounded MT Bold" panose="020F0704030504030204" pitchFamily="34" charset="0"/>
            </a:endParaRPr>
          </a:p>
        </p:txBody>
      </p:sp>
    </p:spTree>
    <p:extLst>
      <p:ext uri="{BB962C8B-B14F-4D97-AF65-F5344CB8AC3E}">
        <p14:creationId xmlns:p14="http://schemas.microsoft.com/office/powerpoint/2010/main" val="1459615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8411"/>
          </a:xfrm>
        </p:spPr>
        <p:txBody>
          <a:bodyPr/>
          <a:lstStyle/>
          <a:p>
            <a:r>
              <a:rPr lang="en-US" dirty="0">
                <a:solidFill>
                  <a:schemeClr val="tx1"/>
                </a:solidFill>
                <a:latin typeface="Arial Rounded MT Bold" panose="020F0704030504030204" pitchFamily="34" charset="0"/>
              </a:rPr>
              <a:t>Project outline:</a:t>
            </a:r>
            <a:endParaRPr lang="en-US" dirty="0"/>
          </a:p>
        </p:txBody>
      </p:sp>
      <p:sp>
        <p:nvSpPr>
          <p:cNvPr id="3" name="Content Placeholder 2"/>
          <p:cNvSpPr>
            <a:spLocks noGrp="1"/>
          </p:cNvSpPr>
          <p:nvPr>
            <p:ph idx="1"/>
          </p:nvPr>
        </p:nvSpPr>
        <p:spPr>
          <a:xfrm>
            <a:off x="978124" y="1956052"/>
            <a:ext cx="8596668" cy="3880773"/>
          </a:xfrm>
        </p:spPr>
        <p:txBody>
          <a:bodyPr>
            <a:normAutofit/>
          </a:bodyPr>
          <a:lstStyle/>
          <a:p>
            <a:pPr algn="just">
              <a:buClrTx/>
              <a:buFont typeface="Wingdings 3" panose="05040102010807070707" pitchFamily="18" charset="2"/>
              <a:buChar char=""/>
            </a:pPr>
            <a:r>
              <a:rPr lang="en-US" sz="3200" dirty="0">
                <a:solidFill>
                  <a:schemeClr val="tx1"/>
                </a:solidFill>
                <a:latin typeface="Arial Rounded MT Bold" panose="020F0704030504030204" pitchFamily="34" charset="0"/>
              </a:rPr>
              <a:t>Problem statement</a:t>
            </a:r>
          </a:p>
          <a:p>
            <a:pPr algn="just">
              <a:buClrTx/>
              <a:buFont typeface="Wingdings 3" panose="05040102010807070707" pitchFamily="18" charset="2"/>
              <a:buChar char=""/>
            </a:pPr>
            <a:r>
              <a:rPr lang="en-US" sz="3200" dirty="0">
                <a:solidFill>
                  <a:schemeClr val="tx1"/>
                </a:solidFill>
                <a:latin typeface="Arial Rounded MT Bold" panose="020F0704030504030204" pitchFamily="34" charset="0"/>
              </a:rPr>
              <a:t>Proposed system/solution</a:t>
            </a:r>
          </a:p>
          <a:p>
            <a:pPr algn="just">
              <a:buClrTx/>
              <a:buFont typeface="Wingdings 3" panose="05040102010807070707" pitchFamily="18" charset="2"/>
              <a:buChar char=""/>
            </a:pPr>
            <a:r>
              <a:rPr lang="en-US" sz="3200" dirty="0">
                <a:solidFill>
                  <a:schemeClr val="tx1"/>
                </a:solidFill>
                <a:latin typeface="Arial Rounded MT Bold" panose="020F0704030504030204" pitchFamily="34" charset="0"/>
              </a:rPr>
              <a:t>System </a:t>
            </a:r>
            <a:r>
              <a:rPr lang="en-US" sz="3200" dirty="0" err="1">
                <a:solidFill>
                  <a:schemeClr val="tx1"/>
                </a:solidFill>
                <a:latin typeface="Arial Rounded MT Bold" panose="020F0704030504030204" pitchFamily="34" charset="0"/>
              </a:rPr>
              <a:t>developmet</a:t>
            </a:r>
            <a:r>
              <a:rPr lang="en-US" sz="3200" dirty="0">
                <a:solidFill>
                  <a:schemeClr val="tx1"/>
                </a:solidFill>
                <a:latin typeface="Arial Rounded MT Bold" panose="020F0704030504030204" pitchFamily="34" charset="0"/>
              </a:rPr>
              <a:t> approach</a:t>
            </a:r>
          </a:p>
          <a:p>
            <a:pPr algn="just">
              <a:buClrTx/>
              <a:buFont typeface="Wingdings 3" panose="05040102010807070707" pitchFamily="18" charset="2"/>
              <a:buChar char=""/>
            </a:pPr>
            <a:r>
              <a:rPr lang="en-US" sz="3200" dirty="0" err="1">
                <a:solidFill>
                  <a:schemeClr val="tx1"/>
                </a:solidFill>
                <a:latin typeface="Arial Rounded MT Bold" panose="020F0704030504030204" pitchFamily="34" charset="0"/>
              </a:rPr>
              <a:t>Alogithom</a:t>
            </a:r>
            <a:r>
              <a:rPr lang="en-US" sz="3200" dirty="0">
                <a:solidFill>
                  <a:schemeClr val="tx1"/>
                </a:solidFill>
                <a:latin typeface="Arial Rounded MT Bold" panose="020F0704030504030204" pitchFamily="34" charset="0"/>
              </a:rPr>
              <a:t> and deployment</a:t>
            </a:r>
          </a:p>
          <a:p>
            <a:pPr algn="just">
              <a:buClrTx/>
              <a:buFont typeface="Wingdings 3" panose="05040102010807070707" pitchFamily="18" charset="2"/>
              <a:buChar char=""/>
            </a:pPr>
            <a:r>
              <a:rPr lang="en-US" sz="3200" dirty="0">
                <a:solidFill>
                  <a:schemeClr val="tx1"/>
                </a:solidFill>
                <a:latin typeface="Arial Rounded MT Bold" panose="020F0704030504030204" pitchFamily="34" charset="0"/>
              </a:rPr>
              <a:t>Result </a:t>
            </a:r>
          </a:p>
          <a:p>
            <a:pPr algn="just">
              <a:buClrTx/>
              <a:buFont typeface="Wingdings 3" panose="05040102010807070707" pitchFamily="18" charset="2"/>
              <a:buChar char=""/>
            </a:pPr>
            <a:r>
              <a:rPr lang="en-US" sz="3200" dirty="0" err="1">
                <a:solidFill>
                  <a:schemeClr val="tx1"/>
                </a:solidFill>
                <a:latin typeface="Arial Rounded MT Bold" panose="020F0704030504030204" pitchFamily="34" charset="0"/>
              </a:rPr>
              <a:t>conclution</a:t>
            </a:r>
            <a:endParaRPr lang="en-US" sz="3200" dirty="0">
              <a:solidFill>
                <a:schemeClr val="tx1"/>
              </a:solidFill>
              <a:latin typeface="Arial Rounded MT Bold" panose="020F0704030504030204" pitchFamily="34" charset="0"/>
            </a:endParaRPr>
          </a:p>
          <a:p>
            <a:pPr algn="just">
              <a:buClrTx/>
              <a:buFont typeface="Wingdings 3" panose="05040102010807070707" pitchFamily="18" charset="2"/>
              <a:buChar char=""/>
            </a:pPr>
            <a:endParaRPr lang="en-US" sz="3200" dirty="0">
              <a:solidFill>
                <a:schemeClr val="tx1"/>
              </a:solidFill>
              <a:latin typeface="Arial Rounded MT Bold" panose="020F0704030504030204" pitchFamily="34" charset="0"/>
            </a:endParaRPr>
          </a:p>
          <a:p>
            <a:endParaRPr lang="en-US" sz="3200" dirty="0"/>
          </a:p>
        </p:txBody>
      </p:sp>
    </p:spTree>
    <p:extLst>
      <p:ext uri="{BB962C8B-B14F-4D97-AF65-F5344CB8AC3E}">
        <p14:creationId xmlns:p14="http://schemas.microsoft.com/office/powerpoint/2010/main" val="3362067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Problem Statement:</a:t>
            </a:r>
          </a:p>
        </p:txBody>
      </p:sp>
      <p:sp>
        <p:nvSpPr>
          <p:cNvPr id="3" name="Content Placeholder 2"/>
          <p:cNvSpPr>
            <a:spLocks noGrp="1"/>
          </p:cNvSpPr>
          <p:nvPr>
            <p:ph idx="1"/>
          </p:nvPr>
        </p:nvSpPr>
        <p:spPr>
          <a:xfrm>
            <a:off x="593113" y="1930400"/>
            <a:ext cx="8596668" cy="3880773"/>
          </a:xfrm>
        </p:spPr>
        <p:txBody>
          <a:bodyPr/>
          <a:lstStyle/>
          <a:p>
            <a:pPr marL="0" indent="0" algn="just">
              <a:lnSpc>
                <a:spcPct val="150000"/>
              </a:lnSpc>
              <a:buNone/>
            </a:pPr>
            <a:r>
              <a:rPr lang="en-US" dirty="0" smtClean="0">
                <a:solidFill>
                  <a:schemeClr val="tx1"/>
                </a:solidFill>
                <a:latin typeface="Arial Rounded MT Bold" panose="020F0704030504030204" pitchFamily="34" charset="0"/>
              </a:rPr>
              <a:t>	Design </a:t>
            </a:r>
            <a:r>
              <a:rPr lang="en-US" dirty="0">
                <a:solidFill>
                  <a:schemeClr val="tx1"/>
                </a:solidFill>
                <a:latin typeface="Arial Rounded MT Bold" panose="020F0704030504030204" pitchFamily="34" charset="0"/>
              </a:rPr>
              <a:t>and develop a Generative Adversarial Network (GAN) algorithm to predict cricket scores for matches in the Indian Premier League (IPL). The model should take into account various factors such as team performance, player statistics, pitch conditions, weather, and historical match data to generate accurate and reliable predictions. The goal is to create a predictive model that can forecast the total score of each team in an IPL match with high precision, thereby assisting fans, analysts, and stakeholders in making informed decisions and enjoying the game better.</a:t>
            </a:r>
          </a:p>
        </p:txBody>
      </p:sp>
    </p:spTree>
    <p:extLst>
      <p:ext uri="{BB962C8B-B14F-4D97-AF65-F5344CB8AC3E}">
        <p14:creationId xmlns:p14="http://schemas.microsoft.com/office/powerpoint/2010/main" val="337258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37410"/>
            <a:ext cx="8596668" cy="858253"/>
          </a:xfrm>
        </p:spPr>
        <p:txBody>
          <a:bodyPr>
            <a:normAutofit fontScale="90000"/>
          </a:bodyPr>
          <a:lstStyle/>
          <a:p>
            <a:r>
              <a:rPr lang="en-US" dirty="0">
                <a:solidFill>
                  <a:schemeClr val="tx1"/>
                </a:solidFill>
                <a:latin typeface="Arial Rounded MT Bold" panose="020F0704030504030204" pitchFamily="34" charset="0"/>
              </a:rPr>
              <a:t>Proposed system/solution</a:t>
            </a:r>
            <a:br>
              <a:rPr lang="en-US" dirty="0">
                <a:solidFill>
                  <a:schemeClr val="tx1"/>
                </a:solidFill>
                <a:latin typeface="Arial Rounded MT Bold" panose="020F0704030504030204" pitchFamily="34" charset="0"/>
              </a:rPr>
            </a:br>
            <a:endParaRPr lang="en-US" dirty="0"/>
          </a:p>
        </p:txBody>
      </p:sp>
      <p:sp>
        <p:nvSpPr>
          <p:cNvPr id="3" name="Content Placeholder 2"/>
          <p:cNvSpPr>
            <a:spLocks noGrp="1"/>
          </p:cNvSpPr>
          <p:nvPr>
            <p:ph idx="1"/>
          </p:nvPr>
        </p:nvSpPr>
        <p:spPr>
          <a:xfrm>
            <a:off x="677334" y="1930400"/>
            <a:ext cx="8596668" cy="4386179"/>
          </a:xfrm>
        </p:spPr>
        <p:txBody>
          <a:bodyPr>
            <a:noAutofit/>
          </a:bodyPr>
          <a:lstStyle/>
          <a:p>
            <a:pPr algn="just">
              <a:lnSpc>
                <a:spcPct val="150000"/>
              </a:lnSpc>
              <a:buClrTx/>
              <a:buFont typeface="+mj-lt"/>
              <a:buAutoNum type="arabicPeriod"/>
            </a:pPr>
            <a:r>
              <a:rPr lang="en-US" b="1" dirty="0">
                <a:solidFill>
                  <a:schemeClr val="tx1"/>
                </a:solidFill>
                <a:latin typeface="Arial Rounded MT Bold" panose="020F0704030504030204" pitchFamily="34" charset="0"/>
              </a:rPr>
              <a:t>Data Collection</a:t>
            </a:r>
            <a:r>
              <a:rPr lang="en-US" dirty="0">
                <a:solidFill>
                  <a:schemeClr val="tx1"/>
                </a:solidFill>
                <a:latin typeface="Arial Rounded MT Bold" panose="020F0704030504030204" pitchFamily="34" charset="0"/>
              </a:rPr>
              <a:t>: </a:t>
            </a:r>
            <a:endParaRPr lang="en-US" dirty="0" smtClean="0">
              <a:solidFill>
                <a:schemeClr val="tx1"/>
              </a:solidFill>
              <a:latin typeface="Arial Rounded MT Bold" panose="020F0704030504030204" pitchFamily="34" charset="0"/>
            </a:endParaRPr>
          </a:p>
          <a:p>
            <a:pPr lvl="1" algn="just">
              <a:lnSpc>
                <a:spcPct val="150000"/>
              </a:lnSpc>
              <a:buClrTx/>
              <a:buFont typeface="Wingdings" panose="05000000000000000000" pitchFamily="2" charset="2"/>
              <a:buChar char="q"/>
            </a:pPr>
            <a:r>
              <a:rPr lang="en-US" sz="1800" dirty="0" smtClean="0">
                <a:solidFill>
                  <a:schemeClr val="tx1"/>
                </a:solidFill>
                <a:latin typeface="Arial Rounded MT Bold" panose="020F0704030504030204" pitchFamily="34" charset="0"/>
              </a:rPr>
              <a:t>Gather </a:t>
            </a:r>
            <a:r>
              <a:rPr lang="en-US" sz="1800" dirty="0">
                <a:solidFill>
                  <a:schemeClr val="tx1"/>
                </a:solidFill>
                <a:latin typeface="Arial Rounded MT Bold" panose="020F0704030504030204" pitchFamily="34" charset="0"/>
              </a:rPr>
              <a:t>a comprehensive dataset of historical IPL match data including various features such as venue, teams, player statistics, weather conditions, etc.</a:t>
            </a:r>
          </a:p>
          <a:p>
            <a:pPr algn="just">
              <a:lnSpc>
                <a:spcPct val="150000"/>
              </a:lnSpc>
              <a:buClrTx/>
              <a:buFont typeface="+mj-lt"/>
              <a:buAutoNum type="arabicPeriod"/>
            </a:pPr>
            <a:r>
              <a:rPr lang="en-US" b="1" dirty="0">
                <a:solidFill>
                  <a:schemeClr val="tx1"/>
                </a:solidFill>
                <a:latin typeface="Arial Rounded MT Bold" panose="020F0704030504030204" pitchFamily="34" charset="0"/>
              </a:rPr>
              <a:t>Data Preprocessing</a:t>
            </a:r>
            <a:r>
              <a:rPr lang="en-US" dirty="0" smtClean="0">
                <a:solidFill>
                  <a:schemeClr val="tx1"/>
                </a:solidFill>
                <a:latin typeface="Arial Rounded MT Bold" panose="020F0704030504030204" pitchFamily="34" charset="0"/>
              </a:rPr>
              <a:t>:</a:t>
            </a:r>
          </a:p>
          <a:p>
            <a:pPr lvl="1" algn="just">
              <a:lnSpc>
                <a:spcPct val="150000"/>
              </a:lnSpc>
              <a:buClrTx/>
              <a:buFont typeface="Wingdings" panose="05000000000000000000" pitchFamily="2" charset="2"/>
              <a:buChar char="q"/>
            </a:pPr>
            <a:r>
              <a:rPr lang="en-US" sz="1800" dirty="0" smtClean="0">
                <a:solidFill>
                  <a:schemeClr val="tx1"/>
                </a:solidFill>
                <a:latin typeface="Arial Rounded MT Bold" panose="020F0704030504030204" pitchFamily="34" charset="0"/>
              </a:rPr>
              <a:t> </a:t>
            </a:r>
            <a:r>
              <a:rPr lang="en-US" sz="1800" dirty="0">
                <a:solidFill>
                  <a:schemeClr val="tx1"/>
                </a:solidFill>
                <a:latin typeface="Arial Rounded MT Bold" panose="020F0704030504030204" pitchFamily="34" charset="0"/>
              </a:rPr>
              <a:t>Cleanse and preprocess the dataset to remove any inconsistencies or irrelevant information. This may involve data normalization, handling missing values, and encoding categorical variables</a:t>
            </a:r>
            <a:r>
              <a:rPr lang="en-US" sz="1800" dirty="0" smtClean="0">
                <a:solidFill>
                  <a:schemeClr val="tx1"/>
                </a:solidFill>
                <a:latin typeface="Arial Rounded MT Bold" panose="020F0704030504030204" pitchFamily="34" charset="0"/>
              </a:rPr>
              <a:t>.</a:t>
            </a:r>
            <a:endParaRPr lang="en-US" sz="18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3668314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514" y="140368"/>
            <a:ext cx="8596668" cy="846221"/>
          </a:xfrm>
        </p:spPr>
        <p:txBody>
          <a:bodyPr>
            <a:normAutofit fontScale="90000"/>
          </a:bodyPr>
          <a:lstStyle/>
          <a:p>
            <a:r>
              <a:rPr lang="en-US" dirty="0">
                <a:solidFill>
                  <a:schemeClr val="tx1"/>
                </a:solidFill>
                <a:latin typeface="Arial Rounded MT Bold" panose="020F0704030504030204" pitchFamily="34" charset="0"/>
              </a:rPr>
              <a:t>Proposed </a:t>
            </a:r>
            <a:r>
              <a:rPr lang="en-US" dirty="0" smtClean="0">
                <a:solidFill>
                  <a:schemeClr val="tx1"/>
                </a:solidFill>
                <a:latin typeface="Arial Rounded MT Bold" panose="020F0704030504030204" pitchFamily="34" charset="0"/>
              </a:rPr>
              <a:t>system/solution:(</a:t>
            </a:r>
            <a:r>
              <a:rPr lang="en-US" dirty="0" err="1" smtClean="0">
                <a:solidFill>
                  <a:schemeClr val="tx1"/>
                </a:solidFill>
                <a:latin typeface="Arial Rounded MT Bold" panose="020F0704030504030204" pitchFamily="34" charset="0"/>
              </a:rPr>
              <a:t>contd</a:t>
            </a:r>
            <a:r>
              <a:rPr lang="en-US" dirty="0" smtClean="0">
                <a:solidFill>
                  <a:schemeClr val="tx1"/>
                </a:solidFill>
                <a:latin typeface="Arial Rounded MT Bold" panose="020F0704030504030204" pitchFamily="34" charset="0"/>
              </a:rPr>
              <a:t>…)</a:t>
            </a:r>
            <a:r>
              <a:rPr lang="en-US" dirty="0">
                <a:solidFill>
                  <a:schemeClr val="tx1"/>
                </a:solidFill>
                <a:latin typeface="Arial Rounded MT Bold" panose="020F0704030504030204" pitchFamily="34" charset="0"/>
              </a:rPr>
              <a:t/>
            </a:r>
            <a:br>
              <a:rPr lang="en-US" dirty="0">
                <a:solidFill>
                  <a:schemeClr val="tx1"/>
                </a:solidFill>
                <a:latin typeface="Arial Rounded MT Bold" panose="020F0704030504030204" pitchFamily="34" charset="0"/>
              </a:rPr>
            </a:br>
            <a:endParaRPr lang="en-US" dirty="0"/>
          </a:p>
        </p:txBody>
      </p:sp>
      <p:sp>
        <p:nvSpPr>
          <p:cNvPr id="3" name="Content Placeholder 2"/>
          <p:cNvSpPr>
            <a:spLocks noGrp="1"/>
          </p:cNvSpPr>
          <p:nvPr>
            <p:ph idx="1"/>
          </p:nvPr>
        </p:nvSpPr>
        <p:spPr>
          <a:xfrm>
            <a:off x="496861" y="707857"/>
            <a:ext cx="8596668" cy="6605337"/>
          </a:xfrm>
        </p:spPr>
        <p:txBody>
          <a:bodyPr>
            <a:noAutofit/>
          </a:bodyPr>
          <a:lstStyle/>
          <a:p>
            <a:pPr marL="0" indent="0" algn="just">
              <a:lnSpc>
                <a:spcPct val="150000"/>
              </a:lnSpc>
              <a:buClrTx/>
              <a:buNone/>
            </a:pPr>
            <a:r>
              <a:rPr lang="en-US" sz="1600" b="1" dirty="0" smtClean="0">
                <a:solidFill>
                  <a:schemeClr val="tx1"/>
                </a:solidFill>
                <a:latin typeface="Arial Rounded MT Bold" panose="020F0704030504030204" pitchFamily="34" charset="0"/>
              </a:rPr>
              <a:t>3. GAN </a:t>
            </a:r>
            <a:r>
              <a:rPr lang="en-US" sz="1600" b="1" dirty="0">
                <a:solidFill>
                  <a:schemeClr val="tx1"/>
                </a:solidFill>
                <a:latin typeface="Arial Rounded MT Bold" panose="020F0704030504030204" pitchFamily="34" charset="0"/>
              </a:rPr>
              <a:t>Architecture</a:t>
            </a:r>
            <a:r>
              <a:rPr lang="en-US" sz="1600" dirty="0">
                <a:solidFill>
                  <a:schemeClr val="tx1"/>
                </a:solidFill>
                <a:latin typeface="Arial Rounded MT Bold" panose="020F0704030504030204" pitchFamily="34" charset="0"/>
              </a:rPr>
              <a:t>: </a:t>
            </a:r>
          </a:p>
          <a:p>
            <a:pPr lvl="1" algn="just">
              <a:lnSpc>
                <a:spcPct val="150000"/>
              </a:lnSpc>
              <a:buClrTx/>
              <a:buFont typeface="Wingdings" panose="05000000000000000000" pitchFamily="2" charset="2"/>
              <a:buChar char="q"/>
            </a:pPr>
            <a:r>
              <a:rPr lang="en-US" dirty="0">
                <a:solidFill>
                  <a:schemeClr val="tx1"/>
                </a:solidFill>
                <a:latin typeface="Arial Rounded MT Bold" panose="020F0704030504030204" pitchFamily="34" charset="0"/>
              </a:rPr>
              <a:t>Design a GAN architecture suitable for generating IPL match scores. The GAN consists of two main components:</a:t>
            </a:r>
          </a:p>
          <a:p>
            <a:pPr marL="1200150" lvl="2" indent="-342900" algn="just">
              <a:lnSpc>
                <a:spcPct val="150000"/>
              </a:lnSpc>
              <a:buClrTx/>
              <a:buFont typeface="+mj-lt"/>
              <a:buAutoNum type="arabicPeriod"/>
            </a:pPr>
            <a:r>
              <a:rPr lang="en-US" sz="1600" b="1" dirty="0">
                <a:solidFill>
                  <a:schemeClr val="tx1"/>
                </a:solidFill>
                <a:latin typeface="Arial Rounded MT Bold" panose="020F0704030504030204" pitchFamily="34" charset="0"/>
              </a:rPr>
              <a:t>Generator</a:t>
            </a:r>
            <a:r>
              <a:rPr lang="en-US" sz="1600" dirty="0" smtClean="0">
                <a:solidFill>
                  <a:schemeClr val="tx1"/>
                </a:solidFill>
                <a:latin typeface="Arial Rounded MT Bold" panose="020F0704030504030204" pitchFamily="34" charset="0"/>
              </a:rPr>
              <a:t>:</a:t>
            </a:r>
          </a:p>
          <a:p>
            <a:pPr marL="1657350" lvl="3" indent="-342900" algn="just">
              <a:lnSpc>
                <a:spcPct val="150000"/>
              </a:lnSpc>
              <a:buClrTx/>
              <a:buFont typeface="Wingdings" panose="05000000000000000000" pitchFamily="2" charset="2"/>
              <a:buChar char="q"/>
            </a:pPr>
            <a:r>
              <a:rPr lang="en-US" sz="1600" dirty="0" smtClean="0">
                <a:solidFill>
                  <a:schemeClr val="tx1"/>
                </a:solidFill>
                <a:latin typeface="Arial Rounded MT Bold" panose="020F0704030504030204" pitchFamily="34" charset="0"/>
              </a:rPr>
              <a:t> </a:t>
            </a:r>
            <a:r>
              <a:rPr lang="en-US" sz="1600" dirty="0">
                <a:solidFill>
                  <a:schemeClr val="tx1"/>
                </a:solidFill>
                <a:latin typeface="Arial Rounded MT Bold" panose="020F0704030504030204" pitchFamily="34" charset="0"/>
              </a:rPr>
              <a:t>This component generates synthetic match scores based on random noise or input features.</a:t>
            </a:r>
          </a:p>
          <a:p>
            <a:pPr marL="1200150" lvl="2" indent="-342900" algn="just">
              <a:lnSpc>
                <a:spcPct val="150000"/>
              </a:lnSpc>
              <a:buClrTx/>
              <a:buFont typeface="+mj-lt"/>
              <a:buAutoNum type="arabicPeriod"/>
            </a:pPr>
            <a:r>
              <a:rPr lang="en-US" sz="1600" b="1" dirty="0">
                <a:solidFill>
                  <a:schemeClr val="tx1"/>
                </a:solidFill>
                <a:latin typeface="Arial Rounded MT Bold" panose="020F0704030504030204" pitchFamily="34" charset="0"/>
              </a:rPr>
              <a:t>Discriminator</a:t>
            </a:r>
            <a:r>
              <a:rPr lang="en-US" sz="1600" dirty="0">
                <a:solidFill>
                  <a:schemeClr val="tx1"/>
                </a:solidFill>
                <a:latin typeface="Arial Rounded MT Bold" panose="020F0704030504030204" pitchFamily="34" charset="0"/>
              </a:rPr>
              <a:t>: </a:t>
            </a:r>
            <a:endParaRPr lang="en-US" sz="1600" dirty="0" smtClean="0">
              <a:solidFill>
                <a:schemeClr val="tx1"/>
              </a:solidFill>
              <a:latin typeface="Arial Rounded MT Bold" panose="020F0704030504030204" pitchFamily="34" charset="0"/>
            </a:endParaRPr>
          </a:p>
          <a:p>
            <a:pPr lvl="3" algn="just">
              <a:lnSpc>
                <a:spcPct val="150000"/>
              </a:lnSpc>
              <a:buClrTx/>
              <a:buFont typeface="Wingdings" panose="05000000000000000000" pitchFamily="2" charset="2"/>
              <a:buChar char="q"/>
            </a:pPr>
            <a:r>
              <a:rPr lang="en-US" sz="1600" dirty="0" smtClean="0">
                <a:solidFill>
                  <a:schemeClr val="tx1"/>
                </a:solidFill>
                <a:latin typeface="Arial Rounded MT Bold" panose="020F0704030504030204" pitchFamily="34" charset="0"/>
              </a:rPr>
              <a:t>This </a:t>
            </a:r>
            <a:r>
              <a:rPr lang="en-US" sz="1600" dirty="0">
                <a:solidFill>
                  <a:schemeClr val="tx1"/>
                </a:solidFill>
                <a:latin typeface="Arial Rounded MT Bold" panose="020F0704030504030204" pitchFamily="34" charset="0"/>
              </a:rPr>
              <a:t>component distinguishes between real and synthetic match scores. It evaluates the output of the generator and provides feedback to improve its performance</a:t>
            </a:r>
            <a:r>
              <a:rPr lang="en-US" sz="1600" dirty="0" smtClean="0">
                <a:solidFill>
                  <a:schemeClr val="tx1"/>
                </a:solidFill>
                <a:latin typeface="Arial Rounded MT Bold" panose="020F0704030504030204" pitchFamily="34" charset="0"/>
              </a:rPr>
              <a:t>.</a:t>
            </a:r>
            <a:r>
              <a:rPr lang="en-US" sz="1600" b="1" dirty="0">
                <a:solidFill>
                  <a:schemeClr val="tx1"/>
                </a:solidFill>
                <a:latin typeface="Arial Rounded MT Bold" panose="020F0704030504030204" pitchFamily="34" charset="0"/>
              </a:rPr>
              <a:t> </a:t>
            </a:r>
            <a:endParaRPr lang="en-US" sz="1600" b="1" dirty="0" smtClean="0">
              <a:solidFill>
                <a:schemeClr val="tx1"/>
              </a:solidFill>
              <a:latin typeface="Arial Rounded MT Bold" panose="020F0704030504030204" pitchFamily="34" charset="0"/>
            </a:endParaRPr>
          </a:p>
          <a:p>
            <a:pPr marL="0" indent="0" algn="just">
              <a:lnSpc>
                <a:spcPct val="150000"/>
              </a:lnSpc>
              <a:buNone/>
            </a:pPr>
            <a:r>
              <a:rPr lang="en-US" sz="1600" b="1" dirty="0" smtClean="0">
                <a:solidFill>
                  <a:schemeClr val="tx1"/>
                </a:solidFill>
                <a:latin typeface="Arial Rounded MT Bold" panose="020F0704030504030204" pitchFamily="34" charset="0"/>
              </a:rPr>
              <a:t>4.Training </a:t>
            </a:r>
            <a:r>
              <a:rPr lang="en-US" sz="1600" b="1" dirty="0">
                <a:solidFill>
                  <a:schemeClr val="tx1"/>
                </a:solidFill>
                <a:latin typeface="Arial Rounded MT Bold" panose="020F0704030504030204" pitchFamily="34" charset="0"/>
              </a:rPr>
              <a:t>the GAN</a:t>
            </a:r>
            <a:r>
              <a:rPr lang="en-US" sz="1600" dirty="0">
                <a:solidFill>
                  <a:schemeClr val="tx1"/>
                </a:solidFill>
                <a:latin typeface="Arial Rounded MT Bold" panose="020F0704030504030204" pitchFamily="34" charset="0"/>
              </a:rPr>
              <a:t>: </a:t>
            </a:r>
            <a:endParaRPr lang="en-US" sz="1600" dirty="0" smtClean="0">
              <a:solidFill>
                <a:schemeClr val="tx1"/>
              </a:solidFill>
              <a:latin typeface="Arial Rounded MT Bold" panose="020F0704030504030204" pitchFamily="34" charset="0"/>
            </a:endParaRPr>
          </a:p>
          <a:p>
            <a:pPr lvl="1" algn="just">
              <a:lnSpc>
                <a:spcPct val="150000"/>
              </a:lnSpc>
              <a:buClrTx/>
              <a:buFont typeface="Wingdings" panose="05000000000000000000" pitchFamily="2" charset="2"/>
              <a:buChar char="q"/>
            </a:pPr>
            <a:r>
              <a:rPr lang="en-US" dirty="0" smtClean="0">
                <a:solidFill>
                  <a:schemeClr val="tx1"/>
                </a:solidFill>
                <a:latin typeface="Arial Rounded MT Bold" panose="020F0704030504030204" pitchFamily="34" charset="0"/>
              </a:rPr>
              <a:t>Train </a:t>
            </a:r>
            <a:r>
              <a:rPr lang="en-US" dirty="0">
                <a:solidFill>
                  <a:schemeClr val="tx1"/>
                </a:solidFill>
                <a:latin typeface="Arial Rounded MT Bold" panose="020F0704030504030204" pitchFamily="34" charset="0"/>
              </a:rPr>
              <a:t>the GAN using the preprocessed IPL dataset. The generator learns to generate realistic match scores while the discriminator learns to distinguish between real and generated scores. </a:t>
            </a:r>
          </a:p>
          <a:p>
            <a:pPr marL="1657350" lvl="3" indent="-342900" algn="just">
              <a:lnSpc>
                <a:spcPct val="150000"/>
              </a:lnSpc>
              <a:buClrTx/>
              <a:buFont typeface="+mj-lt"/>
              <a:buAutoNum type="arabicPeriod"/>
            </a:pPr>
            <a:endParaRPr lang="en-US" sz="1600" dirty="0">
              <a:solidFill>
                <a:schemeClr val="tx1"/>
              </a:solidFill>
              <a:latin typeface="Arial Rounded MT Bold" panose="020F0704030504030204" pitchFamily="34" charset="0"/>
            </a:endParaRPr>
          </a:p>
          <a:p>
            <a:pPr algn="just">
              <a:lnSpc>
                <a:spcPct val="150000"/>
              </a:lnSpc>
              <a:buClrTx/>
              <a:buFont typeface="+mj-lt"/>
              <a:buAutoNum type="arabicPeriod"/>
            </a:pPr>
            <a:endParaRPr lang="en-US" sz="16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1527256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rial Rounded MT Bold" panose="020F0704030504030204" pitchFamily="34" charset="0"/>
              </a:rPr>
              <a:t>Proposed system/solution:(</a:t>
            </a:r>
            <a:r>
              <a:rPr lang="en-US" dirty="0" err="1">
                <a:solidFill>
                  <a:schemeClr val="tx1"/>
                </a:solidFill>
                <a:latin typeface="Arial Rounded MT Bold" panose="020F0704030504030204" pitchFamily="34" charset="0"/>
              </a:rPr>
              <a:t>contd</a:t>
            </a:r>
            <a:r>
              <a:rPr lang="en-US" dirty="0">
                <a:solidFill>
                  <a:schemeClr val="tx1"/>
                </a:solidFill>
                <a:latin typeface="Arial Rounded MT Bold" panose="020F0704030504030204" pitchFamily="34" charset="0"/>
              </a:rPr>
              <a:t>…)</a:t>
            </a:r>
            <a:br>
              <a:rPr lang="en-US" dirty="0">
                <a:solidFill>
                  <a:schemeClr val="tx1"/>
                </a:solidFill>
                <a:latin typeface="Arial Rounded MT Bold" panose="020F0704030504030204" pitchFamily="34" charset="0"/>
              </a:rPr>
            </a:br>
            <a:endParaRPr lang="en-US" dirty="0"/>
          </a:p>
        </p:txBody>
      </p:sp>
      <p:sp>
        <p:nvSpPr>
          <p:cNvPr id="3" name="Content Placeholder 2"/>
          <p:cNvSpPr>
            <a:spLocks noGrp="1"/>
          </p:cNvSpPr>
          <p:nvPr>
            <p:ph idx="1"/>
          </p:nvPr>
        </p:nvSpPr>
        <p:spPr>
          <a:xfrm>
            <a:off x="677334" y="1701800"/>
            <a:ext cx="8596668" cy="3880773"/>
          </a:xfrm>
        </p:spPr>
        <p:txBody>
          <a:bodyPr>
            <a:noAutofit/>
          </a:bodyPr>
          <a:lstStyle/>
          <a:p>
            <a:pPr marL="0" indent="0" algn="just">
              <a:lnSpc>
                <a:spcPct val="150000"/>
              </a:lnSpc>
              <a:buNone/>
            </a:pPr>
            <a:r>
              <a:rPr lang="en-US" sz="1600" b="1" dirty="0" smtClean="0">
                <a:solidFill>
                  <a:schemeClr val="tx1"/>
                </a:solidFill>
                <a:latin typeface="Arial Rounded MT Bold" panose="020F0704030504030204" pitchFamily="34" charset="0"/>
              </a:rPr>
              <a:t>5.Evaluation</a:t>
            </a:r>
            <a:r>
              <a:rPr lang="en-US" sz="1600" dirty="0">
                <a:solidFill>
                  <a:schemeClr val="tx1"/>
                </a:solidFill>
                <a:latin typeface="Arial Rounded MT Bold" panose="020F0704030504030204" pitchFamily="34" charset="0"/>
              </a:rPr>
              <a:t>: </a:t>
            </a:r>
            <a:endParaRPr lang="en-US" sz="1600" dirty="0" smtClean="0">
              <a:solidFill>
                <a:schemeClr val="tx1"/>
              </a:solidFill>
              <a:latin typeface="Arial Rounded MT Bold" panose="020F0704030504030204" pitchFamily="34" charset="0"/>
            </a:endParaRPr>
          </a:p>
          <a:p>
            <a:pPr marL="685800" lvl="1" algn="just">
              <a:lnSpc>
                <a:spcPct val="150000"/>
              </a:lnSpc>
              <a:buClrTx/>
              <a:buFont typeface="Wingdings" panose="05000000000000000000" pitchFamily="2" charset="2"/>
              <a:buChar char="q"/>
            </a:pPr>
            <a:r>
              <a:rPr lang="en-US" dirty="0" smtClean="0">
                <a:solidFill>
                  <a:schemeClr val="tx1"/>
                </a:solidFill>
                <a:latin typeface="Arial Rounded MT Bold" panose="020F0704030504030204" pitchFamily="34" charset="0"/>
              </a:rPr>
              <a:t>Validate </a:t>
            </a:r>
            <a:r>
              <a:rPr lang="en-US" dirty="0">
                <a:solidFill>
                  <a:schemeClr val="tx1"/>
                </a:solidFill>
                <a:latin typeface="Arial Rounded MT Bold" panose="020F0704030504030204" pitchFamily="34" charset="0"/>
              </a:rPr>
              <a:t>the performance of the trained GAN using various metrics such as accuracy, precision, recall, and F1-score. Additionally, assess the realism of generated match scores through visual inspection and statistical analysis.</a:t>
            </a:r>
          </a:p>
          <a:p>
            <a:pPr marL="0" indent="0" algn="just">
              <a:lnSpc>
                <a:spcPct val="150000"/>
              </a:lnSpc>
              <a:buNone/>
            </a:pPr>
            <a:r>
              <a:rPr lang="en-US" sz="1600" b="1" dirty="0" smtClean="0">
                <a:solidFill>
                  <a:schemeClr val="tx1"/>
                </a:solidFill>
                <a:latin typeface="Arial Rounded MT Bold" panose="020F0704030504030204" pitchFamily="34" charset="0"/>
              </a:rPr>
              <a:t>6.Deployment</a:t>
            </a:r>
            <a:r>
              <a:rPr lang="en-US" sz="1600" dirty="0">
                <a:solidFill>
                  <a:schemeClr val="tx1"/>
                </a:solidFill>
                <a:latin typeface="Arial Rounded MT Bold" panose="020F0704030504030204" pitchFamily="34" charset="0"/>
              </a:rPr>
              <a:t>: </a:t>
            </a:r>
            <a:endParaRPr lang="en-US" sz="1600" dirty="0" smtClean="0">
              <a:solidFill>
                <a:schemeClr val="tx1"/>
              </a:solidFill>
              <a:latin typeface="Arial Rounded MT Bold" panose="020F0704030504030204" pitchFamily="34" charset="0"/>
            </a:endParaRPr>
          </a:p>
          <a:p>
            <a:pPr lvl="1" algn="just">
              <a:lnSpc>
                <a:spcPct val="150000"/>
              </a:lnSpc>
              <a:buClrTx/>
              <a:buFont typeface="Wingdings" panose="05000000000000000000" pitchFamily="2" charset="2"/>
              <a:buChar char="q"/>
            </a:pPr>
            <a:r>
              <a:rPr lang="en-US" dirty="0" smtClean="0">
                <a:solidFill>
                  <a:schemeClr val="tx1"/>
                </a:solidFill>
                <a:latin typeface="Arial Rounded MT Bold" panose="020F0704030504030204" pitchFamily="34" charset="0"/>
              </a:rPr>
              <a:t>Deploy </a:t>
            </a:r>
            <a:r>
              <a:rPr lang="en-US" dirty="0">
                <a:solidFill>
                  <a:schemeClr val="tx1"/>
                </a:solidFill>
                <a:latin typeface="Arial Rounded MT Bold" panose="020F0704030504030204" pitchFamily="34" charset="0"/>
              </a:rPr>
              <a:t>the trained GAN model as a prediction system where users can input relevant match parameters (teams, venue, player stats, etc.) to generate predicted scores for upcoming IPL matches.</a:t>
            </a:r>
          </a:p>
          <a:p>
            <a:pPr marL="0" indent="0" algn="just">
              <a:lnSpc>
                <a:spcPct val="150000"/>
              </a:lnSpc>
              <a:buNone/>
            </a:pPr>
            <a:r>
              <a:rPr lang="en-US" sz="1600" b="1" dirty="0" smtClean="0">
                <a:solidFill>
                  <a:schemeClr val="tx1"/>
                </a:solidFill>
                <a:latin typeface="Arial Rounded MT Bold" panose="020F0704030504030204" pitchFamily="34" charset="0"/>
              </a:rPr>
              <a:t>7.Continuous Improvement</a:t>
            </a:r>
            <a:r>
              <a:rPr lang="en-US" sz="1600" dirty="0" smtClean="0">
                <a:solidFill>
                  <a:schemeClr val="tx1"/>
                </a:solidFill>
                <a:latin typeface="Arial Rounded MT Bold" panose="020F0704030504030204" pitchFamily="34" charset="0"/>
              </a:rPr>
              <a:t>:</a:t>
            </a:r>
          </a:p>
          <a:p>
            <a:pPr lvl="1" algn="just">
              <a:lnSpc>
                <a:spcPct val="150000"/>
              </a:lnSpc>
              <a:buClrTx/>
              <a:buFont typeface="Wingdings" panose="05000000000000000000" pitchFamily="2" charset="2"/>
              <a:buChar char="q"/>
            </a:pPr>
            <a:r>
              <a:rPr lang="en-US" dirty="0" smtClean="0">
                <a:solidFill>
                  <a:schemeClr val="tx1"/>
                </a:solidFill>
                <a:latin typeface="Arial Rounded MT Bold" panose="020F0704030504030204" pitchFamily="34" charset="0"/>
              </a:rPr>
              <a:t>Continuously </a:t>
            </a:r>
            <a:r>
              <a:rPr lang="en-US" dirty="0">
                <a:solidFill>
                  <a:schemeClr val="tx1"/>
                </a:solidFill>
                <a:latin typeface="Arial Rounded MT Bold" panose="020F0704030504030204" pitchFamily="34" charset="0"/>
              </a:rPr>
              <a:t>update and fine-tune the GAN model with new data to improve its predictive accuracy and adaptability to changing match conditions.</a:t>
            </a:r>
          </a:p>
          <a:p>
            <a:pPr algn="just">
              <a:lnSpc>
                <a:spcPct val="150000"/>
              </a:lnSpc>
            </a:pPr>
            <a:endParaRPr lang="en-US" sz="16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1521414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195" y="0"/>
            <a:ext cx="11137677" cy="1320800"/>
          </a:xfrm>
        </p:spPr>
        <p:txBody>
          <a:bodyPr>
            <a:normAutofit fontScale="90000"/>
          </a:bodyPr>
          <a:lstStyle/>
          <a:p>
            <a:r>
              <a:rPr lang="en-US" sz="3200" dirty="0">
                <a:solidFill>
                  <a:schemeClr val="tx1"/>
                </a:solidFill>
                <a:latin typeface="Arial Rounded MT Bold" panose="020F0704030504030204" pitchFamily="34" charset="0"/>
              </a:rPr>
              <a:t/>
            </a:r>
            <a:br>
              <a:rPr lang="en-US" sz="3200" dirty="0">
                <a:solidFill>
                  <a:schemeClr val="tx1"/>
                </a:solidFill>
                <a:latin typeface="Arial Rounded MT Bold" panose="020F0704030504030204" pitchFamily="34" charset="0"/>
              </a:rPr>
            </a:br>
            <a:r>
              <a:rPr lang="en-US" sz="3200" dirty="0">
                <a:solidFill>
                  <a:schemeClr val="tx1"/>
                </a:solidFill>
                <a:latin typeface="Arial Rounded MT Bold" panose="020F0704030504030204" pitchFamily="34" charset="0"/>
              </a:rPr>
              <a:t>System </a:t>
            </a:r>
            <a:r>
              <a:rPr lang="en-US" sz="3200" dirty="0" err="1">
                <a:solidFill>
                  <a:schemeClr val="tx1"/>
                </a:solidFill>
                <a:latin typeface="Arial Rounded MT Bold" panose="020F0704030504030204" pitchFamily="34" charset="0"/>
              </a:rPr>
              <a:t>developmet</a:t>
            </a:r>
            <a:r>
              <a:rPr lang="en-US" sz="3200" dirty="0">
                <a:solidFill>
                  <a:schemeClr val="tx1"/>
                </a:solidFill>
                <a:latin typeface="Arial Rounded MT Bold" panose="020F0704030504030204" pitchFamily="34" charset="0"/>
              </a:rPr>
              <a:t> </a:t>
            </a:r>
            <a:r>
              <a:rPr lang="en-US" sz="3200" dirty="0" smtClean="0">
                <a:solidFill>
                  <a:schemeClr val="tx1"/>
                </a:solidFill>
                <a:latin typeface="Arial Rounded MT Bold" panose="020F0704030504030204" pitchFamily="34" charset="0"/>
              </a:rPr>
              <a:t>approach:</a:t>
            </a:r>
            <a:r>
              <a:rPr lang="en-US" sz="2200" dirty="0" smtClean="0">
                <a:solidFill>
                  <a:schemeClr val="tx1"/>
                </a:solidFill>
                <a:latin typeface="Arial Rounded MT Bold" panose="020F0704030504030204" pitchFamily="34" charset="0"/>
              </a:rPr>
              <a:t>[</a:t>
            </a:r>
            <a:r>
              <a:rPr lang="en-US" sz="2200" b="1" dirty="0">
                <a:solidFill>
                  <a:schemeClr val="tx1"/>
                </a:solidFill>
                <a:latin typeface="Arial Rounded MT Bold" panose="020F0704030504030204" pitchFamily="34" charset="0"/>
              </a:rPr>
              <a:t>Hardware Requirements</a:t>
            </a:r>
            <a:r>
              <a:rPr lang="en-US" sz="2200" b="1" dirty="0" smtClean="0">
                <a:solidFill>
                  <a:schemeClr val="tx1"/>
                </a:solidFill>
                <a:latin typeface="Arial Rounded MT Bold" panose="020F0704030504030204" pitchFamily="34" charset="0"/>
              </a:rPr>
              <a:t>:]</a:t>
            </a:r>
            <a:r>
              <a:rPr lang="en-US" sz="3200" b="1" dirty="0"/>
              <a:t/>
            </a:r>
            <a:br>
              <a:rPr lang="en-US" sz="3200" b="1" dirty="0"/>
            </a:br>
            <a:endParaRPr lang="en-US" sz="3200" dirty="0"/>
          </a:p>
        </p:txBody>
      </p:sp>
      <p:sp>
        <p:nvSpPr>
          <p:cNvPr id="3" name="Content Placeholder 2"/>
          <p:cNvSpPr>
            <a:spLocks noGrp="1"/>
          </p:cNvSpPr>
          <p:nvPr>
            <p:ph idx="1"/>
          </p:nvPr>
        </p:nvSpPr>
        <p:spPr>
          <a:xfrm>
            <a:off x="544988" y="1438695"/>
            <a:ext cx="8596668" cy="5972758"/>
          </a:xfrm>
        </p:spPr>
        <p:txBody>
          <a:bodyPr>
            <a:noAutofit/>
          </a:bodyPr>
          <a:lstStyle/>
          <a:p>
            <a:pPr algn="just">
              <a:lnSpc>
                <a:spcPct val="150000"/>
              </a:lnSpc>
              <a:buClrTx/>
              <a:buFont typeface="+mj-lt"/>
              <a:buAutoNum type="arabicPeriod"/>
            </a:pPr>
            <a:r>
              <a:rPr lang="en-US" sz="1400" dirty="0" smtClean="0">
                <a:ln w="0"/>
                <a:solidFill>
                  <a:schemeClr val="tx1"/>
                </a:solidFill>
                <a:effectLst>
                  <a:outerShdw blurRad="38100" dist="25400" dir="5400000" algn="ctr" rotWithShape="0">
                    <a:srgbClr val="6E747A">
                      <a:alpha val="43000"/>
                    </a:srgbClr>
                  </a:outerShdw>
                </a:effectLst>
                <a:latin typeface="Arial Rounded MT Bold" panose="020F0704030504030204" pitchFamily="34" charset="0"/>
              </a:rPr>
              <a:t>Computing </a:t>
            </a:r>
            <a:r>
              <a:rPr lang="en-US" sz="1400" dirty="0">
                <a:ln w="0"/>
                <a:solidFill>
                  <a:schemeClr val="tx1"/>
                </a:solidFill>
                <a:effectLst>
                  <a:outerShdw blurRad="38100" dist="25400" dir="5400000" algn="ctr" rotWithShape="0">
                    <a:srgbClr val="6E747A">
                      <a:alpha val="43000"/>
                    </a:srgbClr>
                  </a:outerShdw>
                </a:effectLst>
                <a:latin typeface="Arial Rounded MT Bold" panose="020F0704030504030204" pitchFamily="34" charset="0"/>
              </a:rPr>
              <a:t>Power: </a:t>
            </a:r>
            <a:endParaRPr lang="en-US" sz="1400" dirty="0" smtClean="0">
              <a:ln w="0"/>
              <a:solidFill>
                <a:schemeClr val="tx1"/>
              </a:solidFill>
              <a:effectLst>
                <a:outerShdw blurRad="38100" dist="25400" dir="5400000" algn="ctr" rotWithShape="0">
                  <a:srgbClr val="6E747A">
                    <a:alpha val="43000"/>
                  </a:srgbClr>
                </a:outerShdw>
              </a:effectLst>
              <a:latin typeface="Arial Rounded MT Bold" panose="020F0704030504030204" pitchFamily="34" charset="0"/>
            </a:endParaRPr>
          </a:p>
          <a:p>
            <a:pPr lvl="1" algn="just">
              <a:lnSpc>
                <a:spcPct val="150000"/>
              </a:lnSpc>
              <a:buClrTx/>
              <a:buFont typeface="Wingdings" panose="05000000000000000000" pitchFamily="2" charset="2"/>
              <a:buChar char="q"/>
            </a:pPr>
            <a:r>
              <a:rPr lang="en-US" sz="1400" dirty="0" smtClean="0">
                <a:ln w="0"/>
                <a:solidFill>
                  <a:schemeClr val="tx1"/>
                </a:solidFill>
                <a:effectLst>
                  <a:outerShdw blurRad="38100" dist="25400" dir="5400000" algn="ctr" rotWithShape="0">
                    <a:srgbClr val="6E747A">
                      <a:alpha val="43000"/>
                    </a:srgbClr>
                  </a:outerShdw>
                </a:effectLst>
                <a:latin typeface="Arial Rounded MT Bold" panose="020F0704030504030204" pitchFamily="34" charset="0"/>
              </a:rPr>
              <a:t>GANs </a:t>
            </a:r>
            <a:r>
              <a:rPr lang="en-US" sz="1400" dirty="0">
                <a:ln w="0"/>
                <a:solidFill>
                  <a:schemeClr val="tx1"/>
                </a:solidFill>
                <a:effectLst>
                  <a:outerShdw blurRad="38100" dist="25400" dir="5400000" algn="ctr" rotWithShape="0">
                    <a:srgbClr val="6E747A">
                      <a:alpha val="43000"/>
                    </a:srgbClr>
                  </a:outerShdw>
                </a:effectLst>
                <a:latin typeface="Arial Rounded MT Bold" panose="020F0704030504030204" pitchFamily="34" charset="0"/>
              </a:rPr>
              <a:t>typically require significant computational resources, especially during training. You'll need a powerful CPU/GPU setup. Consider using high-end GPUs like NVIDIA Tesla or GeForce RTX series for faster training.</a:t>
            </a:r>
          </a:p>
          <a:p>
            <a:pPr algn="just">
              <a:lnSpc>
                <a:spcPct val="150000"/>
              </a:lnSpc>
              <a:buClrTx/>
              <a:buFont typeface="+mj-lt"/>
              <a:buAutoNum type="arabicPeriod"/>
            </a:pPr>
            <a:r>
              <a:rPr lang="en-US" sz="1400" dirty="0" smtClean="0">
                <a:ln w="0"/>
                <a:solidFill>
                  <a:schemeClr val="tx1"/>
                </a:solidFill>
                <a:effectLst>
                  <a:outerShdw blurRad="38100" dist="25400" dir="5400000" algn="ctr" rotWithShape="0">
                    <a:srgbClr val="6E747A">
                      <a:alpha val="43000"/>
                    </a:srgbClr>
                  </a:outerShdw>
                </a:effectLst>
                <a:latin typeface="Arial Rounded MT Bold" panose="020F0704030504030204" pitchFamily="34" charset="0"/>
              </a:rPr>
              <a:t>RAM:</a:t>
            </a:r>
          </a:p>
          <a:p>
            <a:pPr lvl="1" algn="just">
              <a:lnSpc>
                <a:spcPct val="150000"/>
              </a:lnSpc>
              <a:buClrTx/>
              <a:buFont typeface="Wingdings" panose="05000000000000000000" pitchFamily="2" charset="2"/>
              <a:buChar char="q"/>
            </a:pPr>
            <a:r>
              <a:rPr lang="en-US" sz="1400" dirty="0" smtClean="0">
                <a:ln w="0"/>
                <a:solidFill>
                  <a:schemeClr val="tx1"/>
                </a:solidFill>
                <a:effectLst>
                  <a:outerShdw blurRad="38100" dist="25400" dir="5400000" algn="ctr" rotWithShape="0">
                    <a:srgbClr val="6E747A">
                      <a:alpha val="43000"/>
                    </a:srgbClr>
                  </a:outerShdw>
                </a:effectLst>
                <a:latin typeface="Arial Rounded MT Bold" panose="020F0704030504030204" pitchFamily="34" charset="0"/>
              </a:rPr>
              <a:t> </a:t>
            </a:r>
            <a:r>
              <a:rPr lang="en-US" sz="1400" dirty="0">
                <a:ln w="0"/>
                <a:solidFill>
                  <a:schemeClr val="tx1"/>
                </a:solidFill>
                <a:effectLst>
                  <a:outerShdw blurRad="38100" dist="25400" dir="5400000" algn="ctr" rotWithShape="0">
                    <a:srgbClr val="6E747A">
                      <a:alpha val="43000"/>
                    </a:srgbClr>
                  </a:outerShdw>
                </a:effectLst>
                <a:latin typeface="Arial Rounded MT Bold" panose="020F0704030504030204" pitchFamily="34" charset="0"/>
              </a:rPr>
              <a:t>Sufficient RAM is essential, especially for handling large datasets and model parameters during training.</a:t>
            </a:r>
          </a:p>
          <a:p>
            <a:pPr algn="just">
              <a:lnSpc>
                <a:spcPct val="150000"/>
              </a:lnSpc>
              <a:buClrTx/>
              <a:buFont typeface="+mj-lt"/>
              <a:buAutoNum type="arabicPeriod"/>
            </a:pPr>
            <a:r>
              <a:rPr lang="en-US" sz="1400" dirty="0" smtClean="0">
                <a:ln w="0"/>
                <a:solidFill>
                  <a:schemeClr val="tx1"/>
                </a:solidFill>
                <a:effectLst>
                  <a:outerShdw blurRad="38100" dist="25400" dir="5400000" algn="ctr" rotWithShape="0">
                    <a:srgbClr val="6E747A">
                      <a:alpha val="43000"/>
                    </a:srgbClr>
                  </a:outerShdw>
                </a:effectLst>
                <a:latin typeface="Arial Rounded MT Bold" panose="020F0704030504030204" pitchFamily="34" charset="0"/>
              </a:rPr>
              <a:t>SDD: </a:t>
            </a:r>
          </a:p>
          <a:p>
            <a:pPr lvl="1" algn="just">
              <a:lnSpc>
                <a:spcPct val="150000"/>
              </a:lnSpc>
              <a:buClrTx/>
              <a:buFont typeface="Wingdings" panose="05000000000000000000" pitchFamily="2" charset="2"/>
              <a:buChar char="q"/>
            </a:pPr>
            <a:r>
              <a:rPr lang="en-US" sz="1400" dirty="0" smtClean="0">
                <a:ln w="0"/>
                <a:solidFill>
                  <a:schemeClr val="tx1"/>
                </a:solidFill>
                <a:effectLst>
                  <a:outerShdw blurRad="38100" dist="25400" dir="5400000" algn="ctr" rotWithShape="0">
                    <a:srgbClr val="6E747A">
                      <a:alpha val="43000"/>
                    </a:srgbClr>
                  </a:outerShdw>
                </a:effectLst>
                <a:latin typeface="Arial Rounded MT Bold" panose="020F0704030504030204" pitchFamily="34" charset="0"/>
              </a:rPr>
              <a:t>You'll </a:t>
            </a:r>
            <a:r>
              <a:rPr lang="en-US" sz="1400" dirty="0">
                <a:ln w="0"/>
                <a:solidFill>
                  <a:schemeClr val="tx1"/>
                </a:solidFill>
                <a:effectLst>
                  <a:outerShdw blurRad="38100" dist="25400" dir="5400000" algn="ctr" rotWithShape="0">
                    <a:srgbClr val="6E747A">
                      <a:alpha val="43000"/>
                    </a:srgbClr>
                  </a:outerShdw>
                </a:effectLst>
                <a:latin typeface="Arial Rounded MT Bold" panose="020F0704030504030204" pitchFamily="34" charset="0"/>
              </a:rPr>
              <a:t>need enough storage space for storing datasets, model checkpoints, and other resources. SSDs are preferred for faster data access.</a:t>
            </a:r>
          </a:p>
          <a:p>
            <a:pPr algn="just">
              <a:lnSpc>
                <a:spcPct val="150000"/>
              </a:lnSpc>
              <a:buClrTx/>
              <a:buFont typeface="+mj-lt"/>
              <a:buAutoNum type="arabicPeriod"/>
            </a:pPr>
            <a:r>
              <a:rPr lang="en-US" sz="1400" dirty="0">
                <a:ln w="0"/>
                <a:solidFill>
                  <a:schemeClr val="tx1"/>
                </a:solidFill>
                <a:effectLst>
                  <a:outerShdw blurRad="38100" dist="25400" dir="5400000" algn="ctr" rotWithShape="0">
                    <a:srgbClr val="6E747A">
                      <a:alpha val="43000"/>
                    </a:srgbClr>
                  </a:outerShdw>
                </a:effectLst>
                <a:latin typeface="Arial Rounded MT Bold" panose="020F0704030504030204" pitchFamily="34" charset="0"/>
              </a:rPr>
              <a:t>Networking</a:t>
            </a:r>
            <a:r>
              <a:rPr lang="en-US" sz="1400" dirty="0" smtClean="0">
                <a:ln w="0"/>
                <a:solidFill>
                  <a:schemeClr val="tx1"/>
                </a:solidFill>
                <a:effectLst>
                  <a:outerShdw blurRad="38100" dist="25400" dir="5400000" algn="ctr" rotWithShape="0">
                    <a:srgbClr val="6E747A">
                      <a:alpha val="43000"/>
                    </a:srgbClr>
                  </a:outerShdw>
                </a:effectLst>
                <a:latin typeface="Arial Rounded MT Bold" panose="020F0704030504030204" pitchFamily="34" charset="0"/>
              </a:rPr>
              <a:t>:</a:t>
            </a:r>
          </a:p>
          <a:p>
            <a:pPr lvl="1" algn="just">
              <a:lnSpc>
                <a:spcPct val="150000"/>
              </a:lnSpc>
              <a:buClrTx/>
              <a:buFont typeface="Wingdings" panose="05000000000000000000" pitchFamily="2" charset="2"/>
              <a:buChar char="q"/>
            </a:pPr>
            <a:r>
              <a:rPr lang="en-US" sz="1400" dirty="0" smtClean="0">
                <a:ln w="0"/>
                <a:solidFill>
                  <a:schemeClr val="tx1"/>
                </a:solidFill>
                <a:effectLst>
                  <a:outerShdw blurRad="38100" dist="25400" dir="5400000" algn="ctr" rotWithShape="0">
                    <a:srgbClr val="6E747A">
                      <a:alpha val="43000"/>
                    </a:srgbClr>
                  </a:outerShdw>
                </a:effectLst>
                <a:latin typeface="Arial Rounded MT Bold" panose="020F0704030504030204" pitchFamily="34" charset="0"/>
              </a:rPr>
              <a:t> </a:t>
            </a:r>
            <a:r>
              <a:rPr lang="en-US" sz="1400" dirty="0">
                <a:ln w="0"/>
                <a:solidFill>
                  <a:schemeClr val="tx1"/>
                </a:solidFill>
                <a:effectLst>
                  <a:outerShdw blurRad="38100" dist="25400" dir="5400000" algn="ctr" rotWithShape="0">
                    <a:srgbClr val="6E747A">
                      <a:alpha val="43000"/>
                    </a:srgbClr>
                  </a:outerShdw>
                </a:effectLst>
                <a:latin typeface="Arial Rounded MT Bold" panose="020F0704030504030204" pitchFamily="34" charset="0"/>
              </a:rPr>
              <a:t>Stable internet connectivity might be required if you're training models on cloud platforms or accessing large datasets online.</a:t>
            </a:r>
          </a:p>
          <a:p>
            <a:pPr algn="just">
              <a:lnSpc>
                <a:spcPct val="150000"/>
              </a:lnSpc>
              <a:buClrTx/>
              <a:buFont typeface="+mj-lt"/>
              <a:buAutoNum type="arabicPeriod"/>
            </a:pPr>
            <a:endParaRPr lang="en-US" sz="1400" dirty="0">
              <a:ln w="0"/>
              <a:solidFill>
                <a:schemeClr val="tx1"/>
              </a:solidFill>
              <a:effectLst>
                <a:outerShdw blurRad="38100" dist="25400" dir="5400000" algn="ctr" rotWithShape="0">
                  <a:srgbClr val="6E747A">
                    <a:alpha val="43000"/>
                  </a:srgbClr>
                </a:outerShdw>
              </a:effectLst>
              <a:latin typeface="Arial Rounded MT Bold" panose="020F0704030504030204" pitchFamily="34" charset="0"/>
            </a:endParaRPr>
          </a:p>
        </p:txBody>
      </p:sp>
    </p:spTree>
    <p:extLst>
      <p:ext uri="{BB962C8B-B14F-4D97-AF65-F5344CB8AC3E}">
        <p14:creationId xmlns:p14="http://schemas.microsoft.com/office/powerpoint/2010/main" val="3637078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17095"/>
            <a:ext cx="8596668" cy="786063"/>
          </a:xfrm>
        </p:spPr>
        <p:txBody>
          <a:bodyPr>
            <a:normAutofit fontScale="90000"/>
          </a:bodyPr>
          <a:lstStyle/>
          <a:p>
            <a:r>
              <a:rPr lang="en-US" b="1" dirty="0">
                <a:solidFill>
                  <a:schemeClr val="tx1"/>
                </a:solidFill>
              </a:rPr>
              <a:t>Software Requirements:</a:t>
            </a:r>
            <a:br>
              <a:rPr lang="en-US" b="1" dirty="0">
                <a:solidFill>
                  <a:schemeClr val="tx1"/>
                </a:solidFill>
              </a:rPr>
            </a:br>
            <a:endParaRPr lang="en-US" dirty="0">
              <a:solidFill>
                <a:schemeClr val="tx1"/>
              </a:solidFill>
            </a:endParaRPr>
          </a:p>
        </p:txBody>
      </p:sp>
      <p:sp>
        <p:nvSpPr>
          <p:cNvPr id="3" name="Content Placeholder 2"/>
          <p:cNvSpPr>
            <a:spLocks noGrp="1"/>
          </p:cNvSpPr>
          <p:nvPr>
            <p:ph idx="1"/>
          </p:nvPr>
        </p:nvSpPr>
        <p:spPr>
          <a:xfrm>
            <a:off x="677334" y="1473200"/>
            <a:ext cx="8596668" cy="4867442"/>
          </a:xfrm>
        </p:spPr>
        <p:txBody>
          <a:bodyPr>
            <a:noAutofit/>
          </a:bodyPr>
          <a:lstStyle/>
          <a:p>
            <a:pPr algn="just">
              <a:lnSpc>
                <a:spcPct val="150000"/>
              </a:lnSpc>
              <a:buClrTx/>
              <a:buFont typeface="+mj-lt"/>
              <a:buAutoNum type="arabicPeriod"/>
            </a:pPr>
            <a:r>
              <a:rPr lang="en-US" sz="1600" b="1" dirty="0">
                <a:solidFill>
                  <a:schemeClr val="tx1"/>
                </a:solidFill>
                <a:latin typeface="Arial Rounded MT Bold" panose="020F0704030504030204" pitchFamily="34" charset="0"/>
              </a:rPr>
              <a:t>Deep Learning Frameworks</a:t>
            </a:r>
            <a:r>
              <a:rPr lang="en-US" sz="1600" dirty="0" smtClean="0">
                <a:solidFill>
                  <a:schemeClr val="tx1"/>
                </a:solidFill>
                <a:latin typeface="Arial Rounded MT Bold" panose="020F0704030504030204" pitchFamily="34" charset="0"/>
              </a:rPr>
              <a:t>:</a:t>
            </a:r>
          </a:p>
          <a:p>
            <a:pPr lvl="1" algn="just">
              <a:lnSpc>
                <a:spcPct val="150000"/>
              </a:lnSpc>
              <a:buClrTx/>
              <a:buFont typeface="Wingdings" panose="05000000000000000000" pitchFamily="2" charset="2"/>
              <a:buChar char="q"/>
            </a:pPr>
            <a:r>
              <a:rPr lang="en-US" dirty="0" smtClean="0">
                <a:solidFill>
                  <a:schemeClr val="tx1"/>
                </a:solidFill>
                <a:latin typeface="Arial Rounded MT Bold" panose="020F0704030504030204" pitchFamily="34" charset="0"/>
              </a:rPr>
              <a:t> </a:t>
            </a:r>
            <a:r>
              <a:rPr lang="en-US" dirty="0">
                <a:solidFill>
                  <a:schemeClr val="tx1"/>
                </a:solidFill>
                <a:latin typeface="Arial Rounded MT Bold" panose="020F0704030504030204" pitchFamily="34" charset="0"/>
              </a:rPr>
              <a:t>Choose a deep learning framework like </a:t>
            </a:r>
            <a:r>
              <a:rPr lang="en-US" dirty="0" err="1">
                <a:solidFill>
                  <a:schemeClr val="tx1"/>
                </a:solidFill>
                <a:latin typeface="Arial Rounded MT Bold" panose="020F0704030504030204" pitchFamily="34" charset="0"/>
              </a:rPr>
              <a:t>TensorFlow</a:t>
            </a:r>
            <a:r>
              <a:rPr lang="en-US" dirty="0">
                <a:solidFill>
                  <a:schemeClr val="tx1"/>
                </a:solidFill>
                <a:latin typeface="Arial Rounded MT Bold" panose="020F0704030504030204" pitchFamily="34" charset="0"/>
              </a:rPr>
              <a:t>, </a:t>
            </a:r>
            <a:r>
              <a:rPr lang="en-US" dirty="0" err="1">
                <a:solidFill>
                  <a:schemeClr val="tx1"/>
                </a:solidFill>
                <a:latin typeface="Arial Rounded MT Bold" panose="020F0704030504030204" pitchFamily="34" charset="0"/>
              </a:rPr>
              <a:t>PyTorch</a:t>
            </a:r>
            <a:r>
              <a:rPr lang="en-US" dirty="0">
                <a:solidFill>
                  <a:schemeClr val="tx1"/>
                </a:solidFill>
                <a:latin typeface="Arial Rounded MT Bold" panose="020F0704030504030204" pitchFamily="34" charset="0"/>
              </a:rPr>
              <a:t>, or </a:t>
            </a:r>
            <a:r>
              <a:rPr lang="en-US" dirty="0" err="1">
                <a:solidFill>
                  <a:schemeClr val="tx1"/>
                </a:solidFill>
                <a:latin typeface="Arial Rounded MT Bold" panose="020F0704030504030204" pitchFamily="34" charset="0"/>
              </a:rPr>
              <a:t>Keras</a:t>
            </a:r>
            <a:r>
              <a:rPr lang="en-US" dirty="0">
                <a:solidFill>
                  <a:schemeClr val="tx1"/>
                </a:solidFill>
                <a:latin typeface="Arial Rounded MT Bold" panose="020F0704030504030204" pitchFamily="34" charset="0"/>
              </a:rPr>
              <a:t> that supports GAN implementations. </a:t>
            </a:r>
            <a:r>
              <a:rPr lang="en-US" dirty="0" err="1">
                <a:solidFill>
                  <a:schemeClr val="tx1"/>
                </a:solidFill>
                <a:latin typeface="Arial Rounded MT Bold" panose="020F0704030504030204" pitchFamily="34" charset="0"/>
              </a:rPr>
              <a:t>TensorFlow</a:t>
            </a:r>
            <a:r>
              <a:rPr lang="en-US" dirty="0">
                <a:solidFill>
                  <a:schemeClr val="tx1"/>
                </a:solidFill>
                <a:latin typeface="Arial Rounded MT Bold" panose="020F0704030504030204" pitchFamily="34" charset="0"/>
              </a:rPr>
              <a:t> and </a:t>
            </a:r>
            <a:r>
              <a:rPr lang="en-US" dirty="0" err="1">
                <a:solidFill>
                  <a:schemeClr val="tx1"/>
                </a:solidFill>
                <a:latin typeface="Arial Rounded MT Bold" panose="020F0704030504030204" pitchFamily="34" charset="0"/>
              </a:rPr>
              <a:t>PyTorch</a:t>
            </a:r>
            <a:r>
              <a:rPr lang="en-US" dirty="0">
                <a:solidFill>
                  <a:schemeClr val="tx1"/>
                </a:solidFill>
                <a:latin typeface="Arial Rounded MT Bold" panose="020F0704030504030204" pitchFamily="34" charset="0"/>
              </a:rPr>
              <a:t> are widely used and have extensive community support.</a:t>
            </a:r>
          </a:p>
          <a:p>
            <a:pPr algn="just">
              <a:lnSpc>
                <a:spcPct val="150000"/>
              </a:lnSpc>
              <a:buClrTx/>
              <a:buFont typeface="+mj-lt"/>
              <a:buAutoNum type="arabicPeriod"/>
            </a:pPr>
            <a:r>
              <a:rPr lang="en-US" sz="1600" b="1" dirty="0">
                <a:solidFill>
                  <a:schemeClr val="tx1"/>
                </a:solidFill>
                <a:latin typeface="Arial Rounded MT Bold" panose="020F0704030504030204" pitchFamily="34" charset="0"/>
              </a:rPr>
              <a:t>Data Processing Tools</a:t>
            </a:r>
            <a:r>
              <a:rPr lang="en-US" sz="1600" dirty="0" smtClean="0">
                <a:solidFill>
                  <a:schemeClr val="tx1"/>
                </a:solidFill>
                <a:latin typeface="Arial Rounded MT Bold" panose="020F0704030504030204" pitchFamily="34" charset="0"/>
              </a:rPr>
              <a:t>:</a:t>
            </a:r>
          </a:p>
          <a:p>
            <a:pPr lvl="1" algn="just">
              <a:lnSpc>
                <a:spcPct val="150000"/>
              </a:lnSpc>
              <a:buClrTx/>
              <a:buFont typeface="Wingdings" panose="05000000000000000000" pitchFamily="2" charset="2"/>
              <a:buChar char="q"/>
            </a:pPr>
            <a:r>
              <a:rPr lang="en-US" dirty="0" smtClean="0">
                <a:solidFill>
                  <a:schemeClr val="tx1"/>
                </a:solidFill>
                <a:latin typeface="Arial Rounded MT Bold" panose="020F0704030504030204" pitchFamily="34" charset="0"/>
              </a:rPr>
              <a:t> </a:t>
            </a:r>
            <a:r>
              <a:rPr lang="en-US" dirty="0">
                <a:solidFill>
                  <a:schemeClr val="tx1"/>
                </a:solidFill>
                <a:latin typeface="Arial Rounded MT Bold" panose="020F0704030504030204" pitchFamily="34" charset="0"/>
              </a:rPr>
              <a:t>Utilize tools like Pandas, </a:t>
            </a:r>
            <a:r>
              <a:rPr lang="en-US" dirty="0" err="1">
                <a:solidFill>
                  <a:schemeClr val="tx1"/>
                </a:solidFill>
                <a:latin typeface="Arial Rounded MT Bold" panose="020F0704030504030204" pitchFamily="34" charset="0"/>
              </a:rPr>
              <a:t>NumPy</a:t>
            </a:r>
            <a:r>
              <a:rPr lang="en-US" dirty="0">
                <a:solidFill>
                  <a:schemeClr val="tx1"/>
                </a:solidFill>
                <a:latin typeface="Arial Rounded MT Bold" panose="020F0704030504030204" pitchFamily="34" charset="0"/>
              </a:rPr>
              <a:t>, and </a:t>
            </a:r>
            <a:r>
              <a:rPr lang="en-US" dirty="0" err="1">
                <a:solidFill>
                  <a:schemeClr val="tx1"/>
                </a:solidFill>
                <a:latin typeface="Arial Rounded MT Bold" panose="020F0704030504030204" pitchFamily="34" charset="0"/>
              </a:rPr>
              <a:t>Scikit</a:t>
            </a:r>
            <a:r>
              <a:rPr lang="en-US" dirty="0">
                <a:solidFill>
                  <a:schemeClr val="tx1"/>
                </a:solidFill>
                <a:latin typeface="Arial Rounded MT Bold" panose="020F0704030504030204" pitchFamily="34" charset="0"/>
              </a:rPr>
              <a:t>-learn for data preprocessing, feature extraction, and dataset manipulation.</a:t>
            </a:r>
          </a:p>
          <a:p>
            <a:pPr algn="just">
              <a:lnSpc>
                <a:spcPct val="150000"/>
              </a:lnSpc>
              <a:buClrTx/>
              <a:buFont typeface="+mj-lt"/>
              <a:buAutoNum type="arabicPeriod"/>
            </a:pPr>
            <a:r>
              <a:rPr lang="en-US" sz="1600" b="1" dirty="0">
                <a:solidFill>
                  <a:schemeClr val="tx1"/>
                </a:solidFill>
                <a:latin typeface="Arial Rounded MT Bold" panose="020F0704030504030204" pitchFamily="34" charset="0"/>
              </a:rPr>
              <a:t>GAN Implementation</a:t>
            </a:r>
            <a:r>
              <a:rPr lang="en-US" sz="1600" dirty="0">
                <a:solidFill>
                  <a:schemeClr val="tx1"/>
                </a:solidFill>
                <a:latin typeface="Arial Rounded MT Bold" panose="020F0704030504030204" pitchFamily="34" charset="0"/>
              </a:rPr>
              <a:t>: </a:t>
            </a:r>
            <a:endParaRPr lang="en-US" sz="1600" dirty="0" smtClean="0">
              <a:solidFill>
                <a:schemeClr val="tx1"/>
              </a:solidFill>
              <a:latin typeface="Arial Rounded MT Bold" panose="020F0704030504030204" pitchFamily="34" charset="0"/>
            </a:endParaRPr>
          </a:p>
          <a:p>
            <a:pPr lvl="1" algn="just">
              <a:lnSpc>
                <a:spcPct val="150000"/>
              </a:lnSpc>
              <a:buClrTx/>
              <a:buFont typeface="Wingdings" panose="05000000000000000000" pitchFamily="2" charset="2"/>
              <a:buChar char="q"/>
            </a:pPr>
            <a:r>
              <a:rPr lang="en-US" dirty="0" smtClean="0">
                <a:solidFill>
                  <a:schemeClr val="tx1"/>
                </a:solidFill>
                <a:latin typeface="Arial Rounded MT Bold" panose="020F0704030504030204" pitchFamily="34" charset="0"/>
              </a:rPr>
              <a:t>Implement </a:t>
            </a:r>
            <a:r>
              <a:rPr lang="en-US" dirty="0">
                <a:solidFill>
                  <a:schemeClr val="tx1"/>
                </a:solidFill>
                <a:latin typeface="Arial Rounded MT Bold" panose="020F0704030504030204" pitchFamily="34" charset="0"/>
              </a:rPr>
              <a:t>the GAN algorithm using the chosen deep learning framework. This involves designing the generator and discriminator networks, defining loss functions, and configuring optimization algorithms.</a:t>
            </a:r>
          </a:p>
          <a:p>
            <a:pPr algn="just">
              <a:lnSpc>
                <a:spcPct val="150000"/>
              </a:lnSpc>
              <a:buClrTx/>
              <a:buFont typeface="+mj-lt"/>
              <a:buAutoNum type="arabicPeriod"/>
            </a:pPr>
            <a:endParaRPr lang="en-US" sz="16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3426782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61211" y="1280648"/>
            <a:ext cx="8596313" cy="5323054"/>
          </a:xfrm>
        </p:spPr>
        <p:txBody>
          <a:bodyPr>
            <a:noAutofit/>
          </a:bodyPr>
          <a:lstStyle/>
          <a:p>
            <a:pPr marL="0" indent="0" algn="just">
              <a:lnSpc>
                <a:spcPct val="150000"/>
              </a:lnSpc>
              <a:buNone/>
            </a:pPr>
            <a:r>
              <a:rPr lang="en-US" sz="1600" b="1" dirty="0" smtClean="0">
                <a:solidFill>
                  <a:schemeClr val="tx1"/>
                </a:solidFill>
                <a:latin typeface="Arial Rounded MT Bold" panose="020F0704030504030204" pitchFamily="34" charset="0"/>
              </a:rPr>
              <a:t>4.	Training </a:t>
            </a:r>
            <a:r>
              <a:rPr lang="en-US" sz="1600" b="1" dirty="0">
                <a:solidFill>
                  <a:schemeClr val="tx1"/>
                </a:solidFill>
                <a:latin typeface="Arial Rounded MT Bold" panose="020F0704030504030204" pitchFamily="34" charset="0"/>
              </a:rPr>
              <a:t>Environment</a:t>
            </a:r>
            <a:r>
              <a:rPr lang="en-US" sz="1600" dirty="0" smtClean="0">
                <a:solidFill>
                  <a:schemeClr val="tx1"/>
                </a:solidFill>
                <a:latin typeface="Arial Rounded MT Bold" panose="020F0704030504030204" pitchFamily="34" charset="0"/>
              </a:rPr>
              <a:t>:</a:t>
            </a:r>
          </a:p>
          <a:p>
            <a:pPr lvl="1" algn="just">
              <a:lnSpc>
                <a:spcPct val="150000"/>
              </a:lnSpc>
              <a:buClrTx/>
              <a:buFont typeface="Wingdings" panose="05000000000000000000" pitchFamily="2" charset="2"/>
              <a:buChar char="q"/>
            </a:pPr>
            <a:r>
              <a:rPr lang="en-US" dirty="0" smtClean="0">
                <a:solidFill>
                  <a:schemeClr val="tx1"/>
                </a:solidFill>
                <a:latin typeface="Arial Rounded MT Bold" panose="020F0704030504030204" pitchFamily="34" charset="0"/>
              </a:rPr>
              <a:t> </a:t>
            </a:r>
            <a:r>
              <a:rPr lang="en-US" dirty="0">
                <a:solidFill>
                  <a:schemeClr val="tx1"/>
                </a:solidFill>
                <a:latin typeface="Arial Rounded MT Bold" panose="020F0704030504030204" pitchFamily="34" charset="0"/>
              </a:rPr>
              <a:t>Set up the environment for model training. This includes installing necessary software dependencies, configuring GPU support, and managing virtual environments.</a:t>
            </a:r>
          </a:p>
          <a:p>
            <a:pPr marL="0" indent="0" algn="just">
              <a:lnSpc>
                <a:spcPct val="150000"/>
              </a:lnSpc>
              <a:buNone/>
            </a:pPr>
            <a:r>
              <a:rPr lang="en-US" sz="1600" b="1" dirty="0" smtClean="0">
                <a:solidFill>
                  <a:schemeClr val="tx1"/>
                </a:solidFill>
                <a:latin typeface="Arial Rounded MT Bold" panose="020F0704030504030204" pitchFamily="34" charset="0"/>
              </a:rPr>
              <a:t>5. 	Evaluation </a:t>
            </a:r>
            <a:r>
              <a:rPr lang="en-US" sz="1600" b="1" dirty="0">
                <a:solidFill>
                  <a:schemeClr val="tx1"/>
                </a:solidFill>
                <a:latin typeface="Arial Rounded MT Bold" panose="020F0704030504030204" pitchFamily="34" charset="0"/>
              </a:rPr>
              <a:t>Metrics</a:t>
            </a:r>
            <a:r>
              <a:rPr lang="en-US" sz="1600" dirty="0" smtClean="0">
                <a:solidFill>
                  <a:schemeClr val="tx1"/>
                </a:solidFill>
                <a:latin typeface="Arial Rounded MT Bold" panose="020F0704030504030204" pitchFamily="34" charset="0"/>
              </a:rPr>
              <a:t>:</a:t>
            </a:r>
          </a:p>
          <a:p>
            <a:pPr lvl="1" algn="just">
              <a:lnSpc>
                <a:spcPct val="150000"/>
              </a:lnSpc>
              <a:buClrTx/>
              <a:buFont typeface="Wingdings" panose="05000000000000000000" pitchFamily="2" charset="2"/>
              <a:buChar char="q"/>
            </a:pPr>
            <a:r>
              <a:rPr lang="en-US" dirty="0" smtClean="0">
                <a:solidFill>
                  <a:schemeClr val="tx1"/>
                </a:solidFill>
                <a:latin typeface="Arial Rounded MT Bold" panose="020F0704030504030204" pitchFamily="34" charset="0"/>
              </a:rPr>
              <a:t>Define evaluation metrics to assess the performance of the GAN model. Metrics like accuracy, precision, recall, and F1-score may be relevant depending on the nature of the prediction task.</a:t>
            </a:r>
            <a:endParaRPr lang="en-US" dirty="0">
              <a:solidFill>
                <a:schemeClr val="tx1"/>
              </a:solidFill>
              <a:latin typeface="Arial Rounded MT Bold" panose="020F0704030504030204" pitchFamily="34" charset="0"/>
            </a:endParaRPr>
          </a:p>
          <a:p>
            <a:pPr marL="0" indent="0" algn="just">
              <a:lnSpc>
                <a:spcPct val="150000"/>
              </a:lnSpc>
              <a:buNone/>
            </a:pPr>
            <a:r>
              <a:rPr lang="en-US" sz="1600" b="1" dirty="0" smtClean="0">
                <a:solidFill>
                  <a:schemeClr val="tx1"/>
                </a:solidFill>
                <a:latin typeface="Arial Rounded MT Bold" panose="020F0704030504030204" pitchFamily="34" charset="0"/>
              </a:rPr>
              <a:t>6.	Deployment </a:t>
            </a:r>
            <a:r>
              <a:rPr lang="en-US" sz="1600" b="1" dirty="0">
                <a:solidFill>
                  <a:schemeClr val="tx1"/>
                </a:solidFill>
                <a:latin typeface="Arial Rounded MT Bold" panose="020F0704030504030204" pitchFamily="34" charset="0"/>
              </a:rPr>
              <a:t>Infrastructure</a:t>
            </a:r>
            <a:r>
              <a:rPr lang="en-US" sz="1600" dirty="0">
                <a:solidFill>
                  <a:schemeClr val="tx1"/>
                </a:solidFill>
                <a:latin typeface="Arial Rounded MT Bold" panose="020F0704030504030204" pitchFamily="34" charset="0"/>
              </a:rPr>
              <a:t>: </a:t>
            </a:r>
            <a:endParaRPr lang="en-US" sz="1600" dirty="0" smtClean="0">
              <a:solidFill>
                <a:schemeClr val="tx1"/>
              </a:solidFill>
              <a:latin typeface="Arial Rounded MT Bold" panose="020F0704030504030204" pitchFamily="34" charset="0"/>
            </a:endParaRPr>
          </a:p>
          <a:p>
            <a:pPr lvl="1" algn="just">
              <a:lnSpc>
                <a:spcPct val="150000"/>
              </a:lnSpc>
              <a:buClrTx/>
              <a:buFont typeface="Wingdings" panose="05000000000000000000" pitchFamily="2" charset="2"/>
              <a:buChar char="q"/>
            </a:pPr>
            <a:r>
              <a:rPr lang="en-US" dirty="0" smtClean="0">
                <a:solidFill>
                  <a:schemeClr val="tx1"/>
                </a:solidFill>
                <a:latin typeface="Arial Rounded MT Bold" panose="020F0704030504030204" pitchFamily="34" charset="0"/>
              </a:rPr>
              <a:t>Decide </a:t>
            </a:r>
            <a:r>
              <a:rPr lang="en-US" dirty="0">
                <a:solidFill>
                  <a:schemeClr val="tx1"/>
                </a:solidFill>
                <a:latin typeface="Arial Rounded MT Bold" panose="020F0704030504030204" pitchFamily="34" charset="0"/>
              </a:rPr>
              <a:t>on the deployment infrastructure based on the intended use case. It could be a cloud-based platform like AWS, Azure, or Google Cloud for scalability, or an on-premises server for more control over resources.</a:t>
            </a:r>
          </a:p>
          <a:p>
            <a:pPr algn="just">
              <a:lnSpc>
                <a:spcPct val="150000"/>
              </a:lnSpc>
              <a:buFont typeface="+mj-lt"/>
              <a:buAutoNum type="arabicPeriod"/>
            </a:pPr>
            <a:endParaRPr lang="en-US" sz="1600" dirty="0">
              <a:solidFill>
                <a:schemeClr val="tx1"/>
              </a:solidFill>
              <a:latin typeface="Arial Rounded MT Bold" panose="020F0704030504030204" pitchFamily="34" charset="0"/>
            </a:endParaRPr>
          </a:p>
        </p:txBody>
      </p:sp>
      <p:sp>
        <p:nvSpPr>
          <p:cNvPr id="4" name="Rectangle 3"/>
          <p:cNvSpPr/>
          <p:nvPr/>
        </p:nvSpPr>
        <p:spPr>
          <a:xfrm>
            <a:off x="593558" y="326541"/>
            <a:ext cx="6096000" cy="954107"/>
          </a:xfrm>
          <a:prstGeom prst="rect">
            <a:avLst/>
          </a:prstGeom>
        </p:spPr>
        <p:txBody>
          <a:bodyPr>
            <a:spAutoFit/>
          </a:bodyPr>
          <a:lstStyle/>
          <a:p>
            <a:r>
              <a:rPr lang="en-US" sz="2800" b="1" dirty="0">
                <a:latin typeface="Arial Rounded MT Bold" panose="020F0704030504030204" pitchFamily="34" charset="0"/>
              </a:rPr>
              <a:t>Software </a:t>
            </a:r>
            <a:r>
              <a:rPr lang="en-US" sz="2800" b="1" dirty="0" smtClean="0">
                <a:latin typeface="Arial Rounded MT Bold" panose="020F0704030504030204" pitchFamily="34" charset="0"/>
              </a:rPr>
              <a:t>Requirements:(</a:t>
            </a:r>
            <a:r>
              <a:rPr lang="en-US" sz="2800" b="1" dirty="0" err="1" smtClean="0">
                <a:latin typeface="Arial Rounded MT Bold" panose="020F0704030504030204" pitchFamily="34" charset="0"/>
              </a:rPr>
              <a:t>contd</a:t>
            </a:r>
            <a:r>
              <a:rPr lang="en-US" sz="2800" b="1" dirty="0" smtClean="0">
                <a:latin typeface="Arial Rounded MT Bold" panose="020F0704030504030204" pitchFamily="34" charset="0"/>
              </a:rPr>
              <a:t>…)</a:t>
            </a:r>
            <a:r>
              <a:rPr lang="en-US" sz="2800" b="1" dirty="0">
                <a:latin typeface="Arial Rounded MT Bold" panose="020F0704030504030204" pitchFamily="34" charset="0"/>
              </a:rPr>
              <a:t/>
            </a:r>
            <a:br>
              <a:rPr lang="en-US" sz="2800" b="1" dirty="0">
                <a:latin typeface="Arial Rounded MT Bold" panose="020F0704030504030204" pitchFamily="34" charset="0"/>
              </a:rPr>
            </a:br>
            <a:endParaRPr lang="en-US" sz="2800" dirty="0">
              <a:latin typeface="Arial Rounded MT Bold" panose="020F0704030504030204" pitchFamily="34" charset="0"/>
            </a:endParaRPr>
          </a:p>
        </p:txBody>
      </p:sp>
    </p:spTree>
    <p:extLst>
      <p:ext uri="{BB962C8B-B14F-4D97-AF65-F5344CB8AC3E}">
        <p14:creationId xmlns:p14="http://schemas.microsoft.com/office/powerpoint/2010/main" val="10202781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101</TotalTime>
  <Words>818</Words>
  <Application>Microsoft Office PowerPoint</Application>
  <PresentationFormat>Widescreen</PresentationFormat>
  <Paragraphs>116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Rounded MT Bold</vt:lpstr>
      <vt:lpstr>Trebuchet MS</vt:lpstr>
      <vt:lpstr>Wingdings</vt:lpstr>
      <vt:lpstr>Wingdings 3</vt:lpstr>
      <vt:lpstr>Facet</vt:lpstr>
      <vt:lpstr>IPL SCORE PREDICTION USING GAN </vt:lpstr>
      <vt:lpstr>Project outline:</vt:lpstr>
      <vt:lpstr>Problem Statement:</vt:lpstr>
      <vt:lpstr>Proposed system/solution </vt:lpstr>
      <vt:lpstr>Proposed system/solution:(contd…) </vt:lpstr>
      <vt:lpstr>Proposed system/solution:(contd…) </vt:lpstr>
      <vt:lpstr> System developmet approach:[Hardware Requirements:] </vt:lpstr>
      <vt:lpstr>Software Requirements: </vt:lpstr>
      <vt:lpstr>PowerPoint Presentation</vt:lpstr>
      <vt:lpstr>PowerPoint Presentation</vt:lpstr>
      <vt:lpstr>PowerPoint Presentation</vt:lpstr>
      <vt:lpstr>Alogithom and deployment: </vt:lpstr>
      <vt:lpstr>Alogithom and deployment:(contd…) </vt:lpstr>
      <vt:lpstr>Alogithom and deployment:(contd…)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IPL SCORE PREDICTION USING DEEP GAN</dc:title>
  <dc:creator>madheshwaran</dc:creator>
  <cp:lastModifiedBy>madheshwaran</cp:lastModifiedBy>
  <cp:revision>12</cp:revision>
  <dcterms:created xsi:type="dcterms:W3CDTF">2024-03-30T16:54:22Z</dcterms:created>
  <dcterms:modified xsi:type="dcterms:W3CDTF">2024-04-04T15:24:15Z</dcterms:modified>
</cp:coreProperties>
</file>