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project%20details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 details.xlsx]Sheet2!PivotTable2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  <c:dLbl>
          <c:idx val="0"/>
          <c:delete val="1"/>
        </c:dLbl>
      </c:pivotFmt>
      <c:pivotFmt>
        <c:idx val="3"/>
        <c:dLbl>
          <c:idx val="0"/>
          <c:delete val="1"/>
        </c:dLbl>
      </c:pivotFmt>
      <c:pivotFmt>
        <c:idx val="4"/>
        <c:dLbl>
          <c:idx val="0"/>
          <c:delete val="1"/>
        </c:dLbl>
      </c:pivotFmt>
      <c:pivotFmt>
        <c:idx val="5"/>
        <c:dLbl>
          <c:idx val="0"/>
          <c:delete val="1"/>
        </c:dLbl>
      </c:pivotFmt>
      <c:pivotFmt>
        <c:idx val="6"/>
        <c:dLbl>
          <c:idx val="0"/>
          <c:delete val="1"/>
        </c:dLbl>
      </c:pivotFmt>
      <c:pivotFmt>
        <c:idx val="7"/>
        <c:dLbl>
          <c:idx val="0"/>
          <c:delete val="1"/>
        </c:dLbl>
      </c:pivotFmt>
      <c:pivotFmt>
        <c:idx val="8"/>
        <c:dLbl>
          <c:idx val="0"/>
          <c:delete val="1"/>
        </c:dLbl>
      </c:pivotFmt>
      <c:pivotFmt>
        <c:idx val="9"/>
        <c:dLbl>
          <c:idx val="0"/>
          <c:delete val="1"/>
        </c:dLbl>
      </c:pivotFmt>
      <c:pivotFmt>
        <c:idx val="10"/>
        <c:dLbl>
          <c:idx val="0"/>
          <c:delete val="1"/>
        </c:dLbl>
      </c:pivotFmt>
      <c:pivotFmt>
        <c:idx val="11"/>
        <c:dLbl>
          <c:idx val="0"/>
          <c:delete val="1"/>
        </c:dLbl>
      </c:pivotFmt>
      <c:pivotFmt>
        <c:idx val="12"/>
        <c:dLbl>
          <c:idx val="0"/>
          <c:delete val="1"/>
        </c:dLbl>
      </c:pivotFmt>
      <c:pivotFmt>
        <c:idx val="13"/>
        <c:dLbl>
          <c:idx val="0"/>
          <c:delete val="1"/>
        </c:dLbl>
      </c:pivotFmt>
      <c:pivotFmt>
        <c:idx val="14"/>
        <c:dLbl>
          <c:idx val="0"/>
          <c:delete val="1"/>
        </c:dLbl>
      </c:pivotFmt>
      <c:pivotFmt>
        <c:idx val="15"/>
        <c:dLbl>
          <c:idx val="0"/>
          <c:delete val="1"/>
        </c:dLbl>
      </c:pivotFmt>
      <c:pivotFmt>
        <c:idx val="16"/>
        <c:dLbl>
          <c:idx val="0"/>
          <c:delete val="1"/>
        </c:dLbl>
      </c:pivotFmt>
      <c:pivotFmt>
        <c:idx val="17"/>
        <c:dLbl>
          <c:idx val="0"/>
          <c:delete val="1"/>
        </c:dLbl>
      </c:pivotFmt>
      <c:pivotFmt>
        <c:idx val="18"/>
        <c:dLbl>
          <c:idx val="0"/>
          <c:delete val="1"/>
        </c:dLbl>
      </c:pivotFmt>
      <c:pivotFmt>
        <c:idx val="19"/>
        <c:dLbl>
          <c:idx val="0"/>
          <c:delete val="1"/>
        </c:dLbl>
      </c:pivotFmt>
      <c:pivotFmt>
        <c:idx val="20"/>
        <c:dLbl>
          <c:idx val="0"/>
          <c:delete val="1"/>
        </c:dLbl>
      </c:pivotFmt>
      <c:pivotFmt>
        <c:idx val="21"/>
        <c:dLbl>
          <c:idx val="0"/>
          <c:delete val="1"/>
        </c:dLbl>
      </c:pivotFmt>
      <c:pivotFmt>
        <c:idx val="22"/>
        <c:dLbl>
          <c:idx val="0"/>
          <c:delete val="1"/>
        </c:dLbl>
      </c:pivotFmt>
      <c:pivotFmt>
        <c:idx val="23"/>
        <c:dLbl>
          <c:idx val="0"/>
          <c:delete val="1"/>
        </c:dLbl>
      </c:pivotFmt>
      <c:pivotFmt>
        <c:idx val="24"/>
        <c:dLbl>
          <c:idx val="0"/>
          <c:delete val="1"/>
        </c:dLbl>
      </c:pivotFmt>
      <c:pivotFmt>
        <c:idx val="25"/>
        <c:dLbl>
          <c:idx val="0"/>
          <c:delete val="1"/>
        </c:dLbl>
      </c:pivotFmt>
      <c:pivotFmt>
        <c:idx val="26"/>
        <c:dLbl>
          <c:idx val="0"/>
          <c:delete val="1"/>
        </c:dLbl>
      </c:pivotFmt>
      <c:pivotFmt>
        <c:idx val="27"/>
        <c:dLbl>
          <c:idx val="0"/>
          <c:delete val="1"/>
        </c:dLbl>
      </c:pivotFmt>
      <c:pivotFmt>
        <c:idx val="28"/>
        <c:dLbl>
          <c:idx val="0"/>
          <c:delete val="1"/>
        </c:dLbl>
      </c:pivotFmt>
      <c:pivotFmt>
        <c:idx val="29"/>
        <c:dLbl>
          <c:idx val="0"/>
          <c:delete val="1"/>
        </c:dLbl>
      </c:pivotFmt>
      <c:pivotFmt>
        <c:idx val="30"/>
        <c:dLbl>
          <c:idx val="0"/>
          <c:delete val="1"/>
        </c:dLbl>
      </c:pivotFmt>
      <c:pivotFmt>
        <c:idx val="31"/>
        <c:dLbl>
          <c:idx val="0"/>
          <c:delete val="1"/>
        </c:dLbl>
      </c:pivotFmt>
      <c:pivotFmt>
        <c:idx val="32"/>
        <c:dLbl>
          <c:idx val="0"/>
          <c:delete val="1"/>
        </c:dLbl>
      </c:pivotFmt>
      <c:pivotFmt>
        <c:idx val="33"/>
        <c:dLbl>
          <c:idx val="0"/>
          <c:delete val="1"/>
        </c:dLbl>
      </c:pivotFmt>
      <c:pivotFmt>
        <c:idx val="34"/>
        <c:dLbl>
          <c:idx val="0"/>
          <c:delete val="1"/>
        </c:dLbl>
      </c:pivotFmt>
      <c:pivotFmt>
        <c:idx val="35"/>
        <c:dLbl>
          <c:idx val="0"/>
          <c:delete val="1"/>
        </c:dLbl>
      </c:pivotFmt>
      <c:pivotFmt>
        <c:idx val="36"/>
        <c:dLbl>
          <c:idx val="0"/>
          <c:delete val="1"/>
        </c:dLbl>
      </c:pivotFmt>
      <c:pivotFmt>
        <c:idx val="37"/>
        <c:dLbl>
          <c:idx val="0"/>
          <c:delete val="1"/>
        </c:dLbl>
      </c:pivotFmt>
      <c:pivotFmt>
        <c:idx val="38"/>
        <c:dLbl>
          <c:idx val="0"/>
          <c:delete val="1"/>
        </c:dLbl>
      </c:pivotFmt>
      <c:pivotFmt>
        <c:idx val="39"/>
        <c:dLbl>
          <c:idx val="0"/>
          <c:delete val="1"/>
        </c:dLbl>
      </c:pivotFmt>
      <c:pivotFmt>
        <c:idx val="40"/>
        <c:dLbl>
          <c:idx val="0"/>
          <c:delete val="1"/>
        </c:dLbl>
      </c:pivotFmt>
      <c:pivotFmt>
        <c:idx val="41"/>
        <c:dLbl>
          <c:idx val="0"/>
          <c:delete val="1"/>
        </c:dLbl>
      </c:pivotFmt>
      <c:pivotFmt>
        <c:idx val="42"/>
        <c:dLbl>
          <c:idx val="0"/>
          <c:delete val="1"/>
        </c:dLbl>
      </c:pivotFmt>
      <c:pivotFmt>
        <c:idx val="43"/>
        <c:dLbl>
          <c:idx val="0"/>
          <c:delete val="1"/>
        </c:dLbl>
      </c:pivotFmt>
      <c:pivotFmt>
        <c:idx val="44"/>
        <c:dLbl>
          <c:idx val="0"/>
          <c:delete val="1"/>
        </c:dLbl>
      </c:pivotFmt>
      <c:pivotFmt>
        <c:idx val="45"/>
        <c:dLbl>
          <c:idx val="0"/>
          <c:delete val="1"/>
        </c:dLbl>
      </c:pivotFmt>
      <c:pivotFmt>
        <c:idx val="46"/>
        <c:dLbl>
          <c:idx val="0"/>
          <c:delete val="1"/>
        </c:dLbl>
      </c:pivotFmt>
      <c:pivotFmt>
        <c:idx val="47"/>
        <c:dLbl>
          <c:idx val="0"/>
          <c:delete val="1"/>
        </c:dLbl>
      </c:pivotFmt>
      <c:pivotFmt>
        <c:idx val="48"/>
        <c:dLbl>
          <c:idx val="0"/>
          <c:delete val="1"/>
        </c:dLbl>
      </c:pivotFmt>
      <c:pivotFmt>
        <c:idx val="49"/>
        <c:dLbl>
          <c:idx val="0"/>
          <c:delete val="1"/>
        </c:dLbl>
      </c:pivotFmt>
      <c:pivotFmt>
        <c:idx val="50"/>
      </c:pivotFmt>
      <c:pivotFmt>
        <c:idx val="51"/>
        <c:marker>
          <c:symbol val="none"/>
        </c:marker>
        <c:dLbl>
          <c:idx val="0"/>
          <c:delete val="1"/>
        </c:dLbl>
      </c:pivotFmt>
      <c:pivotFmt>
        <c:idx val="52"/>
        <c:marker>
          <c:symbol val="none"/>
        </c:marker>
        <c:dLbl>
          <c:idx val="0"/>
          <c:delete val="1"/>
        </c:dLbl>
      </c:pivotFmt>
      <c:pivotFmt>
        <c:idx val="53"/>
        <c:marker>
          <c:symbol val="none"/>
        </c:marker>
        <c:dLbl>
          <c:idx val="0"/>
          <c:delete val="1"/>
        </c:dLbl>
      </c:pivotFmt>
      <c:pivotFmt>
        <c:idx val="54"/>
        <c:marker>
          <c:symbol val="none"/>
        </c:marker>
        <c:dLbl>
          <c:idx val="0"/>
          <c:delete val="1"/>
        </c:dLbl>
      </c:pivotFmt>
      <c:pivotFmt>
        <c:idx val="55"/>
        <c:marker>
          <c:symbol val="none"/>
        </c:marker>
        <c:dLbl>
          <c:idx val="0"/>
          <c:delete val="1"/>
        </c:dLbl>
      </c:pivotFmt>
      <c:pivotFmt>
        <c:idx val="56"/>
        <c:marker>
          <c:symbol val="none"/>
        </c:marker>
        <c:dLbl>
          <c:idx val="0"/>
          <c:delete val="1"/>
        </c:dLbl>
      </c:pivotFmt>
      <c:pivotFmt>
        <c:idx val="57"/>
        <c:marker>
          <c:symbol val="none"/>
        </c:marker>
        <c:dLbl>
          <c:idx val="0"/>
          <c:delete val="1"/>
        </c:dLbl>
      </c:pivotFmt>
      <c:pivotFmt>
        <c:idx val="58"/>
        <c:marker>
          <c:symbol val="none"/>
        </c:marker>
        <c:dLbl>
          <c:idx val="0"/>
          <c:delete val="1"/>
        </c:dLbl>
      </c:pivotFmt>
      <c:pivotFmt>
        <c:idx val="59"/>
        <c:marker>
          <c:symbol val="none"/>
        </c:marker>
        <c:dLbl>
          <c:idx val="0"/>
          <c:delete val="1"/>
        </c:dLbl>
      </c:pivotFmt>
      <c:pivotFmt>
        <c:idx val="60"/>
        <c:marker>
          <c:symbol val="none"/>
        </c:marker>
        <c:dLbl>
          <c:idx val="0"/>
          <c:delete val="1"/>
        </c:dLbl>
      </c:pivotFmt>
      <c:pivotFmt>
        <c:idx val="61"/>
        <c:marker>
          <c:symbol val="none"/>
        </c:marker>
        <c:dLbl>
          <c:idx val="0"/>
          <c:delete val="1"/>
        </c:dLbl>
      </c:pivotFmt>
      <c:pivotFmt>
        <c:idx val="62"/>
        <c:marker>
          <c:symbol val="none"/>
        </c:marker>
        <c:dLbl>
          <c:idx val="0"/>
          <c:delete val="1"/>
        </c:dLbl>
      </c:pivotFmt>
      <c:pivotFmt>
        <c:idx val="63"/>
        <c:marker>
          <c:symbol val="none"/>
        </c:marker>
        <c:dLbl>
          <c:idx val="0"/>
          <c:delete val="1"/>
        </c:dLbl>
      </c:pivotFmt>
      <c:pivotFmt>
        <c:idx val="64"/>
        <c:marker>
          <c:symbol val="none"/>
        </c:marker>
        <c:dLbl>
          <c:idx val="0"/>
          <c:delete val="1"/>
        </c:dLbl>
      </c:pivotFmt>
      <c:pivotFmt>
        <c:idx val="65"/>
        <c:marker>
          <c:symbol val="none"/>
        </c:marker>
        <c:dLbl>
          <c:idx val="0"/>
          <c:delete val="1"/>
        </c:dLbl>
      </c:pivotFmt>
      <c:pivotFmt>
        <c:idx val="66"/>
        <c:marker>
          <c:symbol val="none"/>
        </c:marker>
        <c:dLbl>
          <c:idx val="0"/>
          <c:delete val="1"/>
        </c:dLbl>
      </c:pivotFmt>
      <c:pivotFmt>
        <c:idx val="67"/>
        <c:marker>
          <c:symbol val="none"/>
        </c:marker>
        <c:dLbl>
          <c:idx val="0"/>
          <c:delete val="1"/>
        </c:dLbl>
      </c:pivotFmt>
      <c:pivotFmt>
        <c:idx val="68"/>
        <c:marker>
          <c:symbol val="none"/>
        </c:marker>
        <c:dLbl>
          <c:idx val="0"/>
          <c:delete val="1"/>
        </c:dLbl>
      </c:pivotFmt>
      <c:pivotFmt>
        <c:idx val="69"/>
        <c:marker>
          <c:symbol val="none"/>
        </c:marker>
        <c:dLbl>
          <c:idx val="0"/>
          <c:delete val="1"/>
        </c:dLbl>
      </c:pivotFmt>
      <c:pivotFmt>
        <c:idx val="70"/>
        <c:marker>
          <c:symbol val="none"/>
        </c:marker>
        <c:dLbl>
          <c:idx val="0"/>
          <c:delete val="1"/>
        </c:dLbl>
      </c:pivotFmt>
      <c:pivotFmt>
        <c:idx val="71"/>
        <c:marker>
          <c:symbol val="none"/>
        </c:marker>
        <c:dLbl>
          <c:idx val="0"/>
          <c:delete val="1"/>
        </c:dLbl>
      </c:pivotFmt>
      <c:pivotFmt>
        <c:idx val="72"/>
        <c:marker>
          <c:symbol val="none"/>
        </c:marker>
        <c:dLbl>
          <c:idx val="0"/>
          <c:delete val="1"/>
        </c:dLbl>
      </c:pivotFmt>
      <c:pivotFmt>
        <c:idx val="73"/>
        <c:marker>
          <c:symbol val="none"/>
        </c:marker>
        <c:dLbl>
          <c:idx val="0"/>
          <c:delete val="1"/>
        </c:dLbl>
      </c:pivotFmt>
      <c:pivotFmt>
        <c:idx val="74"/>
        <c:marker>
          <c:symbol val="none"/>
        </c:marker>
        <c:dLbl>
          <c:idx val="0"/>
          <c:delete val="1"/>
        </c:dLbl>
      </c:pivotFmt>
      <c:pivotFmt>
        <c:idx val="75"/>
        <c:marker>
          <c:symbol val="none"/>
        </c:marker>
        <c:dLbl>
          <c:idx val="0"/>
          <c:delete val="1"/>
        </c:dLbl>
      </c:pivotFmt>
      <c:pivotFmt>
        <c:idx val="76"/>
        <c:marker>
          <c:symbol val="none"/>
        </c:marker>
        <c:dLbl>
          <c:idx val="0"/>
          <c:delete val="1"/>
        </c:dLbl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494968128983877"/>
          <c:y val="0.02825240594925634"/>
          <c:w val="0.8000847394075741"/>
          <c:h val="0.7761147564887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22.0</c:v>
                </c:pt>
                <c:pt idx="1">
                  <c:v>8.0</c:v>
                </c:pt>
                <c:pt idx="2">
                  <c:v>137.0</c:v>
                </c:pt>
                <c:pt idx="3">
                  <c:v>680.0</c:v>
                </c:pt>
                <c:pt idx="4">
                  <c:v>119.0</c:v>
                </c:pt>
                <c:pt idx="5">
                  <c:v>42.0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29.0</c:v>
                </c:pt>
                <c:pt idx="1">
                  <c:v>5.0</c:v>
                </c:pt>
                <c:pt idx="2">
                  <c:v>152.0</c:v>
                </c:pt>
                <c:pt idx="3">
                  <c:v>700.0</c:v>
                </c:pt>
                <c:pt idx="4">
                  <c:v>120.0</c:v>
                </c:pt>
                <c:pt idx="5">
                  <c:v>32.0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29.0</c:v>
                </c:pt>
                <c:pt idx="1">
                  <c:v>11.0</c:v>
                </c:pt>
                <c:pt idx="2">
                  <c:v>141.0</c:v>
                </c:pt>
                <c:pt idx="3">
                  <c:v>640.0</c:v>
                </c:pt>
                <c:pt idx="4">
                  <c:v>92.0</c:v>
                </c:pt>
                <c:pt idx="5">
                  <c:v>41.0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6010752"/>
        <c:axId val="176329856"/>
      </c:barChart>
      <c:catAx>
        <c:axId val="176010752"/>
        <c:scaling>
          <c:orientation val="minMax"/>
        </c:scaling>
        <c:delete val="0"/>
        <c:axPos val="b"/>
        <c:majorTickMark val="none"/>
        <c:minorTickMark val="none"/>
        <c:tickLblPos val="nextTo"/>
        <c:crossAx val="176329856"/>
        <c:crosses val="autoZero"/>
        <c:auto val="1"/>
        <c:lblAlgn val="ctr"/>
        <c:lblOffset val="100"/>
        <c:noMultiLvlLbl val="0"/>
      </c:catAx>
      <c:valAx>
        <c:axId val="1763298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7601075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70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69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20040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HANDIRAN 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 22132110420</a:t>
            </a:r>
            <a:r>
              <a:rPr sz="2400" lang="en-US" smtClean="0"/>
              <a:t>3</a:t>
            </a:r>
            <a:r>
              <a:rPr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B.COM-(CS)</a:t>
            </a:r>
            <a:endParaRPr dirty="0" sz="2400" lang="en-US"/>
          </a:p>
          <a:p>
            <a:r>
              <a:rPr dirty="0" sz="2400" lang="en-US" smtClean="0"/>
              <a:t>COLLEGE: PRESIDENCY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Rectangle 1"/>
          <p:cNvSpPr/>
          <p:nvPr/>
        </p:nvSpPr>
        <p:spPr>
          <a:xfrm>
            <a:off x="1143000" y="1600200"/>
            <a:ext cx="6096000" cy="4247317"/>
          </a:xfrm>
          <a:prstGeom prst="rect"/>
        </p:spPr>
        <p:txBody>
          <a:bodyPr>
            <a:spAutoFit/>
          </a:bodyPr>
          <a:p>
            <a:r>
              <a:rPr b="1" dirty="0" lang="en-IN"/>
              <a:t>Data collection </a:t>
            </a:r>
            <a:r>
              <a:rPr dirty="0" lang="en-IN"/>
              <a:t>– </a:t>
            </a:r>
            <a:r>
              <a:rPr dirty="0" lang="en-IN" err="1"/>
              <a:t>Kaggle</a:t>
            </a:r>
            <a:r>
              <a:rPr dirty="0" lang="en-IN"/>
              <a:t> website</a:t>
            </a:r>
            <a:br>
              <a:rPr dirty="0" lang="en-IN"/>
            </a:br>
            <a:r>
              <a:rPr dirty="0" lang="en-IN"/>
              <a:t>The data is collected from </a:t>
            </a:r>
            <a:r>
              <a:rPr dirty="0" lang="en-IN" err="1"/>
              <a:t>Kaggle</a:t>
            </a:r>
            <a:r>
              <a:rPr dirty="0" lang="en-IN"/>
              <a:t> website so it becomes the secondary data</a:t>
            </a:r>
            <a:endParaRPr dirty="0" lang="en-IN" smtClean="0"/>
          </a:p>
          <a:p>
            <a:endParaRPr dirty="0" lang="en-IN" smtClean="0"/>
          </a:p>
          <a:p>
            <a:r>
              <a:rPr b="1" dirty="0" lang="en-IN" smtClean="0"/>
              <a:t>Data </a:t>
            </a:r>
            <a:r>
              <a:rPr b="1" dirty="0" lang="en-IN"/>
              <a:t>cleaning </a:t>
            </a:r>
            <a:r>
              <a:rPr dirty="0" lang="en-IN"/>
              <a:t>– </a:t>
            </a:r>
            <a:r>
              <a:rPr dirty="0" lang="en-IN" smtClean="0"/>
              <a:t>Filtering</a:t>
            </a:r>
            <a:endParaRPr dirty="0" lang="en-IN"/>
          </a:p>
          <a:p>
            <a:r>
              <a:rPr dirty="0" lang="en-IN"/>
              <a:t>The blank and missing data was removed after filtering the dataset from each column.</a:t>
            </a:r>
          </a:p>
          <a:p>
            <a:endParaRPr dirty="0" lang="en-IN"/>
          </a:p>
          <a:p>
            <a:r>
              <a:rPr b="1" dirty="0" lang="en-IN"/>
              <a:t>Data mining </a:t>
            </a:r>
            <a:r>
              <a:rPr dirty="0" lang="en-IN"/>
              <a:t>– Pivot table</a:t>
            </a:r>
            <a:br>
              <a:rPr dirty="0" lang="en-IN"/>
            </a:br>
            <a:r>
              <a:rPr dirty="0" lang="en-IN"/>
              <a:t>The data mining is done by the pivot table and extracted the useful information for our analysis.</a:t>
            </a:r>
          </a:p>
          <a:p>
            <a:endParaRPr dirty="0" lang="en-IN"/>
          </a:p>
          <a:p>
            <a:r>
              <a:rPr b="1" dirty="0" lang="en-IN"/>
              <a:t>Data Visualisation</a:t>
            </a:r>
            <a:r>
              <a:rPr dirty="0" lang="en-IN"/>
              <a:t> – </a:t>
            </a:r>
            <a:r>
              <a:rPr dirty="0" lang="en-IN" smtClean="0"/>
              <a:t>Chart </a:t>
            </a:r>
            <a:r>
              <a:rPr dirty="0" lang="en-IN"/>
              <a:t>graph</a:t>
            </a:r>
          </a:p>
          <a:p>
            <a:r>
              <a:rPr dirty="0" lang="en-IN"/>
              <a:t>The data is visualised in </a:t>
            </a:r>
            <a:r>
              <a:rPr dirty="0" lang="en-IN" smtClean="0"/>
              <a:t>Column </a:t>
            </a:r>
            <a:r>
              <a:rPr dirty="0" lang="en-IN"/>
              <a:t>format as we compare two categorical data on a particular heads.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2"/>
          <p:cNvGraphicFramePr>
            <a:graphicFrameLocks/>
          </p:cNvGraphicFramePr>
          <p:nvPr/>
        </p:nvGraphicFramePr>
        <p:xfrm>
          <a:off x="1143000" y="1634255"/>
          <a:ext cx="7620000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Rectangle 2"/>
          <p:cNvSpPr/>
          <p:nvPr/>
        </p:nvSpPr>
        <p:spPr>
          <a:xfrm>
            <a:off x="1371600" y="1905000"/>
            <a:ext cx="6096000" cy="3139321"/>
          </a:xfrm>
          <a:prstGeom prst="rect"/>
        </p:spPr>
        <p:txBody>
          <a:bodyPr>
            <a:spAutoFit/>
          </a:bodyPr>
          <a:p>
            <a:r>
              <a:rPr dirty="0" lang="en-US"/>
              <a:t>In conclusion, </a:t>
            </a:r>
            <a:r>
              <a:rPr dirty="0" lang="en-US" smtClean="0"/>
              <a:t>Production Department have overall Good performance ratings in all employment type Full time, contract, part time in </a:t>
            </a:r>
            <a:r>
              <a:rPr dirty="0" lang="en-IN" smtClean="0"/>
              <a:t>Massachusetts State</a:t>
            </a:r>
            <a:r>
              <a:rPr dirty="0" lang="en-US" smtClean="0"/>
              <a:t>. </a:t>
            </a:r>
          </a:p>
          <a:p>
            <a:endParaRPr dirty="0" lang="en-US" smtClean="0"/>
          </a:p>
          <a:p>
            <a:r>
              <a:rPr dirty="0" lang="en-US" smtClean="0"/>
              <a:t>our </a:t>
            </a:r>
            <a:r>
              <a:rPr dirty="0" lang="en-US"/>
              <a:t>project identified key drivers of employee satisfaction and engagement, enabling targeted interventions to enhance the work environment. By implementing these solutions, we expect to see a significant increase in employee satisfaction ratings, leading to improved productivity and reduced turnover. Future research could explore the long-term impact of these interventions and expand to other organizational contexts."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38100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8"/>
          <p:cNvSpPr txBox="1"/>
          <p:nvPr/>
        </p:nvSpPr>
        <p:spPr>
          <a:xfrm>
            <a:off x="914400" y="2209800"/>
            <a:ext cx="8883868" cy="16916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“The company is facing significant challenge in optimizing employee engagement </a:t>
            </a:r>
          </a:p>
          <a:p>
            <a:r>
              <a:rPr dirty="0" lang="en-US" smtClean="0"/>
              <a:t>  Across </a:t>
            </a:r>
            <a:r>
              <a:rPr dirty="0" lang="en-US"/>
              <a:t>various department, leading to decreased productivity and Increased turnover.</a:t>
            </a:r>
          </a:p>
          <a:p>
            <a:r>
              <a:rPr dirty="0" lang="en-US" smtClean="0"/>
              <a:t> Currently</a:t>
            </a:r>
            <a:r>
              <a:rPr dirty="0" lang="en-US"/>
              <a:t>, the average employee satisfaction rating is 60% with a notable</a:t>
            </a:r>
          </a:p>
          <a:p>
            <a:r>
              <a:rPr dirty="0" lang="en-US" smtClean="0"/>
              <a:t> Disparity </a:t>
            </a:r>
            <a:r>
              <a:rPr dirty="0" lang="en-US"/>
              <a:t>between departments.”</a:t>
            </a:r>
            <a:endParaRPr dirty="0" lang="en-IN"/>
          </a:p>
          <a:p>
            <a:endParaRPr dirty="0" lang="en-US" smtClean="0"/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TextBox 10"/>
          <p:cNvSpPr txBox="1"/>
          <p:nvPr/>
        </p:nvSpPr>
        <p:spPr>
          <a:xfrm>
            <a:off x="990600" y="2438400"/>
            <a:ext cx="7924800" cy="1158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This </a:t>
            </a:r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project aims to analyze employment data to identify key factors influencing employee satisfaction and engagement. We will explore department-wise trends, analyze correlations, and develop predictive models to inform targeted interventions.</a:t>
            </a:r>
            <a:endParaRPr dirty="0" lang="en-IN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8" name="TextBox 6"/>
          <p:cNvSpPr txBox="1"/>
          <p:nvPr/>
        </p:nvSpPr>
        <p:spPr>
          <a:xfrm>
            <a:off x="1371600" y="2286000"/>
            <a:ext cx="2186354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Organisation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Managers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 smtClean="0"/>
              <a:t>Other employees</a:t>
            </a: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7"/>
          <p:cNvSpPr/>
          <p:nvPr/>
        </p:nvSpPr>
        <p:spPr>
          <a:xfrm>
            <a:off x="3048000" y="2551837"/>
            <a:ext cx="6096000" cy="2585323"/>
          </a:xfrm>
          <a:prstGeom prst="rect"/>
        </p:spPr>
        <p:txBody>
          <a:bodyPr>
            <a:spAutoFit/>
          </a:bodyPr>
          <a:p>
            <a:r>
              <a:rPr dirty="0" lang="en-US"/>
              <a:t>"Our analysis revealed that communication, recognition, and growth opportunities are crucial factors impacting employee satisfaction. We recommend implementing department-specific programs to address these areas, such as regular feedback sessions, employee recognition initiatives, and training </a:t>
            </a:r>
            <a:r>
              <a:rPr dirty="0" lang="en-US" smtClean="0"/>
              <a:t>opportunities”.</a:t>
            </a:r>
          </a:p>
          <a:p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Pivot tables- Aggregate the values on basis of rating count.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 smtClean="0"/>
              <a:t>Chart graph- To visualize the data in Column chart format.</a:t>
            </a:r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TextBox 2"/>
          <p:cNvSpPr txBox="1"/>
          <p:nvPr/>
        </p:nvSpPr>
        <p:spPr>
          <a:xfrm>
            <a:off x="1219200" y="1676400"/>
            <a:ext cx="8846140" cy="341632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/>
              <a:t>Dataset description taken 4 Features.</a:t>
            </a:r>
          </a:p>
          <a:p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b="1" dirty="0" lang="en-US" smtClean="0"/>
              <a:t>Department type- </a:t>
            </a:r>
            <a:r>
              <a:rPr dirty="0" lang="en-US" smtClean="0"/>
              <a:t>A data defines the following types of department like Admin offices,</a:t>
            </a:r>
          </a:p>
          <a:p>
            <a:r>
              <a:rPr b="1" dirty="0" lang="en-US"/>
              <a:t> </a:t>
            </a:r>
            <a:r>
              <a:rPr b="1" dirty="0" lang="en-US" smtClean="0"/>
              <a:t>     </a:t>
            </a:r>
            <a:r>
              <a:rPr dirty="0" lang="en-US" smtClean="0"/>
              <a:t>Executive offices, IT/IS, Production, Sales, Department, Software Engineering.</a:t>
            </a:r>
          </a:p>
          <a:p>
            <a:endParaRPr dirty="0" lang="en-US" smtClean="0"/>
          </a:p>
          <a:p>
            <a:pPr indent="-285750" marL="285750">
              <a:buFont typeface="Arial" pitchFamily="34" charset="0"/>
              <a:buChar char="•"/>
            </a:pPr>
            <a:r>
              <a:rPr b="1" dirty="0" lang="en-IN" smtClean="0"/>
              <a:t>Employee classification type</a:t>
            </a:r>
            <a:r>
              <a:rPr dirty="0" lang="en-IN" smtClean="0"/>
              <a:t> </a:t>
            </a:r>
            <a:r>
              <a:rPr dirty="0" lang="en-IN"/>
              <a:t>– a categorical data which define the category whether </a:t>
            </a:r>
            <a:r>
              <a:rPr dirty="0" lang="en-IN" smtClean="0"/>
              <a:t>they </a:t>
            </a:r>
          </a:p>
          <a:p>
            <a:r>
              <a:rPr dirty="0" lang="en-US"/>
              <a:t> </a:t>
            </a:r>
            <a:r>
              <a:rPr dirty="0" lang="en-US" smtClean="0"/>
              <a:t>     belong to Full time, contract, permanent.</a:t>
            </a:r>
          </a:p>
          <a:p>
            <a:endParaRPr dirty="0" lang="en-US" smtClean="0"/>
          </a:p>
          <a:p>
            <a:pPr indent="-285750" marL="285750">
              <a:buFont typeface="Arial" pitchFamily="34" charset="0"/>
              <a:buChar char="•"/>
            </a:pPr>
            <a:r>
              <a:rPr b="1" dirty="0" lang="en-US" smtClean="0"/>
              <a:t>State</a:t>
            </a:r>
            <a:r>
              <a:rPr dirty="0" lang="en-US" smtClean="0"/>
              <a:t>- A data defines the state wise employee performance based on department.</a:t>
            </a:r>
          </a:p>
          <a:p>
            <a:endParaRPr dirty="0" lang="en-US" smtClean="0"/>
          </a:p>
          <a:p>
            <a:pPr indent="-285750" marL="285750">
              <a:buFont typeface="Arial" pitchFamily="34" charset="0"/>
              <a:buChar char="•"/>
            </a:pPr>
            <a:r>
              <a:rPr b="1" dirty="0" lang="en-US" smtClean="0"/>
              <a:t>Current Employment rating</a:t>
            </a:r>
            <a:r>
              <a:rPr dirty="0" lang="en-US" smtClean="0"/>
              <a:t>- A data defines the employee rating for each department.</a:t>
            </a:r>
            <a:endParaRPr dirty="0" lang="en-IN" smtClean="0"/>
          </a:p>
          <a:p>
            <a:endParaRPr b="1" dirty="0" 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TextBox 8"/>
          <p:cNvSpPr txBox="1"/>
          <p:nvPr/>
        </p:nvSpPr>
        <p:spPr>
          <a:xfrm>
            <a:off x="2133600" y="2030782"/>
            <a:ext cx="8534018" cy="92333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Our employment data analysis reveals that the Production Department </a:t>
            </a:r>
            <a:endParaRPr dirty="0" lang="en-US" smtClean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r>
              <a:rPr dirty="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 has </a:t>
            </a:r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achieved the highest employment rating, indicating a high level of job </a:t>
            </a:r>
            <a:endParaRPr dirty="0" lang="en-US" smtClean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dirty="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satisfaction </a:t>
            </a:r>
            <a:r>
              <a:rPr dirty="0" lang="en-US">
                <a:solidFill>
                  <a:srgbClr val="0D0D0D"/>
                </a:solidFill>
                <a:cs typeface="Times New Roman" panose="02020603050405020304" pitchFamily="18" charset="0"/>
              </a:rPr>
              <a:t>and engagement among employees in this department</a:t>
            </a:r>
            <a:r>
              <a:rPr dirty="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.</a:t>
            </a:r>
            <a:endParaRPr b="0" dirty="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2024-03-28T06:07:22Z</dcterms:created>
  <dcterms:modified xsi:type="dcterms:W3CDTF">2024-09-10T14:19:57Z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a5e8723e56814153aaffebf7b681a38e</vt:lpwstr>
  </property>
</Properties>
</file>