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5671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6035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6035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6035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6035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83647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555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6035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6035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6035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5972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2860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2860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4197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2860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76623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22860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37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8359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0414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2860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2860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6623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blems - 02"/>
          <p:cNvSpPr txBox="1"/>
          <p:nvPr/>
        </p:nvSpPr>
        <p:spPr>
          <a:xfrm>
            <a:off x="5319943" y="1349062"/>
            <a:ext cx="5031914" cy="447983"/>
          </a:xfrm>
          <a:prstGeom prst="rect">
            <a:avLst/>
          </a:prstGeom>
          <a:solidFill>
            <a:srgbClr val="25F8B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992" tIns="23992" rIns="23992" bIns="23992" anchor="ctr">
            <a:spAutoFit/>
          </a:bodyPr>
          <a:lstStyle>
            <a:lvl1pPr>
              <a:defRPr b="0" sz="2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Problems - 02</a:t>
            </a:r>
          </a:p>
        </p:txBody>
      </p:sp>
      <p:sp>
        <p:nvSpPr>
          <p:cNvPr id="120" name="MAX SUM CONTIGUOUS SUBARRAY"/>
          <p:cNvSpPr txBox="1"/>
          <p:nvPr/>
        </p:nvSpPr>
        <p:spPr>
          <a:xfrm>
            <a:off x="3632951" y="2627566"/>
            <a:ext cx="8614770" cy="61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3992" tIns="23992" rIns="23992" bIns="23992" anchor="ctr">
            <a:spAutoFit/>
          </a:bodyPr>
          <a:lstStyle>
            <a:lvl1pPr>
              <a:defRPr sz="3800" u="sng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MAX SUM CONTIGUOUS SUBARRAY</a:t>
            </a:r>
          </a:p>
        </p:txBody>
      </p:sp>
      <p:pic>
        <p:nvPicPr>
          <p:cNvPr id="121" name="signature5e985ab16c67f.png" descr="signature5e985ab16c67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1198" y="8393528"/>
            <a:ext cx="1755891" cy="56401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#Lockdown continues …."/>
          <p:cNvSpPr txBox="1"/>
          <p:nvPr/>
        </p:nvSpPr>
        <p:spPr>
          <a:xfrm>
            <a:off x="5613325" y="4359523"/>
            <a:ext cx="4654022" cy="506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3992" tIns="23992" rIns="23992" bIns="23992" anchor="ctr">
            <a:spAutoFit/>
          </a:bodyPr>
          <a:lstStyle>
            <a:lvl1pPr>
              <a:defRPr sz="3000"/>
            </a:lvl1pPr>
          </a:lstStyle>
          <a:p>
            <a:pPr/>
            <a:r>
              <a:t>#Lockdown continues ….</a:t>
            </a:r>
          </a:p>
        </p:txBody>
      </p:sp>
      <p:sp>
        <p:nvSpPr>
          <p:cNvPr id="123" name="( By Prince Agarwal )…"/>
          <p:cNvSpPr txBox="1"/>
          <p:nvPr>
            <p:ph type="body" sz="quarter" idx="4294967295"/>
          </p:nvPr>
        </p:nvSpPr>
        <p:spPr>
          <a:xfrm>
            <a:off x="4967318" y="6768891"/>
            <a:ext cx="7631338" cy="750919"/>
          </a:xfrm>
          <a:prstGeom prst="rect">
            <a:avLst/>
          </a:prstGeom>
        </p:spPr>
        <p:txBody>
          <a:bodyPr lIns="23992" tIns="23992" rIns="23992" bIns="23992" anchor="t"/>
          <a:lstStyle/>
          <a:p>
            <a:pPr lvl="2" marL="0" indent="0" algn="ctr" defTabSz="438150">
              <a:spcBef>
                <a:spcPts val="0"/>
              </a:spcBef>
              <a:buSzTx/>
              <a:buNone/>
              <a:defRPr b="1" i="1" sz="2550"/>
            </a:pPr>
            <a:r>
              <a:t>                                                ( By Prince Agarwal )</a:t>
            </a:r>
          </a:p>
          <a:p>
            <a:pPr marL="0" indent="0" algn="ctr" defTabSz="438150">
              <a:spcBef>
                <a:spcPts val="0"/>
              </a:spcBef>
              <a:buSzTx/>
              <a:buNone/>
              <a:defRPr b="1" i="1" sz="1350"/>
            </a:pPr>
            <a:r>
              <a:t>                                                                                            [ “ Hello World ” ]</a:t>
            </a:r>
          </a:p>
        </p:txBody>
      </p:sp>
      <p:pic>
        <p:nvPicPr>
          <p:cNvPr id="124" name="signature5e985bcd57d3f.png" descr="signature5e985bcd57d3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7792" y="6311522"/>
            <a:ext cx="3034223" cy="69801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#Stay At Home"/>
          <p:cNvSpPr txBox="1"/>
          <p:nvPr/>
        </p:nvSpPr>
        <p:spPr>
          <a:xfrm>
            <a:off x="6509247" y="4867539"/>
            <a:ext cx="2862178" cy="506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3992" tIns="23992" rIns="23992" bIns="23992" anchor="ctr">
            <a:spAutoFit/>
          </a:bodyPr>
          <a:lstStyle>
            <a:lvl1pPr>
              <a:defRPr sz="3000"/>
            </a:lvl1pPr>
          </a:lstStyle>
          <a:p>
            <a:pPr/>
            <a:r>
              <a:t>#Stay At Home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oblems - 02"/>
          <p:cNvSpPr txBox="1"/>
          <p:nvPr/>
        </p:nvSpPr>
        <p:spPr>
          <a:xfrm>
            <a:off x="4803975" y="666615"/>
            <a:ext cx="6063850" cy="457824"/>
          </a:xfrm>
          <a:prstGeom prst="rect">
            <a:avLst/>
          </a:prstGeom>
          <a:solidFill>
            <a:srgbClr val="25F8B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>
            <a:spAutoFit/>
          </a:bodyPr>
          <a:lstStyle>
            <a:lvl1pPr>
              <a:defRPr b="0" sz="2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Problems - 02</a:t>
            </a:r>
          </a:p>
        </p:txBody>
      </p:sp>
      <p:sp>
        <p:nvSpPr>
          <p:cNvPr id="128" name="MAX SUM CONTIGUOUS SUBARRAY"/>
          <p:cNvSpPr txBox="1"/>
          <p:nvPr/>
        </p:nvSpPr>
        <p:spPr>
          <a:xfrm>
            <a:off x="3649448" y="2224766"/>
            <a:ext cx="8624611" cy="628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3800" u="sng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MAX SUM CONTIGUOUS SUBARRAY</a:t>
            </a:r>
          </a:p>
        </p:txBody>
      </p:sp>
      <p:pic>
        <p:nvPicPr>
          <p:cNvPr id="129" name="signature5e985ab16c67f.png" descr="signature5e985ab16c67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609" y="9114732"/>
            <a:ext cx="2115986" cy="679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#Lockdown continues …."/>
          <p:cNvSpPr txBox="1"/>
          <p:nvPr/>
        </p:nvSpPr>
        <p:spPr>
          <a:xfrm>
            <a:off x="5553267" y="4294325"/>
            <a:ext cx="4816973" cy="52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3100"/>
            </a:lvl1pPr>
          </a:lstStyle>
          <a:p>
            <a:pPr/>
            <a:r>
              <a:t>#Lockdown continues ….</a:t>
            </a:r>
          </a:p>
        </p:txBody>
      </p:sp>
      <p:sp>
        <p:nvSpPr>
          <p:cNvPr id="131" name="# This question was Asked in :-"/>
          <p:cNvSpPr txBox="1"/>
          <p:nvPr/>
        </p:nvSpPr>
        <p:spPr>
          <a:xfrm>
            <a:off x="809739" y="6026171"/>
            <a:ext cx="5894924" cy="52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3100"/>
            </a:lvl1pPr>
          </a:lstStyle>
          <a:p>
            <a:pPr/>
            <a:r>
              <a:t># This question was Asked in :-</a:t>
            </a:r>
          </a:p>
        </p:txBody>
      </p:sp>
      <p:sp>
        <p:nvSpPr>
          <p:cNvPr id="132" name="FaceBook"/>
          <p:cNvSpPr/>
          <p:nvPr/>
        </p:nvSpPr>
        <p:spPr>
          <a:xfrm>
            <a:off x="2676977" y="6888860"/>
            <a:ext cx="2115986" cy="628027"/>
          </a:xfrm>
          <a:prstGeom prst="roundRect">
            <a:avLst>
              <a:gd name="adj" fmla="val 30333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/>
          <a:lstStyle>
            <a:lvl1pPr>
              <a:defRPr b="0" sz="3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FaceBook</a:t>
            </a:r>
          </a:p>
        </p:txBody>
      </p:sp>
      <p:sp>
        <p:nvSpPr>
          <p:cNvPr id="133" name="Paypal"/>
          <p:cNvSpPr/>
          <p:nvPr/>
        </p:nvSpPr>
        <p:spPr>
          <a:xfrm>
            <a:off x="5360797" y="6888860"/>
            <a:ext cx="2115985" cy="628027"/>
          </a:xfrm>
          <a:prstGeom prst="roundRect">
            <a:avLst>
              <a:gd name="adj" fmla="val 30333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/>
          <a:lstStyle>
            <a:lvl1pPr>
              <a:defRPr b="0" sz="3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Paypal</a:t>
            </a:r>
          </a:p>
        </p:txBody>
      </p:sp>
      <p:sp>
        <p:nvSpPr>
          <p:cNvPr id="134" name="Yahoo"/>
          <p:cNvSpPr/>
          <p:nvPr/>
        </p:nvSpPr>
        <p:spPr>
          <a:xfrm>
            <a:off x="8044616" y="6888860"/>
            <a:ext cx="2115986" cy="628027"/>
          </a:xfrm>
          <a:prstGeom prst="roundRect">
            <a:avLst>
              <a:gd name="adj" fmla="val 30333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/>
          <a:lstStyle>
            <a:lvl1pPr>
              <a:defRPr b="0" sz="3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Yahoo</a:t>
            </a:r>
          </a:p>
        </p:txBody>
      </p:sp>
      <p:sp>
        <p:nvSpPr>
          <p:cNvPr id="135" name="Microsoft"/>
          <p:cNvSpPr/>
          <p:nvPr/>
        </p:nvSpPr>
        <p:spPr>
          <a:xfrm>
            <a:off x="10878837" y="6888860"/>
            <a:ext cx="2115986" cy="628027"/>
          </a:xfrm>
          <a:prstGeom prst="roundRect">
            <a:avLst>
              <a:gd name="adj" fmla="val 30333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/>
          <a:lstStyle>
            <a:lvl1pPr>
              <a:defRPr b="0" sz="3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Microsoft</a:t>
            </a:r>
          </a:p>
        </p:txBody>
      </p:sp>
      <p:sp>
        <p:nvSpPr>
          <p:cNvPr id="136" name="LinkedIn"/>
          <p:cNvSpPr/>
          <p:nvPr/>
        </p:nvSpPr>
        <p:spPr>
          <a:xfrm>
            <a:off x="3459063" y="7706518"/>
            <a:ext cx="2115986" cy="628028"/>
          </a:xfrm>
          <a:prstGeom prst="roundRect">
            <a:avLst>
              <a:gd name="adj" fmla="val 30333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/>
          <a:lstStyle>
            <a:lvl1pPr>
              <a:defRPr b="0" sz="3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LinkedIn</a:t>
            </a:r>
          </a:p>
        </p:txBody>
      </p:sp>
      <p:sp>
        <p:nvSpPr>
          <p:cNvPr id="137" name="Amazon"/>
          <p:cNvSpPr/>
          <p:nvPr/>
        </p:nvSpPr>
        <p:spPr>
          <a:xfrm>
            <a:off x="6323364" y="7706518"/>
            <a:ext cx="2115986" cy="628028"/>
          </a:xfrm>
          <a:prstGeom prst="roundRect">
            <a:avLst>
              <a:gd name="adj" fmla="val 30333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/>
          <a:lstStyle>
            <a:lvl1pPr>
              <a:defRPr b="0" sz="3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Amazon</a:t>
            </a:r>
          </a:p>
        </p:txBody>
      </p:sp>
      <p:sp>
        <p:nvSpPr>
          <p:cNvPr id="138" name="Goldman Sachs"/>
          <p:cNvSpPr/>
          <p:nvPr/>
        </p:nvSpPr>
        <p:spPr>
          <a:xfrm>
            <a:off x="8947023" y="7706518"/>
            <a:ext cx="3238825" cy="628028"/>
          </a:xfrm>
          <a:prstGeom prst="roundRect">
            <a:avLst>
              <a:gd name="adj" fmla="val 30333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/>
          <a:lstStyle>
            <a:lvl1pPr>
              <a:defRPr b="0" sz="3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Goldman Sachs</a:t>
            </a:r>
          </a:p>
        </p:txBody>
      </p:sp>
      <p:sp>
        <p:nvSpPr>
          <p:cNvPr id="139" name="#Stay At Home"/>
          <p:cNvSpPr txBox="1"/>
          <p:nvPr/>
        </p:nvSpPr>
        <p:spPr>
          <a:xfrm>
            <a:off x="6479052" y="4906524"/>
            <a:ext cx="2965403" cy="52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3100"/>
            </a:lvl1pPr>
          </a:lstStyle>
          <a:p>
            <a:pPr/>
            <a:r>
              <a:t>#Stay At Home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ax Sum Contiguous Subarray"/>
          <p:cNvSpPr txBox="1"/>
          <p:nvPr/>
        </p:nvSpPr>
        <p:spPr>
          <a:xfrm>
            <a:off x="4803975" y="679131"/>
            <a:ext cx="6063850" cy="432792"/>
          </a:xfrm>
          <a:prstGeom prst="rect">
            <a:avLst/>
          </a:prstGeom>
          <a:solidFill>
            <a:srgbClr val="25F8B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>
            <a:spAutoFit/>
          </a:bodyPr>
          <a:lstStyle>
            <a:lvl1pPr>
              <a:defRPr b="0" sz="2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Max Sum Contiguous Subarray</a:t>
            </a:r>
          </a:p>
        </p:txBody>
      </p:sp>
      <p:pic>
        <p:nvPicPr>
          <p:cNvPr id="142" name="signature5e985ab16c67f.png" descr="signature5e985ab16c67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609" y="9114732"/>
            <a:ext cx="2115986" cy="679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Rectangle"/>
          <p:cNvSpPr/>
          <p:nvPr/>
        </p:nvSpPr>
        <p:spPr>
          <a:xfrm>
            <a:off x="1201938" y="2165865"/>
            <a:ext cx="342625" cy="30258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Question :-"/>
          <p:cNvSpPr txBox="1"/>
          <p:nvPr/>
        </p:nvSpPr>
        <p:spPr>
          <a:xfrm>
            <a:off x="1868274" y="2089835"/>
            <a:ext cx="1898843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Question :- </a:t>
            </a:r>
          </a:p>
        </p:txBody>
      </p:sp>
      <p:sp>
        <p:nvSpPr>
          <p:cNvPr id="145" name="Line"/>
          <p:cNvSpPr/>
          <p:nvPr/>
        </p:nvSpPr>
        <p:spPr>
          <a:xfrm>
            <a:off x="1393258" y="3597217"/>
            <a:ext cx="12885284" cy="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Rectangle"/>
          <p:cNvSpPr/>
          <p:nvPr/>
        </p:nvSpPr>
        <p:spPr>
          <a:xfrm>
            <a:off x="1181825" y="4287070"/>
            <a:ext cx="342624" cy="30258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Example :-"/>
          <p:cNvSpPr txBox="1"/>
          <p:nvPr/>
        </p:nvSpPr>
        <p:spPr>
          <a:xfrm>
            <a:off x="1879199" y="4211040"/>
            <a:ext cx="1836766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Example :- </a:t>
            </a:r>
          </a:p>
        </p:txBody>
      </p:sp>
      <p:sp>
        <p:nvSpPr>
          <p:cNvPr id="148" name="A = [1, 2, 3, 4, -10]"/>
          <p:cNvSpPr txBox="1"/>
          <p:nvPr/>
        </p:nvSpPr>
        <p:spPr>
          <a:xfrm>
            <a:off x="5208581" y="4719631"/>
            <a:ext cx="2868641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A = [1, 2, 3, 4, -10]</a:t>
            </a:r>
          </a:p>
        </p:txBody>
      </p:sp>
      <p:sp>
        <p:nvSpPr>
          <p:cNvPr id="149" name="Given,"/>
          <p:cNvSpPr txBox="1"/>
          <p:nvPr/>
        </p:nvSpPr>
        <p:spPr>
          <a:xfrm>
            <a:off x="4064365" y="4211040"/>
            <a:ext cx="1055183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Given,</a:t>
            </a:r>
          </a:p>
        </p:txBody>
      </p:sp>
      <p:sp>
        <p:nvSpPr>
          <p:cNvPr id="150" name="Contiguous Sub Array : -"/>
          <p:cNvSpPr txBox="1"/>
          <p:nvPr/>
        </p:nvSpPr>
        <p:spPr>
          <a:xfrm>
            <a:off x="4111513" y="5578878"/>
            <a:ext cx="3935848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Contiguous Sub Array : -</a:t>
            </a:r>
          </a:p>
        </p:txBody>
      </p:sp>
      <p:sp>
        <p:nvSpPr>
          <p:cNvPr id="151" name="{ 1 }"/>
          <p:cNvSpPr txBox="1"/>
          <p:nvPr/>
        </p:nvSpPr>
        <p:spPr>
          <a:xfrm>
            <a:off x="5345912" y="6080925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}</a:t>
            </a:r>
          </a:p>
        </p:txBody>
      </p:sp>
      <p:sp>
        <p:nvSpPr>
          <p:cNvPr id="152" name="{ 1 ,2 }"/>
          <p:cNvSpPr txBox="1"/>
          <p:nvPr/>
        </p:nvSpPr>
        <p:spPr>
          <a:xfrm>
            <a:off x="5293089" y="6599762"/>
            <a:ext cx="1024804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,2 }</a:t>
            </a:r>
          </a:p>
        </p:txBody>
      </p:sp>
      <p:sp>
        <p:nvSpPr>
          <p:cNvPr id="153" name="{ 1 ,2, 3 }"/>
          <p:cNvSpPr txBox="1"/>
          <p:nvPr/>
        </p:nvSpPr>
        <p:spPr>
          <a:xfrm>
            <a:off x="5256611" y="7118600"/>
            <a:ext cx="1391987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,2, 3 }</a:t>
            </a:r>
          </a:p>
        </p:txBody>
      </p:sp>
      <p:sp>
        <p:nvSpPr>
          <p:cNvPr id="154" name="{ 1 ,2, 3, 4 }"/>
          <p:cNvSpPr txBox="1"/>
          <p:nvPr/>
        </p:nvSpPr>
        <p:spPr>
          <a:xfrm>
            <a:off x="5237952" y="7637437"/>
            <a:ext cx="1759170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,2, 3, 4 }</a:t>
            </a:r>
          </a:p>
        </p:txBody>
      </p:sp>
      <p:sp>
        <p:nvSpPr>
          <p:cNvPr id="155" name="{ 1 ,2, 3, 4, -10 }"/>
          <p:cNvSpPr txBox="1"/>
          <p:nvPr/>
        </p:nvSpPr>
        <p:spPr>
          <a:xfrm>
            <a:off x="5254981" y="8156274"/>
            <a:ext cx="2444334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,2, 3, 4, -10 }</a:t>
            </a:r>
          </a:p>
        </p:txBody>
      </p:sp>
      <p:sp>
        <p:nvSpPr>
          <p:cNvPr id="156" name="Find the contiguous subarray…"/>
          <p:cNvSpPr txBox="1"/>
          <p:nvPr/>
        </p:nvSpPr>
        <p:spPr>
          <a:xfrm>
            <a:off x="4231592" y="2026700"/>
            <a:ext cx="8896442" cy="1267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/>
          <a:p>
            <a:pPr>
              <a:defRPr sz="2600"/>
            </a:pPr>
            <a:r>
              <a:t>Find the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contiguous</a:t>
            </a:r>
            <a:r>
              <a:t> subarray </a:t>
            </a:r>
          </a:p>
          <a:p>
            <a:pPr>
              <a:defRPr sz="2600"/>
            </a:pPr>
            <a:r>
              <a:t>within an array, A of length N which has the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largest sum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ax Sum Contiguous Subarray"/>
          <p:cNvSpPr txBox="1"/>
          <p:nvPr/>
        </p:nvSpPr>
        <p:spPr>
          <a:xfrm>
            <a:off x="4803975" y="679131"/>
            <a:ext cx="6063850" cy="432792"/>
          </a:xfrm>
          <a:prstGeom prst="rect">
            <a:avLst/>
          </a:prstGeom>
          <a:solidFill>
            <a:srgbClr val="25F8B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>
            <a:spAutoFit/>
          </a:bodyPr>
          <a:lstStyle>
            <a:lvl1pPr>
              <a:defRPr b="0" sz="2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Max Sum Contiguous Subarray</a:t>
            </a:r>
          </a:p>
        </p:txBody>
      </p:sp>
      <p:pic>
        <p:nvPicPr>
          <p:cNvPr id="159" name="signature5e985ab16c67f.png" descr="signature5e985ab16c67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609" y="9114732"/>
            <a:ext cx="2115986" cy="679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ectangle"/>
          <p:cNvSpPr/>
          <p:nvPr/>
        </p:nvSpPr>
        <p:spPr>
          <a:xfrm>
            <a:off x="511641" y="1181341"/>
            <a:ext cx="342624" cy="30258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Example :-"/>
          <p:cNvSpPr txBox="1"/>
          <p:nvPr/>
        </p:nvSpPr>
        <p:spPr>
          <a:xfrm>
            <a:off x="1209015" y="1105311"/>
            <a:ext cx="1836766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Example :- </a:t>
            </a:r>
          </a:p>
        </p:txBody>
      </p:sp>
      <p:sp>
        <p:nvSpPr>
          <p:cNvPr id="162" name="A = [1, 2, 3, 4, -10]"/>
          <p:cNvSpPr txBox="1"/>
          <p:nvPr/>
        </p:nvSpPr>
        <p:spPr>
          <a:xfrm>
            <a:off x="4538397" y="1613902"/>
            <a:ext cx="28686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A = [1, 2, 3, 4, -10]</a:t>
            </a:r>
          </a:p>
        </p:txBody>
      </p:sp>
      <p:sp>
        <p:nvSpPr>
          <p:cNvPr id="163" name="Given,"/>
          <p:cNvSpPr txBox="1"/>
          <p:nvPr/>
        </p:nvSpPr>
        <p:spPr>
          <a:xfrm>
            <a:off x="3394181" y="1105311"/>
            <a:ext cx="1055183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Given,</a:t>
            </a:r>
          </a:p>
        </p:txBody>
      </p:sp>
      <p:sp>
        <p:nvSpPr>
          <p:cNvPr id="164" name="Contiguous Sub Array : -"/>
          <p:cNvSpPr txBox="1"/>
          <p:nvPr/>
        </p:nvSpPr>
        <p:spPr>
          <a:xfrm>
            <a:off x="319254" y="2211614"/>
            <a:ext cx="3935848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Contiguous Sub Array : -</a:t>
            </a:r>
          </a:p>
        </p:txBody>
      </p:sp>
      <p:sp>
        <p:nvSpPr>
          <p:cNvPr id="165" name="{ 1 }"/>
          <p:cNvSpPr txBox="1"/>
          <p:nvPr/>
        </p:nvSpPr>
        <p:spPr>
          <a:xfrm>
            <a:off x="1553654" y="2713660"/>
            <a:ext cx="65762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}</a:t>
            </a:r>
          </a:p>
        </p:txBody>
      </p:sp>
      <p:sp>
        <p:nvSpPr>
          <p:cNvPr id="166" name="{ 1 ,2 }"/>
          <p:cNvSpPr txBox="1"/>
          <p:nvPr/>
        </p:nvSpPr>
        <p:spPr>
          <a:xfrm>
            <a:off x="1500830" y="3232498"/>
            <a:ext cx="1024804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,2 }</a:t>
            </a:r>
          </a:p>
        </p:txBody>
      </p:sp>
      <p:sp>
        <p:nvSpPr>
          <p:cNvPr id="167" name="{ 1 ,2, 3 }"/>
          <p:cNvSpPr txBox="1"/>
          <p:nvPr/>
        </p:nvSpPr>
        <p:spPr>
          <a:xfrm>
            <a:off x="1464352" y="3751335"/>
            <a:ext cx="1391987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,2, 3 }</a:t>
            </a:r>
          </a:p>
        </p:txBody>
      </p:sp>
      <p:sp>
        <p:nvSpPr>
          <p:cNvPr id="168" name="{ 1 ,2, 3, 4 }"/>
          <p:cNvSpPr txBox="1"/>
          <p:nvPr/>
        </p:nvSpPr>
        <p:spPr>
          <a:xfrm>
            <a:off x="1445694" y="4270173"/>
            <a:ext cx="1759169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{ 1 ,2, 3, 4 }</a:t>
            </a:r>
          </a:p>
        </p:txBody>
      </p:sp>
      <p:sp>
        <p:nvSpPr>
          <p:cNvPr id="169" name="{ 1 ,2, 3, 4, -10 }"/>
          <p:cNvSpPr txBox="1"/>
          <p:nvPr/>
        </p:nvSpPr>
        <p:spPr>
          <a:xfrm>
            <a:off x="1462722" y="4789010"/>
            <a:ext cx="2444334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,2, 3, 4, -10 }</a:t>
            </a:r>
          </a:p>
        </p:txBody>
      </p:sp>
      <p:sp>
        <p:nvSpPr>
          <p:cNvPr id="170" name="="/>
          <p:cNvSpPr txBox="1"/>
          <p:nvPr/>
        </p:nvSpPr>
        <p:spPr>
          <a:xfrm>
            <a:off x="4771513" y="2713660"/>
            <a:ext cx="36044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71" name="="/>
          <p:cNvSpPr txBox="1"/>
          <p:nvPr/>
        </p:nvSpPr>
        <p:spPr>
          <a:xfrm>
            <a:off x="4771513" y="3232498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72" name="="/>
          <p:cNvSpPr txBox="1"/>
          <p:nvPr/>
        </p:nvSpPr>
        <p:spPr>
          <a:xfrm>
            <a:off x="4771513" y="3751335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73" name="="/>
          <p:cNvSpPr txBox="1"/>
          <p:nvPr/>
        </p:nvSpPr>
        <p:spPr>
          <a:xfrm>
            <a:off x="4771513" y="4270173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= </a:t>
            </a:r>
          </a:p>
        </p:txBody>
      </p:sp>
      <p:sp>
        <p:nvSpPr>
          <p:cNvPr id="174" name="="/>
          <p:cNvSpPr txBox="1"/>
          <p:nvPr/>
        </p:nvSpPr>
        <p:spPr>
          <a:xfrm>
            <a:off x="4771513" y="4756915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75" name="{ 1 }"/>
          <p:cNvSpPr txBox="1"/>
          <p:nvPr/>
        </p:nvSpPr>
        <p:spPr>
          <a:xfrm>
            <a:off x="5489258" y="2713660"/>
            <a:ext cx="65762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1 }</a:t>
            </a:r>
          </a:p>
        </p:txBody>
      </p:sp>
      <p:sp>
        <p:nvSpPr>
          <p:cNvPr id="176" name="{ 3 }"/>
          <p:cNvSpPr txBox="1"/>
          <p:nvPr/>
        </p:nvSpPr>
        <p:spPr>
          <a:xfrm>
            <a:off x="5489258" y="3232498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3 }</a:t>
            </a:r>
          </a:p>
        </p:txBody>
      </p:sp>
      <p:sp>
        <p:nvSpPr>
          <p:cNvPr id="177" name="{ 6 }"/>
          <p:cNvSpPr txBox="1"/>
          <p:nvPr/>
        </p:nvSpPr>
        <p:spPr>
          <a:xfrm>
            <a:off x="5489258" y="3751336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6 }</a:t>
            </a:r>
          </a:p>
        </p:txBody>
      </p:sp>
      <p:sp>
        <p:nvSpPr>
          <p:cNvPr id="178" name="{ 10 }"/>
          <p:cNvSpPr txBox="1"/>
          <p:nvPr/>
        </p:nvSpPr>
        <p:spPr>
          <a:xfrm>
            <a:off x="5397463" y="4270173"/>
            <a:ext cx="841213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{ 10 }</a:t>
            </a:r>
          </a:p>
        </p:txBody>
      </p:sp>
      <p:sp>
        <p:nvSpPr>
          <p:cNvPr id="179" name="{ 0 }"/>
          <p:cNvSpPr txBox="1"/>
          <p:nvPr/>
        </p:nvSpPr>
        <p:spPr>
          <a:xfrm>
            <a:off x="5489258" y="4785250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0 }</a:t>
            </a:r>
          </a:p>
        </p:txBody>
      </p:sp>
      <p:sp>
        <p:nvSpPr>
          <p:cNvPr id="180" name="Line"/>
          <p:cNvSpPr/>
          <p:nvPr/>
        </p:nvSpPr>
        <p:spPr>
          <a:xfrm>
            <a:off x="368295" y="5586100"/>
            <a:ext cx="6790059" cy="1"/>
          </a:xfrm>
          <a:prstGeom prst="line">
            <a:avLst/>
          </a:prstGeom>
          <a:ln w="381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{ 2 }"/>
          <p:cNvSpPr txBox="1"/>
          <p:nvPr/>
        </p:nvSpPr>
        <p:spPr>
          <a:xfrm>
            <a:off x="1569741" y="5960638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2 }</a:t>
            </a:r>
          </a:p>
        </p:txBody>
      </p:sp>
      <p:sp>
        <p:nvSpPr>
          <p:cNvPr id="182" name="{ 2 ,3 }"/>
          <p:cNvSpPr txBox="1"/>
          <p:nvPr/>
        </p:nvSpPr>
        <p:spPr>
          <a:xfrm>
            <a:off x="1516918" y="6479476"/>
            <a:ext cx="1024804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2 ,3 }</a:t>
            </a:r>
          </a:p>
        </p:txBody>
      </p:sp>
      <p:sp>
        <p:nvSpPr>
          <p:cNvPr id="183" name="{ 2 ,3, 4 }"/>
          <p:cNvSpPr txBox="1"/>
          <p:nvPr/>
        </p:nvSpPr>
        <p:spPr>
          <a:xfrm>
            <a:off x="1480440" y="6998313"/>
            <a:ext cx="1391987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2 ,3, 4 }</a:t>
            </a:r>
          </a:p>
        </p:txBody>
      </p:sp>
      <p:sp>
        <p:nvSpPr>
          <p:cNvPr id="184" name="{ 2 ,3, 4, -10 }"/>
          <p:cNvSpPr txBox="1"/>
          <p:nvPr/>
        </p:nvSpPr>
        <p:spPr>
          <a:xfrm>
            <a:off x="1302790" y="7517150"/>
            <a:ext cx="207715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2 ,3, 4, -10 }</a:t>
            </a:r>
          </a:p>
        </p:txBody>
      </p:sp>
      <p:sp>
        <p:nvSpPr>
          <p:cNvPr id="185" name="="/>
          <p:cNvSpPr txBox="1"/>
          <p:nvPr/>
        </p:nvSpPr>
        <p:spPr>
          <a:xfrm>
            <a:off x="4787601" y="5960638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86" name="="/>
          <p:cNvSpPr txBox="1"/>
          <p:nvPr/>
        </p:nvSpPr>
        <p:spPr>
          <a:xfrm>
            <a:off x="4787601" y="6479476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87" name="="/>
          <p:cNvSpPr txBox="1"/>
          <p:nvPr/>
        </p:nvSpPr>
        <p:spPr>
          <a:xfrm>
            <a:off x="4787601" y="6998312"/>
            <a:ext cx="36044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88" name="="/>
          <p:cNvSpPr txBox="1"/>
          <p:nvPr/>
        </p:nvSpPr>
        <p:spPr>
          <a:xfrm>
            <a:off x="4787601" y="7517150"/>
            <a:ext cx="36044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89" name="{ 2 }"/>
          <p:cNvSpPr txBox="1"/>
          <p:nvPr/>
        </p:nvSpPr>
        <p:spPr>
          <a:xfrm>
            <a:off x="5505346" y="5960638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2 }</a:t>
            </a:r>
          </a:p>
        </p:txBody>
      </p:sp>
      <p:sp>
        <p:nvSpPr>
          <p:cNvPr id="190" name="{ 5 }"/>
          <p:cNvSpPr txBox="1"/>
          <p:nvPr/>
        </p:nvSpPr>
        <p:spPr>
          <a:xfrm>
            <a:off x="5505346" y="6479476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5 }</a:t>
            </a:r>
          </a:p>
        </p:txBody>
      </p:sp>
      <p:sp>
        <p:nvSpPr>
          <p:cNvPr id="191" name="{ 9 }"/>
          <p:cNvSpPr txBox="1"/>
          <p:nvPr/>
        </p:nvSpPr>
        <p:spPr>
          <a:xfrm>
            <a:off x="5505346" y="6998313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9 }</a:t>
            </a:r>
          </a:p>
        </p:txBody>
      </p:sp>
      <p:sp>
        <p:nvSpPr>
          <p:cNvPr id="192" name="{ -1 }"/>
          <p:cNvSpPr txBox="1"/>
          <p:nvPr/>
        </p:nvSpPr>
        <p:spPr>
          <a:xfrm>
            <a:off x="5438150" y="7517151"/>
            <a:ext cx="792014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-1 }</a:t>
            </a:r>
          </a:p>
        </p:txBody>
      </p:sp>
      <p:sp>
        <p:nvSpPr>
          <p:cNvPr id="193" name="Line"/>
          <p:cNvSpPr/>
          <p:nvPr/>
        </p:nvSpPr>
        <p:spPr>
          <a:xfrm>
            <a:off x="7711210" y="2538954"/>
            <a:ext cx="1" cy="3137382"/>
          </a:xfrm>
          <a:prstGeom prst="line">
            <a:avLst/>
          </a:prstGeom>
          <a:ln w="381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{ 3 }"/>
          <p:cNvSpPr txBox="1"/>
          <p:nvPr/>
        </p:nvSpPr>
        <p:spPr>
          <a:xfrm>
            <a:off x="8372027" y="2579125"/>
            <a:ext cx="65762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3 }</a:t>
            </a:r>
          </a:p>
        </p:txBody>
      </p:sp>
      <p:sp>
        <p:nvSpPr>
          <p:cNvPr id="195" name="{ 3 ,4 }"/>
          <p:cNvSpPr txBox="1"/>
          <p:nvPr/>
        </p:nvSpPr>
        <p:spPr>
          <a:xfrm>
            <a:off x="8319204" y="3097963"/>
            <a:ext cx="1024804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3 ,4 }</a:t>
            </a:r>
          </a:p>
        </p:txBody>
      </p:sp>
      <p:sp>
        <p:nvSpPr>
          <p:cNvPr id="196" name="{ 3 ,4, -10 }"/>
          <p:cNvSpPr txBox="1"/>
          <p:nvPr/>
        </p:nvSpPr>
        <p:spPr>
          <a:xfrm>
            <a:off x="8288667" y="3617382"/>
            <a:ext cx="1709970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3 ,4, -10 }</a:t>
            </a:r>
          </a:p>
        </p:txBody>
      </p:sp>
      <p:sp>
        <p:nvSpPr>
          <p:cNvPr id="197" name="="/>
          <p:cNvSpPr txBox="1"/>
          <p:nvPr/>
        </p:nvSpPr>
        <p:spPr>
          <a:xfrm>
            <a:off x="11589887" y="2579125"/>
            <a:ext cx="36044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98" name="="/>
          <p:cNvSpPr txBox="1"/>
          <p:nvPr/>
        </p:nvSpPr>
        <p:spPr>
          <a:xfrm>
            <a:off x="11589887" y="3097963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199" name="="/>
          <p:cNvSpPr txBox="1"/>
          <p:nvPr/>
        </p:nvSpPr>
        <p:spPr>
          <a:xfrm>
            <a:off x="11589887" y="3616800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200" name="{ 3 }"/>
          <p:cNvSpPr txBox="1"/>
          <p:nvPr/>
        </p:nvSpPr>
        <p:spPr>
          <a:xfrm>
            <a:off x="12307632" y="2579125"/>
            <a:ext cx="65762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3 }</a:t>
            </a:r>
          </a:p>
        </p:txBody>
      </p:sp>
      <p:sp>
        <p:nvSpPr>
          <p:cNvPr id="201" name="{ 7 }"/>
          <p:cNvSpPr txBox="1"/>
          <p:nvPr/>
        </p:nvSpPr>
        <p:spPr>
          <a:xfrm>
            <a:off x="12307632" y="3097963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7 }</a:t>
            </a:r>
          </a:p>
        </p:txBody>
      </p:sp>
      <p:sp>
        <p:nvSpPr>
          <p:cNvPr id="202" name="{ -3 }"/>
          <p:cNvSpPr txBox="1"/>
          <p:nvPr/>
        </p:nvSpPr>
        <p:spPr>
          <a:xfrm>
            <a:off x="12240436" y="3616801"/>
            <a:ext cx="792013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-3 }</a:t>
            </a:r>
          </a:p>
        </p:txBody>
      </p:sp>
      <p:sp>
        <p:nvSpPr>
          <p:cNvPr id="203" name="Line"/>
          <p:cNvSpPr/>
          <p:nvPr/>
        </p:nvSpPr>
        <p:spPr>
          <a:xfrm>
            <a:off x="8128851" y="4497496"/>
            <a:ext cx="6790058" cy="1"/>
          </a:xfrm>
          <a:prstGeom prst="line">
            <a:avLst/>
          </a:prstGeom>
          <a:ln w="381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{ 4 }"/>
          <p:cNvSpPr txBox="1"/>
          <p:nvPr/>
        </p:nvSpPr>
        <p:spPr>
          <a:xfrm>
            <a:off x="8514635" y="4655057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4 }</a:t>
            </a:r>
          </a:p>
        </p:txBody>
      </p:sp>
      <p:sp>
        <p:nvSpPr>
          <p:cNvPr id="205" name="{ 4 ,-10 }"/>
          <p:cNvSpPr txBox="1"/>
          <p:nvPr/>
        </p:nvSpPr>
        <p:spPr>
          <a:xfrm>
            <a:off x="8548458" y="5243657"/>
            <a:ext cx="1342787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4 ,-10 }</a:t>
            </a:r>
          </a:p>
        </p:txBody>
      </p:sp>
      <p:sp>
        <p:nvSpPr>
          <p:cNvPr id="206" name="="/>
          <p:cNvSpPr txBox="1"/>
          <p:nvPr/>
        </p:nvSpPr>
        <p:spPr>
          <a:xfrm>
            <a:off x="11732495" y="4655057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207" name="="/>
          <p:cNvSpPr txBox="1"/>
          <p:nvPr/>
        </p:nvSpPr>
        <p:spPr>
          <a:xfrm>
            <a:off x="11732495" y="5173894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208" name="{ 4 }"/>
          <p:cNvSpPr txBox="1"/>
          <p:nvPr/>
        </p:nvSpPr>
        <p:spPr>
          <a:xfrm>
            <a:off x="12450240" y="4655057"/>
            <a:ext cx="6576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4 }</a:t>
            </a:r>
          </a:p>
        </p:txBody>
      </p:sp>
      <p:sp>
        <p:nvSpPr>
          <p:cNvPr id="209" name="{ -6 }"/>
          <p:cNvSpPr txBox="1"/>
          <p:nvPr/>
        </p:nvSpPr>
        <p:spPr>
          <a:xfrm>
            <a:off x="12383044" y="5173894"/>
            <a:ext cx="792014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-6 }</a:t>
            </a:r>
          </a:p>
        </p:txBody>
      </p:sp>
      <p:sp>
        <p:nvSpPr>
          <p:cNvPr id="210" name="Line"/>
          <p:cNvSpPr/>
          <p:nvPr/>
        </p:nvSpPr>
        <p:spPr>
          <a:xfrm>
            <a:off x="8128851" y="6231200"/>
            <a:ext cx="6790058" cy="1"/>
          </a:xfrm>
          <a:prstGeom prst="line">
            <a:avLst/>
          </a:prstGeom>
          <a:ln w="381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{ -10 }"/>
          <p:cNvSpPr txBox="1"/>
          <p:nvPr/>
        </p:nvSpPr>
        <p:spPr>
          <a:xfrm>
            <a:off x="8400914" y="6575902"/>
            <a:ext cx="975605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-10 }</a:t>
            </a:r>
          </a:p>
        </p:txBody>
      </p:sp>
      <p:sp>
        <p:nvSpPr>
          <p:cNvPr id="212" name="="/>
          <p:cNvSpPr txBox="1"/>
          <p:nvPr/>
        </p:nvSpPr>
        <p:spPr>
          <a:xfrm>
            <a:off x="11777765" y="6575902"/>
            <a:ext cx="36044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= </a:t>
            </a:r>
          </a:p>
        </p:txBody>
      </p:sp>
      <p:sp>
        <p:nvSpPr>
          <p:cNvPr id="213" name="{ -10 }"/>
          <p:cNvSpPr txBox="1"/>
          <p:nvPr/>
        </p:nvSpPr>
        <p:spPr>
          <a:xfrm>
            <a:off x="12336519" y="6575902"/>
            <a:ext cx="975604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{ -10 }</a:t>
            </a:r>
          </a:p>
        </p:txBody>
      </p:sp>
      <p:sp>
        <p:nvSpPr>
          <p:cNvPr id="214" name="Line"/>
          <p:cNvSpPr/>
          <p:nvPr/>
        </p:nvSpPr>
        <p:spPr>
          <a:xfrm>
            <a:off x="6828529" y="7356200"/>
            <a:ext cx="1" cy="2367119"/>
          </a:xfrm>
          <a:prstGeom prst="line">
            <a:avLst/>
          </a:prstGeom>
          <a:ln w="381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6855486" y="7375251"/>
            <a:ext cx="8063423" cy="1"/>
          </a:xfrm>
          <a:prstGeom prst="line">
            <a:avLst/>
          </a:prstGeom>
          <a:ln w="381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This will Take O ( n^2 )"/>
          <p:cNvSpPr txBox="1"/>
          <p:nvPr/>
        </p:nvSpPr>
        <p:spPr>
          <a:xfrm>
            <a:off x="7389291" y="7719952"/>
            <a:ext cx="366112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This will Take O ( n^2 ) </a:t>
            </a:r>
          </a:p>
        </p:txBody>
      </p:sp>
      <p:sp>
        <p:nvSpPr>
          <p:cNvPr id="217" name="So, we ignore this."/>
          <p:cNvSpPr txBox="1"/>
          <p:nvPr/>
        </p:nvSpPr>
        <p:spPr>
          <a:xfrm>
            <a:off x="8693012" y="8190217"/>
            <a:ext cx="2974966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So, we ignore this.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ax Sum Contiguous Subarray"/>
          <p:cNvSpPr txBox="1"/>
          <p:nvPr/>
        </p:nvSpPr>
        <p:spPr>
          <a:xfrm>
            <a:off x="4803975" y="679131"/>
            <a:ext cx="6063850" cy="432792"/>
          </a:xfrm>
          <a:prstGeom prst="rect">
            <a:avLst/>
          </a:prstGeom>
          <a:solidFill>
            <a:srgbClr val="25F8B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>
            <a:spAutoFit/>
          </a:bodyPr>
          <a:lstStyle>
            <a:lvl1pPr>
              <a:defRPr b="0" sz="2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Max Sum Contiguous Subarray</a:t>
            </a:r>
          </a:p>
        </p:txBody>
      </p:sp>
      <p:pic>
        <p:nvPicPr>
          <p:cNvPr id="220" name="signature5e985ab16c67f.png" descr="signature5e985ab16c67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609" y="9114732"/>
            <a:ext cx="2115986" cy="67968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"/>
          <p:cNvSpPr/>
          <p:nvPr/>
        </p:nvSpPr>
        <p:spPr>
          <a:xfrm>
            <a:off x="854906" y="1508260"/>
            <a:ext cx="342624" cy="30258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Solution :-"/>
          <p:cNvSpPr txBox="1"/>
          <p:nvPr/>
        </p:nvSpPr>
        <p:spPr>
          <a:xfrm>
            <a:off x="1628391" y="1432230"/>
            <a:ext cx="1684544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Solution :-</a:t>
            </a:r>
          </a:p>
        </p:txBody>
      </p:sp>
      <p:sp>
        <p:nvSpPr>
          <p:cNvPr id="223" name="Kadane’s Algorithm"/>
          <p:cNvSpPr txBox="1"/>
          <p:nvPr/>
        </p:nvSpPr>
        <p:spPr>
          <a:xfrm>
            <a:off x="6092334" y="1419899"/>
            <a:ext cx="3487132" cy="47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800"/>
            </a:lvl1pPr>
          </a:lstStyle>
          <a:p>
            <a:pPr/>
            <a:r>
              <a:t>Kadane’s Algorithm </a:t>
            </a:r>
          </a:p>
        </p:txBody>
      </p:sp>
      <p:sp>
        <p:nvSpPr>
          <p:cNvPr id="224" name="But, First we have to Understand the Logic :-"/>
          <p:cNvSpPr txBox="1"/>
          <p:nvPr/>
        </p:nvSpPr>
        <p:spPr>
          <a:xfrm>
            <a:off x="1580187" y="2376527"/>
            <a:ext cx="7109730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But, First we have to Understand the Logic :-</a:t>
            </a:r>
          </a:p>
        </p:txBody>
      </p:sp>
      <p:sp>
        <p:nvSpPr>
          <p:cNvPr id="225" name="We have to find the contiguous Array"/>
          <p:cNvSpPr txBox="1"/>
          <p:nvPr/>
        </p:nvSpPr>
        <p:spPr>
          <a:xfrm>
            <a:off x="1412758" y="4811620"/>
            <a:ext cx="5965917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We have to find the contiguous Array </a:t>
            </a:r>
          </a:p>
        </p:txBody>
      </p:sp>
      <p:sp>
        <p:nvSpPr>
          <p:cNvPr id="226" name="Let’s suppose,"/>
          <p:cNvSpPr txBox="1"/>
          <p:nvPr/>
        </p:nvSpPr>
        <p:spPr>
          <a:xfrm>
            <a:off x="2159749" y="5404335"/>
            <a:ext cx="2345604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Let’s suppose,</a:t>
            </a:r>
          </a:p>
        </p:txBody>
      </p:sp>
      <p:sp>
        <p:nvSpPr>
          <p:cNvPr id="227" name="Start index of That contiguous Array,  int start = 0"/>
          <p:cNvSpPr txBox="1"/>
          <p:nvPr/>
        </p:nvSpPr>
        <p:spPr>
          <a:xfrm>
            <a:off x="4030463" y="5997049"/>
            <a:ext cx="7888672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/>
          <a:p>
            <a:pPr>
              <a:defRPr sz="2600"/>
            </a:pPr>
            <a:r>
              <a:t>Start index of That contiguous Array, 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int start = 0</a:t>
            </a:r>
            <a:r>
              <a:t> </a:t>
            </a:r>
          </a:p>
        </p:txBody>
      </p:sp>
      <p:sp>
        <p:nvSpPr>
          <p:cNvPr id="228" name="End index of That contiguous Array,    int end = 0"/>
          <p:cNvSpPr txBox="1"/>
          <p:nvPr/>
        </p:nvSpPr>
        <p:spPr>
          <a:xfrm>
            <a:off x="4085607" y="6589764"/>
            <a:ext cx="7778385" cy="45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/>
          <a:p>
            <a:pPr>
              <a:defRPr sz="2600"/>
            </a:pPr>
            <a:r>
              <a:t>End index of That contiguous Array,   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int end = 0</a:t>
            </a:r>
            <a:r>
              <a:t> </a:t>
            </a:r>
          </a:p>
        </p:txBody>
      </p:sp>
      <p:sp>
        <p:nvSpPr>
          <p:cNvPr id="229" name="Rectangle"/>
          <p:cNvSpPr/>
          <p:nvPr/>
        </p:nvSpPr>
        <p:spPr>
          <a:xfrm>
            <a:off x="6061465" y="3434512"/>
            <a:ext cx="3548870" cy="676506"/>
          </a:xfrm>
          <a:prstGeom prst="rect">
            <a:avLst/>
          </a:prstGeom>
          <a:solidFill>
            <a:srgbClr val="EE9793"/>
          </a:solidFill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 flipV="1">
            <a:off x="6773293" y="3432925"/>
            <a:ext cx="1" cy="679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Line"/>
          <p:cNvSpPr/>
          <p:nvPr/>
        </p:nvSpPr>
        <p:spPr>
          <a:xfrm flipV="1">
            <a:off x="7456055" y="3432925"/>
            <a:ext cx="1" cy="679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Line"/>
          <p:cNvSpPr/>
          <p:nvPr/>
        </p:nvSpPr>
        <p:spPr>
          <a:xfrm flipV="1">
            <a:off x="8138817" y="3432925"/>
            <a:ext cx="1" cy="679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Line"/>
          <p:cNvSpPr/>
          <p:nvPr/>
        </p:nvSpPr>
        <p:spPr>
          <a:xfrm flipV="1">
            <a:off x="8821578" y="3432925"/>
            <a:ext cx="1" cy="679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1"/>
          <p:cNvSpPr txBox="1"/>
          <p:nvPr/>
        </p:nvSpPr>
        <p:spPr>
          <a:xfrm>
            <a:off x="6306256" y="3539275"/>
            <a:ext cx="261179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1</a:t>
            </a:r>
          </a:p>
        </p:txBody>
      </p:sp>
      <p:sp>
        <p:nvSpPr>
          <p:cNvPr id="235" name="2"/>
          <p:cNvSpPr txBox="1"/>
          <p:nvPr/>
        </p:nvSpPr>
        <p:spPr>
          <a:xfrm>
            <a:off x="6979151" y="3539275"/>
            <a:ext cx="261179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2</a:t>
            </a:r>
          </a:p>
        </p:txBody>
      </p:sp>
      <p:sp>
        <p:nvSpPr>
          <p:cNvPr id="236" name="3"/>
          <p:cNvSpPr txBox="1"/>
          <p:nvPr/>
        </p:nvSpPr>
        <p:spPr>
          <a:xfrm>
            <a:off x="7652045" y="3539275"/>
            <a:ext cx="261179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3</a:t>
            </a:r>
          </a:p>
        </p:txBody>
      </p:sp>
      <p:sp>
        <p:nvSpPr>
          <p:cNvPr id="237" name="4"/>
          <p:cNvSpPr txBox="1"/>
          <p:nvPr/>
        </p:nvSpPr>
        <p:spPr>
          <a:xfrm>
            <a:off x="8324939" y="3539275"/>
            <a:ext cx="261179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4</a:t>
            </a:r>
          </a:p>
        </p:txBody>
      </p:sp>
      <p:sp>
        <p:nvSpPr>
          <p:cNvPr id="238" name="-10"/>
          <p:cNvSpPr txBox="1"/>
          <p:nvPr/>
        </p:nvSpPr>
        <p:spPr>
          <a:xfrm>
            <a:off x="8872198" y="3539275"/>
            <a:ext cx="591392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-10</a:t>
            </a:r>
          </a:p>
        </p:txBody>
      </p:sp>
      <p:sp>
        <p:nvSpPr>
          <p:cNvPr id="239" name="0"/>
          <p:cNvSpPr txBox="1"/>
          <p:nvPr/>
        </p:nvSpPr>
        <p:spPr>
          <a:xfrm>
            <a:off x="6323909" y="2986842"/>
            <a:ext cx="225873" cy="3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200"/>
            </a:lvl1pPr>
          </a:lstStyle>
          <a:p>
            <a:pPr/>
            <a:r>
              <a:t>0</a:t>
            </a:r>
          </a:p>
        </p:txBody>
      </p:sp>
      <p:sp>
        <p:nvSpPr>
          <p:cNvPr id="240" name="1"/>
          <p:cNvSpPr txBox="1"/>
          <p:nvPr/>
        </p:nvSpPr>
        <p:spPr>
          <a:xfrm>
            <a:off x="6996804" y="2986842"/>
            <a:ext cx="225873" cy="3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200"/>
            </a:lvl1pPr>
          </a:lstStyle>
          <a:p>
            <a:pPr/>
            <a:r>
              <a:t>1</a:t>
            </a:r>
          </a:p>
        </p:txBody>
      </p:sp>
      <p:sp>
        <p:nvSpPr>
          <p:cNvPr id="241" name="2"/>
          <p:cNvSpPr txBox="1"/>
          <p:nvPr/>
        </p:nvSpPr>
        <p:spPr>
          <a:xfrm>
            <a:off x="7669698" y="2986842"/>
            <a:ext cx="225873" cy="3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200"/>
            </a:lvl1pPr>
          </a:lstStyle>
          <a:p>
            <a:pPr/>
            <a:r>
              <a:t>2</a:t>
            </a:r>
          </a:p>
        </p:txBody>
      </p:sp>
      <p:sp>
        <p:nvSpPr>
          <p:cNvPr id="242" name="3"/>
          <p:cNvSpPr txBox="1"/>
          <p:nvPr/>
        </p:nvSpPr>
        <p:spPr>
          <a:xfrm>
            <a:off x="8342592" y="2986842"/>
            <a:ext cx="225873" cy="3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200"/>
            </a:lvl1pPr>
          </a:lstStyle>
          <a:p>
            <a:pPr/>
            <a:r>
              <a:t>3</a:t>
            </a:r>
          </a:p>
        </p:txBody>
      </p:sp>
      <p:sp>
        <p:nvSpPr>
          <p:cNvPr id="243" name="We make 2 temp. Variable for comparisons :"/>
          <p:cNvSpPr txBox="1"/>
          <p:nvPr/>
        </p:nvSpPr>
        <p:spPr>
          <a:xfrm>
            <a:off x="1366562" y="7544448"/>
            <a:ext cx="7075719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We make 2 temp. Variable for comparisons : </a:t>
            </a:r>
          </a:p>
        </p:txBody>
      </p:sp>
      <p:sp>
        <p:nvSpPr>
          <p:cNvPr id="244" name="Max_so_far = a[0]"/>
          <p:cNvSpPr txBox="1"/>
          <p:nvPr/>
        </p:nvSpPr>
        <p:spPr>
          <a:xfrm>
            <a:off x="3868542" y="8158907"/>
            <a:ext cx="2848829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Max_so_far = a[0]</a:t>
            </a:r>
          </a:p>
        </p:txBody>
      </p:sp>
      <p:sp>
        <p:nvSpPr>
          <p:cNvPr id="245" name="Max_ending_here = 0"/>
          <p:cNvSpPr txBox="1"/>
          <p:nvPr/>
        </p:nvSpPr>
        <p:spPr>
          <a:xfrm>
            <a:off x="7724911" y="8158907"/>
            <a:ext cx="3399603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Max_ending_here =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Max Sum Contiguous Subarray"/>
          <p:cNvSpPr txBox="1"/>
          <p:nvPr/>
        </p:nvSpPr>
        <p:spPr>
          <a:xfrm>
            <a:off x="4803975" y="679131"/>
            <a:ext cx="6063850" cy="432792"/>
          </a:xfrm>
          <a:prstGeom prst="rect">
            <a:avLst/>
          </a:prstGeom>
          <a:solidFill>
            <a:srgbClr val="25F8B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>
            <a:spAutoFit/>
          </a:bodyPr>
          <a:lstStyle>
            <a:lvl1pPr>
              <a:defRPr b="0" sz="2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Max Sum Contiguous Subarray</a:t>
            </a:r>
          </a:p>
        </p:txBody>
      </p:sp>
      <p:pic>
        <p:nvPicPr>
          <p:cNvPr id="248" name="signature5e985ab16c67f.png" descr="signature5e985ab16c67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4609" y="9114732"/>
            <a:ext cx="2115986" cy="67968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Now lets start the comparison"/>
          <p:cNvSpPr txBox="1"/>
          <p:nvPr/>
        </p:nvSpPr>
        <p:spPr>
          <a:xfrm>
            <a:off x="547134" y="1520938"/>
            <a:ext cx="4912580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Now lets start the comparison </a:t>
            </a:r>
          </a:p>
        </p:txBody>
      </p:sp>
      <p:sp>
        <p:nvSpPr>
          <p:cNvPr id="250" name="Rectangle"/>
          <p:cNvSpPr/>
          <p:nvPr/>
        </p:nvSpPr>
        <p:spPr>
          <a:xfrm>
            <a:off x="1507210" y="2678313"/>
            <a:ext cx="3548870" cy="676506"/>
          </a:xfrm>
          <a:prstGeom prst="rect">
            <a:avLst/>
          </a:prstGeom>
          <a:solidFill>
            <a:srgbClr val="EE9793"/>
          </a:solidFill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Line"/>
          <p:cNvSpPr/>
          <p:nvPr/>
        </p:nvSpPr>
        <p:spPr>
          <a:xfrm flipV="1">
            <a:off x="2219038" y="2676726"/>
            <a:ext cx="1" cy="679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Line"/>
          <p:cNvSpPr/>
          <p:nvPr/>
        </p:nvSpPr>
        <p:spPr>
          <a:xfrm flipV="1">
            <a:off x="2901800" y="2676726"/>
            <a:ext cx="1" cy="679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Line"/>
          <p:cNvSpPr/>
          <p:nvPr/>
        </p:nvSpPr>
        <p:spPr>
          <a:xfrm flipV="1">
            <a:off x="3584562" y="2676726"/>
            <a:ext cx="1" cy="679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Line"/>
          <p:cNvSpPr/>
          <p:nvPr/>
        </p:nvSpPr>
        <p:spPr>
          <a:xfrm flipV="1">
            <a:off x="4267323" y="2676726"/>
            <a:ext cx="1" cy="679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1"/>
          <p:cNvSpPr txBox="1"/>
          <p:nvPr/>
        </p:nvSpPr>
        <p:spPr>
          <a:xfrm>
            <a:off x="1752001" y="2783077"/>
            <a:ext cx="261179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1</a:t>
            </a:r>
          </a:p>
        </p:txBody>
      </p:sp>
      <p:sp>
        <p:nvSpPr>
          <p:cNvPr id="256" name="2"/>
          <p:cNvSpPr txBox="1"/>
          <p:nvPr/>
        </p:nvSpPr>
        <p:spPr>
          <a:xfrm>
            <a:off x="2424896" y="2783077"/>
            <a:ext cx="261179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2</a:t>
            </a:r>
          </a:p>
        </p:txBody>
      </p:sp>
      <p:sp>
        <p:nvSpPr>
          <p:cNvPr id="257" name="3"/>
          <p:cNvSpPr txBox="1"/>
          <p:nvPr/>
        </p:nvSpPr>
        <p:spPr>
          <a:xfrm>
            <a:off x="3097790" y="2783077"/>
            <a:ext cx="261179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3</a:t>
            </a:r>
          </a:p>
        </p:txBody>
      </p:sp>
      <p:sp>
        <p:nvSpPr>
          <p:cNvPr id="258" name="4"/>
          <p:cNvSpPr txBox="1"/>
          <p:nvPr/>
        </p:nvSpPr>
        <p:spPr>
          <a:xfrm>
            <a:off x="3770684" y="2783077"/>
            <a:ext cx="261179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4</a:t>
            </a:r>
          </a:p>
        </p:txBody>
      </p:sp>
      <p:sp>
        <p:nvSpPr>
          <p:cNvPr id="259" name="-10"/>
          <p:cNvSpPr txBox="1"/>
          <p:nvPr/>
        </p:nvSpPr>
        <p:spPr>
          <a:xfrm>
            <a:off x="4317944" y="2783077"/>
            <a:ext cx="591391" cy="4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700"/>
            </a:lvl1pPr>
          </a:lstStyle>
          <a:p>
            <a:pPr/>
            <a:r>
              <a:t>-10</a:t>
            </a:r>
          </a:p>
        </p:txBody>
      </p:sp>
      <p:sp>
        <p:nvSpPr>
          <p:cNvPr id="260" name="0"/>
          <p:cNvSpPr txBox="1"/>
          <p:nvPr/>
        </p:nvSpPr>
        <p:spPr>
          <a:xfrm>
            <a:off x="1769655" y="2230644"/>
            <a:ext cx="225872" cy="3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200"/>
            </a:lvl1pPr>
          </a:lstStyle>
          <a:p>
            <a:pPr/>
            <a:r>
              <a:t>0</a:t>
            </a:r>
          </a:p>
        </p:txBody>
      </p:sp>
      <p:sp>
        <p:nvSpPr>
          <p:cNvPr id="261" name="1"/>
          <p:cNvSpPr txBox="1"/>
          <p:nvPr/>
        </p:nvSpPr>
        <p:spPr>
          <a:xfrm>
            <a:off x="2442549" y="2230644"/>
            <a:ext cx="225873" cy="3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200"/>
            </a:lvl1pPr>
          </a:lstStyle>
          <a:p>
            <a:pPr/>
            <a:r>
              <a:t>1</a:t>
            </a:r>
          </a:p>
        </p:txBody>
      </p:sp>
      <p:sp>
        <p:nvSpPr>
          <p:cNvPr id="262" name="2"/>
          <p:cNvSpPr txBox="1"/>
          <p:nvPr/>
        </p:nvSpPr>
        <p:spPr>
          <a:xfrm>
            <a:off x="3115443" y="2230644"/>
            <a:ext cx="225873" cy="3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200"/>
            </a:lvl1pPr>
          </a:lstStyle>
          <a:p>
            <a:pPr/>
            <a:r>
              <a:t>2</a:t>
            </a:r>
          </a:p>
        </p:txBody>
      </p:sp>
      <p:sp>
        <p:nvSpPr>
          <p:cNvPr id="263" name="3"/>
          <p:cNvSpPr txBox="1"/>
          <p:nvPr/>
        </p:nvSpPr>
        <p:spPr>
          <a:xfrm>
            <a:off x="3788337" y="2230644"/>
            <a:ext cx="225873" cy="3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200"/>
            </a:lvl1pPr>
          </a:lstStyle>
          <a:p>
            <a:pPr/>
            <a:r>
              <a:t>3</a:t>
            </a:r>
          </a:p>
        </p:txBody>
      </p:sp>
      <p:sp>
        <p:nvSpPr>
          <p:cNvPr id="264" name="4"/>
          <p:cNvSpPr txBox="1"/>
          <p:nvPr/>
        </p:nvSpPr>
        <p:spPr>
          <a:xfrm>
            <a:off x="4461232" y="2230644"/>
            <a:ext cx="225873" cy="3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200"/>
            </a:lvl1pPr>
          </a:lstStyle>
          <a:p>
            <a:pPr/>
            <a:r>
              <a:t>4</a:t>
            </a:r>
          </a:p>
        </p:txBody>
      </p:sp>
      <p:sp>
        <p:nvSpPr>
          <p:cNvPr id="265" name="Line"/>
          <p:cNvSpPr/>
          <p:nvPr/>
        </p:nvSpPr>
        <p:spPr>
          <a:xfrm flipV="1">
            <a:off x="1882591" y="3409868"/>
            <a:ext cx="1" cy="67968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28912" tIns="28912" rIns="28912" bIns="2891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for(int i=0;i&lt;n;i++) {…"/>
          <p:cNvSpPr txBox="1"/>
          <p:nvPr/>
        </p:nvSpPr>
        <p:spPr>
          <a:xfrm>
            <a:off x="4729172" y="1480596"/>
            <a:ext cx="11914180" cy="5331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912" tIns="28912" rIns="28912" bIns="28912" anchor="ctr">
            <a:spAutoFit/>
          </a:bodyPr>
          <a:lstStyle/>
          <a:p>
            <a:pPr>
              <a:defRPr sz="26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for(int i=0;i&lt;n;i++) {</a:t>
            </a:r>
          </a:p>
          <a:p>
            <a:pPr lvl="7">
              <a:defRPr sz="2600"/>
            </a:pPr>
            <a:r>
              <a:t>        </a:t>
            </a:r>
            <a:br/>
            <a:r>
              <a:rPr>
                <a:solidFill>
                  <a:schemeClr val="accent5">
                    <a:lumOff val="-29866"/>
                  </a:schemeClr>
                </a:solidFill>
              </a:rPr>
              <a:t>max_ending_here+=a[i];</a:t>
            </a:r>
            <a:endParaRPr>
              <a:solidFill>
                <a:schemeClr val="accent5">
                  <a:lumOff val="-29866"/>
                </a:schemeClr>
              </a:solidFill>
            </a:endParaRPr>
          </a:p>
          <a:p>
            <a:pPr lvl="8">
              <a:defRPr sz="2600"/>
            </a:pPr>
            <a:r>
              <a:t>        </a:t>
            </a:r>
            <a:br/>
            <a:r>
              <a:t>          if(max_so_far&lt;max_ending_here){</a:t>
            </a:r>
          </a:p>
          <a:p>
            <a:pPr lvl="8">
              <a:defRPr sz="2600"/>
            </a:pPr>
            <a:r>
              <a:t>            max_so_far=max_ending_here;</a:t>
            </a:r>
          </a:p>
          <a:p>
            <a:pPr>
              <a:defRPr sz="2600"/>
            </a:pPr>
            <a:r>
              <a:t>     start=s; end=i; }</a:t>
            </a:r>
          </a:p>
          <a:p>
            <a:pPr lvl="4">
              <a:defRPr sz="2600"/>
            </a:pPr>
            <a:r>
              <a:t>        </a:t>
            </a:r>
            <a:br/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if(max_ending_here&lt;0) {</a:t>
            </a:r>
            <a:endParaRPr>
              <a:solidFill>
                <a:schemeClr val="accent6">
                  <a:hueOff val="-146070"/>
                  <a:satOff val="-10048"/>
                  <a:lumOff val="-30626"/>
                </a:schemeClr>
              </a:solidFill>
            </a:endParaRPr>
          </a:p>
          <a:p>
            <a:pPr>
              <a:defRPr sz="26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pPr>
            <a:r>
              <a:t>            max_ending_here=0;</a:t>
            </a:r>
          </a:p>
          <a:p>
            <a:pPr>
              <a:defRPr sz="2600"/>
            </a:pP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            s=i+1;}</a:t>
            </a:r>
            <a:b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</a:br>
            <a:b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}</a:t>
            </a:r>
          </a:p>
        </p:txBody>
      </p:sp>
      <p:sp>
        <p:nvSpPr>
          <p:cNvPr id="267" name="ROUGH PAGE"/>
          <p:cNvSpPr txBox="1"/>
          <p:nvPr/>
        </p:nvSpPr>
        <p:spPr>
          <a:xfrm>
            <a:off x="165454" y="53686"/>
            <a:ext cx="2284188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ROUGH PAGE</a:t>
            </a:r>
          </a:p>
        </p:txBody>
      </p:sp>
      <p:sp>
        <p:nvSpPr>
          <p:cNvPr id="268" name="Max_so_far = 10"/>
          <p:cNvSpPr txBox="1"/>
          <p:nvPr/>
        </p:nvSpPr>
        <p:spPr>
          <a:xfrm>
            <a:off x="1430631" y="4625881"/>
            <a:ext cx="2622972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Max_so_far = 10</a:t>
            </a:r>
          </a:p>
        </p:txBody>
      </p:sp>
      <p:sp>
        <p:nvSpPr>
          <p:cNvPr id="269" name="Max_ending_here = 0"/>
          <p:cNvSpPr txBox="1"/>
          <p:nvPr/>
        </p:nvSpPr>
        <p:spPr>
          <a:xfrm>
            <a:off x="1534729" y="5143614"/>
            <a:ext cx="3399603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Max_ending_here = 0</a:t>
            </a:r>
          </a:p>
        </p:txBody>
      </p:sp>
      <p:sp>
        <p:nvSpPr>
          <p:cNvPr id="270" name="Start = 0  end =3"/>
          <p:cNvSpPr txBox="1"/>
          <p:nvPr/>
        </p:nvSpPr>
        <p:spPr>
          <a:xfrm>
            <a:off x="1499249" y="5751546"/>
            <a:ext cx="2644766" cy="45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912" tIns="28912" rIns="28912" bIns="28912" anchor="ctr">
            <a:spAutoFit/>
          </a:bodyPr>
          <a:lstStyle>
            <a:lvl1pPr>
              <a:defRPr sz="2600"/>
            </a:lvl1pPr>
          </a:lstStyle>
          <a:p>
            <a:pPr/>
            <a:r>
              <a:t>Start = 0  end =3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920" y="763399"/>
            <a:ext cx="11641960" cy="8226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signature5e985ab16c67f.png" descr="signature5e985ab16c67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14609" y="9114732"/>
            <a:ext cx="2115986" cy="679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