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99" r:id="rId5"/>
    <p:sldId id="259" r:id="rId6"/>
    <p:sldId id="260" r:id="rId7"/>
    <p:sldId id="269" r:id="rId8"/>
    <p:sldId id="295" r:id="rId9"/>
    <p:sldId id="291" r:id="rId10"/>
    <p:sldId id="292" r:id="rId11"/>
    <p:sldId id="297" r:id="rId12"/>
    <p:sldId id="296" r:id="rId13"/>
    <p:sldId id="293" r:id="rId14"/>
    <p:sldId id="298" r:id="rId15"/>
    <p:sldId id="290" r:id="rId1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3" d="100"/>
          <a:sy n="53" d="100"/>
        </p:scale>
        <p:origin x="-1224" y="186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508000" y="659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508000" y="408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7994302" y="45262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35052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508000" y="414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414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Vehicle Loan Digital Marketing…"/>
          <p:cNvSpPr txBox="1">
            <a:spLocks noGrp="1"/>
          </p:cNvSpPr>
          <p:nvPr>
            <p:ph type="subTitle" sz="quarter" idx="1"/>
          </p:nvPr>
        </p:nvSpPr>
        <p:spPr>
          <a:xfrm>
            <a:off x="3404802" y="6629400"/>
            <a:ext cx="6457067" cy="2480657"/>
          </a:xfrm>
          <a:prstGeom prst="rect">
            <a:avLst/>
          </a:prstGeo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IMDb’s top 1000 Movies</a:t>
            </a: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endParaRPr dirty="0"/>
          </a:p>
          <a:p>
            <a:pPr algn="ctr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/>
              <a:t>by </a:t>
            </a:r>
            <a:r>
              <a:rPr lang="en-US" dirty="0" smtClean="0"/>
              <a:t>Ramakrishna </a:t>
            </a:r>
            <a:r>
              <a:rPr lang="en-US" dirty="0" err="1" smtClean="0"/>
              <a:t>Nimmathota</a:t>
            </a:r>
            <a:endParaRPr lang="en-US" dirty="0" smtClean="0"/>
          </a:p>
        </p:txBody>
      </p:sp>
      <p:pic>
        <p:nvPicPr>
          <p:cNvPr id="134" name="20369176_1498521526857353_8243771624961519606_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158"/>
            <a:ext cx="12826999" cy="58362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smtClean="0"/>
              <a:t>Objective</a:t>
            </a:r>
            <a:r>
              <a:rPr lang="en-US" dirty="0" smtClean="0"/>
              <a:t>s &amp; Graphs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863600" y="2932378"/>
            <a:ext cx="1127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We </a:t>
            </a:r>
            <a:r>
              <a:rPr lang="en-US" sz="3600" dirty="0">
                <a:latin typeface="Arial" pitchFamily="34" charset="0"/>
                <a:cs typeface="Arial" pitchFamily="34" charset="0"/>
              </a:rPr>
              <a:t>can see fairly in this plot that as number of Votes increases the rating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increases, which means they are fairly strong, positively linear</a:t>
            </a:r>
          </a:p>
          <a:p>
            <a:pPr algn="l"/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3600" dirty="0" smtClean="0">
                <a:latin typeface="Arial" pitchFamily="34" charset="0"/>
                <a:cs typeface="Arial" pitchFamily="34" charset="0"/>
              </a:rPr>
              <a:t> Movies with higher votes tends to have the best or top rating</a:t>
            </a:r>
          </a:p>
          <a:p>
            <a:pPr algn="l"/>
            <a:endParaRPr lang="en-US" sz="36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Movies which have more than 0.7 million users have an average of 8.2 </a:t>
            </a:r>
            <a:r>
              <a:rPr lang="en-US" sz="3600" dirty="0" smtClean="0">
                <a:latin typeface="Arial" pitchFamily="34" charset="0"/>
                <a:cs typeface="Arial" pitchFamily="34" charset="0"/>
              </a:rPr>
              <a:t>Rating</a:t>
            </a:r>
            <a:endParaRPr lang="en-US" sz="3600" dirty="0">
              <a:latin typeface="Arial" pitchFamily="34" charset="0"/>
              <a:cs typeface="Arial" pitchFamily="34" charset="0"/>
            </a:endParaRPr>
          </a:p>
          <a:p>
            <a:pPr algn="l"/>
            <a:r>
              <a:rPr lang="en-US" sz="36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Votes </a:t>
            </a:r>
            <a:r>
              <a:rPr lang="en-US" dirty="0" smtClean="0"/>
              <a:t>&amp; </a:t>
            </a:r>
            <a:r>
              <a:rPr lang="en-US" dirty="0" smtClean="0"/>
              <a:t>Runtime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787401" y="2472801"/>
            <a:ext cx="640080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Fig: Behavior of 1000 Movies</a:t>
            </a:r>
            <a:endParaRPr lang="en-US" dirty="0"/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3129045"/>
            <a:ext cx="7162800" cy="603394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reen Shot 2017-08-16 at 12.09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600" y="3124200"/>
            <a:ext cx="5664200" cy="455005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Tracked in Google Analytics"/>
          <p:cNvSpPr txBox="1"/>
          <p:nvPr/>
        </p:nvSpPr>
        <p:spPr>
          <a:xfrm>
            <a:off x="7354047" y="2478569"/>
            <a:ext cx="556259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Fig: Movies with runtime &lt; 120 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6668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685800"/>
            <a:ext cx="11988800" cy="1333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Observations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567055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From </a:t>
            </a:r>
            <a:r>
              <a:rPr lang="en-US" dirty="0">
                <a:latin typeface="Arial" pitchFamily="34" charset="0"/>
                <a:cs typeface="Arial" pitchFamily="34" charset="0"/>
              </a:rPr>
              <a:t>the above scatter and pair plot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we can </a:t>
            </a:r>
            <a:r>
              <a:rPr lang="en-US" dirty="0">
                <a:latin typeface="Arial" pitchFamily="34" charset="0"/>
                <a:cs typeface="Arial" pitchFamily="34" charset="0"/>
              </a:rPr>
              <a:t>infer that 70% of the IMDb's top 1000 movies have runtime less than or equal to 120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Minutes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From the scatter plot we can observe a strong positive relationship between the two data points votes and Runtime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Movies which have run time less than 120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minutes </a:t>
            </a:r>
            <a:r>
              <a:rPr lang="en-US" dirty="0">
                <a:latin typeface="Arial" pitchFamily="34" charset="0"/>
                <a:cs typeface="Arial" pitchFamily="34" charset="0"/>
              </a:rPr>
              <a:t>tend to have less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votes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9749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Rating </a:t>
            </a:r>
            <a:r>
              <a:rPr lang="en-US" dirty="0" smtClean="0"/>
              <a:t>&amp; </a:t>
            </a:r>
            <a:r>
              <a:rPr lang="en-US" dirty="0" smtClean="0"/>
              <a:t>Runtime</a:t>
            </a:r>
            <a:endParaRPr dirty="0"/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3048000"/>
            <a:ext cx="6155354" cy="5732873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Screen Shot 2017-08-16 at 12.09.3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3047999"/>
            <a:ext cx="6705600" cy="573287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685800"/>
            <a:ext cx="11988800" cy="1333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Observations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536575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/>
              <a:t>we can infer that movies which have length of 120 minutes or less have higher chance of getting Rank </a:t>
            </a:r>
            <a:r>
              <a:rPr lang="en-US" dirty="0" smtClean="0"/>
              <a:t>around 7</a:t>
            </a:r>
          </a:p>
          <a:p>
            <a:r>
              <a:rPr lang="en-US" dirty="0"/>
              <a:t>Maximum (70%) of the top 1000 list </a:t>
            </a:r>
            <a:r>
              <a:rPr lang="en-US" dirty="0" smtClean="0"/>
              <a:t>movies lie in below or equal to 120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5381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33600"/>
            <a:ext cx="11988800" cy="6140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Movies </a:t>
            </a:r>
            <a:r>
              <a:rPr lang="en-US" dirty="0"/>
              <a:t>should not be picked on basis on </a:t>
            </a:r>
            <a:r>
              <a:rPr lang="en-US" dirty="0" smtClean="0"/>
              <a:t>revenue </a:t>
            </a:r>
            <a:r>
              <a:rPr lang="en-US" dirty="0"/>
              <a:t>they generate, </a:t>
            </a:r>
            <a:r>
              <a:rPr lang="en-US" dirty="0" smtClean="0"/>
              <a:t>rather </a:t>
            </a:r>
            <a:r>
              <a:rPr lang="en-US" dirty="0"/>
              <a:t>votes can be taken into </a:t>
            </a:r>
            <a:r>
              <a:rPr lang="en-US" dirty="0" smtClean="0"/>
              <a:t>consideration</a:t>
            </a:r>
          </a:p>
          <a:p>
            <a:r>
              <a:rPr lang="en-US" dirty="0" smtClean="0"/>
              <a:t>Runtime of movies greater than 130 min with votes greater than 0.7 million have an average rating of 8.2 </a:t>
            </a:r>
          </a:p>
          <a:p>
            <a:r>
              <a:rPr lang="en-US" dirty="0"/>
              <a:t>Movies with higher votes tends to have the best or top rating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6843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What is </a:t>
            </a:r>
            <a:r>
              <a:rPr lang="en-US" dirty="0" err="1" smtClean="0"/>
              <a:t>IMDb</a:t>
            </a:r>
            <a:r>
              <a:rPr lang="en-US" dirty="0" smtClean="0"/>
              <a:t>?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err="1" smtClean="0"/>
              <a:t>IMDb</a:t>
            </a:r>
            <a:r>
              <a:rPr lang="en-US" dirty="0" smtClean="0"/>
              <a:t> </a:t>
            </a:r>
            <a:r>
              <a:rPr lang="en-US" dirty="0"/>
              <a:t>is the world's most popular and authoritative source for movie, TV and celebrity content, designed to help fans explore the world of movies and shows and decide what to </a:t>
            </a:r>
            <a:r>
              <a:rPr lang="en-US" dirty="0" smtClean="0"/>
              <a:t>watch.</a:t>
            </a:r>
          </a:p>
          <a:p>
            <a:pPr lvl="1"/>
            <a:r>
              <a:rPr lang="en-US" dirty="0" err="1" smtClean="0"/>
              <a:t>IMDb</a:t>
            </a:r>
            <a:r>
              <a:rPr lang="en-US" dirty="0" smtClean="0"/>
              <a:t> provides information related to cast, production crew </a:t>
            </a:r>
            <a:r>
              <a:rPr lang="en-US" dirty="0" smtClean="0"/>
              <a:t>crew</a:t>
            </a:r>
            <a:r>
              <a:rPr lang="en-US" dirty="0" smtClean="0"/>
              <a:t>, fan reviews, ratings and lot more.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Evolution of movies over years?</a:t>
            </a:r>
            <a:endParaRPr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14097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The evolution of movies has been quite high over the past years.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4038600"/>
            <a:ext cx="9753600" cy="48768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Top 10 movie by genres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2590800"/>
            <a:ext cx="8915400" cy="6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4847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Which Movie to choose?</a:t>
            </a:r>
            <a:endParaRPr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3454400" y="2743200"/>
            <a:ext cx="9194800" cy="3962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/>
              <a:t>Often users get confused in selecting a movie </a:t>
            </a:r>
            <a:r>
              <a:rPr lang="en-US" dirty="0" smtClean="0"/>
              <a:t>of their choice from the IMDb’s </a:t>
            </a:r>
            <a:r>
              <a:rPr lang="en-US" dirty="0"/>
              <a:t>top list</a:t>
            </a:r>
            <a:r>
              <a:rPr lang="en-US" dirty="0" smtClean="0"/>
              <a:t>.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To overcome this problem we can validate the movies based on some parameters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94" y="3048000"/>
            <a:ext cx="2038350" cy="325755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914400"/>
            <a:ext cx="11709400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000" dirty="0" smtClean="0"/>
              <a:t>Deal with Missing Values and find correlation</a:t>
            </a:r>
            <a:endParaRPr sz="6000"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482600" y="2514600"/>
            <a:ext cx="11988800" cy="3886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Draw the correlation between the available parameters </a:t>
            </a:r>
            <a:r>
              <a:rPr lang="en-US" dirty="0">
                <a:latin typeface="Arial" pitchFamily="34" charset="0"/>
                <a:cs typeface="Arial" pitchFamily="34" charset="0"/>
              </a:rPr>
              <a:t>like user reviews, Rating, Runtime, Metascore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Genre and find patterns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Replace missing values with Mean or Median for numerical data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Votes &amp; Revenue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3172170" y="2472801"/>
            <a:ext cx="666047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Created using matplotlib on top 1000 Movies list</a:t>
            </a:r>
            <a:endParaRPr dirty="0"/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79" y="3023341"/>
            <a:ext cx="8867640" cy="62453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xfrm>
            <a:off x="508000" y="685800"/>
            <a:ext cx="11988800" cy="13335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Observations</a:t>
            </a:r>
            <a:endParaRPr dirty="0"/>
          </a:p>
        </p:txBody>
      </p:sp>
      <p:sp>
        <p:nvSpPr>
          <p:cNvPr id="146" name="On average, Millennials and Gen. X are not able to afford buying homes in the Bay Area, but need to buy cars to get around.…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53657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Movie </a:t>
            </a:r>
            <a:r>
              <a:rPr lang="en-US" dirty="0">
                <a:latin typeface="Arial" pitchFamily="34" charset="0"/>
                <a:cs typeface="Arial" pitchFamily="34" charset="0"/>
              </a:rPr>
              <a:t>should not be picked on basis on Revenue they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generated, </a:t>
            </a:r>
            <a:r>
              <a:rPr lang="en-US" dirty="0">
                <a:latin typeface="Arial" pitchFamily="34" charset="0"/>
                <a:cs typeface="Arial" pitchFamily="34" charset="0"/>
              </a:rPr>
              <a:t>Rather votes can be taken into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consideration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>
                <a:latin typeface="Arial" pitchFamily="34" charset="0"/>
                <a:cs typeface="Arial" pitchFamily="34" charset="0"/>
              </a:rPr>
              <a:t>Dark knight received highest votes but its revenue is around 500 millions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385318" indent="-385318" defTabSz="479044">
              <a:spcBef>
                <a:spcPts val="1900"/>
              </a:spcBef>
              <a:defRPr sz="2952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whereas Avatar </a:t>
            </a:r>
            <a:r>
              <a:rPr lang="en-US" dirty="0">
                <a:latin typeface="Arial" pitchFamily="34" charset="0"/>
                <a:cs typeface="Arial" pitchFamily="34" charset="0"/>
              </a:rPr>
              <a:t>and The Avengers received low votes, but have received highest revenues of 760 and 620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Millions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73628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Votes </a:t>
            </a:r>
            <a:r>
              <a:rPr lang="en-US" dirty="0" smtClean="0"/>
              <a:t>&amp; </a:t>
            </a:r>
            <a:r>
              <a:rPr lang="en-US" dirty="0" smtClean="0"/>
              <a:t>Rating</a:t>
            </a:r>
            <a:endParaRPr dirty="0"/>
          </a:p>
        </p:txBody>
      </p:sp>
      <p:sp>
        <p:nvSpPr>
          <p:cNvPr id="189" name="Tracked in Google Analytics"/>
          <p:cNvSpPr txBox="1"/>
          <p:nvPr/>
        </p:nvSpPr>
        <p:spPr>
          <a:xfrm>
            <a:off x="3172161" y="2472801"/>
            <a:ext cx="666047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Created using matplotlib on top 1000 Movies list</a:t>
            </a:r>
            <a:endParaRPr lang="en-US" dirty="0"/>
          </a:p>
        </p:txBody>
      </p:sp>
      <p:pic>
        <p:nvPicPr>
          <p:cNvPr id="190" name="Screen Shot 2017-08-16 at 12.09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590" y="3023341"/>
            <a:ext cx="8677618" cy="624535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493779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</TotalTime>
  <Words>337</Words>
  <Application>Microsoft Office PowerPoint</Application>
  <PresentationFormat>Custom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New_Template4</vt:lpstr>
      <vt:lpstr>PowerPoint Presentation</vt:lpstr>
      <vt:lpstr>What is IMDb?</vt:lpstr>
      <vt:lpstr>Evolution of movies over years?</vt:lpstr>
      <vt:lpstr>Top 10 movie by genres</vt:lpstr>
      <vt:lpstr>Which Movie to choose?</vt:lpstr>
      <vt:lpstr>Deal with Missing Values and find correlation</vt:lpstr>
      <vt:lpstr>Votes &amp; Revenue</vt:lpstr>
      <vt:lpstr>Observations</vt:lpstr>
      <vt:lpstr>Votes &amp; Rating</vt:lpstr>
      <vt:lpstr>Objectives &amp; Graphs</vt:lpstr>
      <vt:lpstr>Votes &amp; Runtime</vt:lpstr>
      <vt:lpstr>Observations</vt:lpstr>
      <vt:lpstr>Rating &amp; Runtime</vt:lpstr>
      <vt:lpstr>Observations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RAMA KRISHNA</cp:lastModifiedBy>
  <cp:revision>61</cp:revision>
  <dcterms:modified xsi:type="dcterms:W3CDTF">2019-05-05T23:09:39Z</dcterms:modified>
</cp:coreProperties>
</file>