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99" r:id="rId3"/>
    <p:sldId id="269" r:id="rId4"/>
    <p:sldId id="291" r:id="rId5"/>
    <p:sldId id="297" r:id="rId6"/>
    <p:sldId id="293" r:id="rId7"/>
    <p:sldId id="290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-1224" y="-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0984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1" name="Image"/>
          <p:cNvSpPr>
            <a:spLocks noGrp="1"/>
          </p:cNvSpPr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52" name="Image"/>
          <p:cNvSpPr>
            <a:spLocks noGrp="1"/>
          </p:cNvSpPr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Image"/>
          <p:cNvSpPr>
            <a:spLocks noGrp="1"/>
          </p:cNvSpPr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108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Vehicle Loan Digital Marketing…"/>
          <p:cNvSpPr txBox="1">
            <a:spLocks noGrp="1"/>
          </p:cNvSpPr>
          <p:nvPr>
            <p:ph type="subTitle" sz="quarter" idx="1"/>
          </p:nvPr>
        </p:nvSpPr>
        <p:spPr>
          <a:xfrm>
            <a:off x="3404802" y="6629400"/>
            <a:ext cx="6457067" cy="2480657"/>
          </a:xfrm>
          <a:prstGeom prst="rect">
            <a:avLst/>
          </a:prstGeom>
        </p:spPr>
        <p:txBody>
          <a:bodyPr/>
          <a:lstStyle/>
          <a:p>
            <a:pPr algn="ctr"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IMDb’s top 1000 </a:t>
            </a:r>
            <a:r>
              <a:rPr lang="en-US" dirty="0" smtClean="0"/>
              <a:t>Movies EDA</a:t>
            </a:r>
            <a:endParaRPr dirty="0"/>
          </a:p>
        </p:txBody>
      </p:sp>
      <p:pic>
        <p:nvPicPr>
          <p:cNvPr id="134" name="20369176_1498521526857353_8243771624961519606_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158"/>
            <a:ext cx="12826999" cy="58362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xfrm>
            <a:off x="558800" y="609600"/>
            <a:ext cx="11988800" cy="14859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00" dirty="0" smtClean="0">
                <a:solidFill>
                  <a:srgbClr val="0070C0"/>
                </a:solidFill>
              </a:rPr>
              <a:t>What is the importance of </a:t>
            </a:r>
            <a:r>
              <a:rPr lang="en-US" sz="3200" dirty="0" smtClean="0">
                <a:solidFill>
                  <a:srgbClr val="0070C0"/>
                </a:solidFill>
              </a:rPr>
              <a:t>votes  </a:t>
            </a:r>
            <a:r>
              <a:rPr lang="en-US" sz="3200" dirty="0" smtClean="0">
                <a:solidFill>
                  <a:srgbClr val="0070C0"/>
                </a:solidFill>
              </a:rPr>
              <a:t>?</a:t>
            </a:r>
            <a:endParaRPr sz="3200" dirty="0">
              <a:solidFill>
                <a:srgbClr val="0070C0"/>
              </a:solidFill>
            </a:endParaRPr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I am interested to see how </a:t>
            </a:r>
            <a:r>
              <a:rPr lang="en-US" dirty="0" smtClean="0"/>
              <a:t>parameters </a:t>
            </a:r>
            <a:r>
              <a:rPr lang="en-US" dirty="0" smtClean="0"/>
              <a:t>like </a:t>
            </a:r>
            <a:r>
              <a:rPr lang="en-US" dirty="0"/>
              <a:t>revenue, rating </a:t>
            </a:r>
            <a:r>
              <a:rPr lang="en-US" dirty="0" smtClean="0"/>
              <a:t>and runtime </a:t>
            </a:r>
            <a:r>
              <a:rPr lang="en-US" dirty="0" smtClean="0"/>
              <a:t>have an impact over the votes received by a movie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66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00" dirty="0" smtClean="0">
                <a:solidFill>
                  <a:srgbClr val="0070C0"/>
                </a:solidFill>
              </a:rPr>
              <a:t>What is the relationship of votes w.r</a:t>
            </a:r>
            <a:r>
              <a:rPr lang="en-US" sz="3200" dirty="0" smtClean="0">
                <a:solidFill>
                  <a:srgbClr val="0070C0"/>
                </a:solidFill>
              </a:rPr>
              <a:t>.t the revenue</a:t>
            </a:r>
            <a:r>
              <a:rPr lang="en-US" sz="3200" dirty="0" smtClean="0">
                <a:solidFill>
                  <a:srgbClr val="0070C0"/>
                </a:solidFill>
              </a:rPr>
              <a:t>?</a:t>
            </a:r>
            <a:endParaRPr sz="3200" dirty="0">
              <a:solidFill>
                <a:srgbClr val="0070C0"/>
              </a:solidFill>
            </a:endParaRPr>
          </a:p>
        </p:txBody>
      </p:sp>
      <p:pic>
        <p:nvPicPr>
          <p:cNvPr id="190" name="Screen Shot 2017-08-16 at 12.09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2438400"/>
            <a:ext cx="6172199" cy="492529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/>
          <p:cNvSpPr txBox="1"/>
          <p:nvPr/>
        </p:nvSpPr>
        <p:spPr>
          <a:xfrm>
            <a:off x="1168400" y="7991405"/>
            <a:ext cx="10668000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sz="1800" b="1" i="1" dirty="0">
                <a:latin typeface="Arial" pitchFamily="34" charset="0"/>
                <a:cs typeface="Arial" pitchFamily="34" charset="0"/>
              </a:rPr>
              <a:t>Dark knight received highest votes but </a:t>
            </a:r>
            <a:r>
              <a:rPr lang="en-US" sz="1800" b="1" i="1" dirty="0" smtClean="0">
                <a:latin typeface="Arial" pitchFamily="34" charset="0"/>
                <a:cs typeface="Arial" pitchFamily="34" charset="0"/>
              </a:rPr>
              <a:t> generated revenue of 500 </a:t>
            </a:r>
            <a:r>
              <a:rPr lang="en-US" sz="1800" b="1" i="1" dirty="0">
                <a:latin typeface="Arial" pitchFamily="34" charset="0"/>
                <a:cs typeface="Arial" pitchFamily="34" charset="0"/>
              </a:rPr>
              <a:t>millions </a:t>
            </a:r>
            <a:r>
              <a:rPr lang="en-US" sz="1800" b="1" i="1" dirty="0" smtClean="0">
                <a:latin typeface="Arial" pitchFamily="34" charset="0"/>
                <a:cs typeface="Arial" pitchFamily="34" charset="0"/>
              </a:rPr>
              <a:t> only</a:t>
            </a:r>
            <a:endParaRPr lang="en-US" sz="1800" b="1" i="1" dirty="0">
              <a:latin typeface="Arial" pitchFamily="34" charset="0"/>
              <a:cs typeface="Arial" pitchFamily="34" charset="0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b="1" i="1" dirty="0" smtClean="0">
                <a:latin typeface="Arial" pitchFamily="34" charset="0"/>
                <a:cs typeface="Arial" pitchFamily="34" charset="0"/>
              </a:rPr>
              <a:t>On the other hand, Avatar </a:t>
            </a:r>
            <a:r>
              <a:rPr lang="en-US" sz="1800" b="1" i="1" dirty="0">
                <a:latin typeface="Arial" pitchFamily="34" charset="0"/>
                <a:cs typeface="Arial" pitchFamily="34" charset="0"/>
              </a:rPr>
              <a:t>and The Avengers received </a:t>
            </a:r>
            <a:r>
              <a:rPr lang="en-US" sz="1800" b="1" i="1" dirty="0" smtClean="0">
                <a:latin typeface="Arial" pitchFamily="34" charset="0"/>
                <a:cs typeface="Arial" pitchFamily="34" charset="0"/>
              </a:rPr>
              <a:t>less votes</a:t>
            </a:r>
            <a:r>
              <a:rPr lang="en-US" sz="1800" b="1" i="1" dirty="0">
                <a:latin typeface="Arial" pitchFamily="34" charset="0"/>
                <a:cs typeface="Arial" pitchFamily="34" charset="0"/>
              </a:rPr>
              <a:t>, but have </a:t>
            </a:r>
            <a:r>
              <a:rPr lang="en-US" sz="1800" b="1" i="1" dirty="0" smtClean="0">
                <a:latin typeface="Arial" pitchFamily="34" charset="0"/>
                <a:cs typeface="Arial" pitchFamily="34" charset="0"/>
              </a:rPr>
              <a:t>generated highest </a:t>
            </a:r>
            <a:r>
              <a:rPr lang="en-US" sz="1800" b="1" i="1" dirty="0">
                <a:latin typeface="Arial" pitchFamily="34" charset="0"/>
                <a:cs typeface="Arial" pitchFamily="34" charset="0"/>
              </a:rPr>
              <a:t>revenues of 760 and 620 </a:t>
            </a:r>
            <a:r>
              <a:rPr lang="en-US" sz="1800" b="1" i="1" dirty="0" smtClean="0">
                <a:latin typeface="Arial" pitchFamily="34" charset="0"/>
                <a:cs typeface="Arial" pitchFamily="34" charset="0"/>
              </a:rPr>
              <a:t>Millions</a:t>
            </a:r>
            <a:endParaRPr lang="en-US" sz="1800" b="1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00" dirty="0">
                <a:solidFill>
                  <a:srgbClr val="0070C0"/>
                </a:solidFill>
              </a:rPr>
              <a:t>What is the relationship of votes w.r.t the </a:t>
            </a:r>
            <a:r>
              <a:rPr lang="en-US" sz="3200" dirty="0" smtClean="0">
                <a:solidFill>
                  <a:srgbClr val="0070C0"/>
                </a:solidFill>
              </a:rPr>
              <a:t>Rating?</a:t>
            </a:r>
            <a:endParaRPr sz="3200" dirty="0">
              <a:solidFill>
                <a:srgbClr val="0070C0"/>
              </a:solidFill>
            </a:endParaRPr>
          </a:p>
        </p:txBody>
      </p:sp>
      <p:pic>
        <p:nvPicPr>
          <p:cNvPr id="190" name="Screen Shot 2017-08-16 at 12.09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2362200"/>
            <a:ext cx="5691749" cy="446809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787400" y="7485807"/>
            <a:ext cx="11049000" cy="1487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sz="1800" b="1" i="1" dirty="0">
                <a:latin typeface="Arial" pitchFamily="34" charset="0"/>
                <a:cs typeface="Arial" pitchFamily="34" charset="0"/>
              </a:rPr>
              <a:t>We can see fairly in this plot that as number of Votes increases the rating increases, which means they are fairly strong, positively </a:t>
            </a:r>
            <a:r>
              <a:rPr lang="en-US" sz="1800" b="1" i="1" dirty="0" smtClean="0">
                <a:latin typeface="Arial" pitchFamily="34" charset="0"/>
                <a:cs typeface="Arial" pitchFamily="34" charset="0"/>
              </a:rPr>
              <a:t>linear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b="1" i="1" dirty="0">
                <a:latin typeface="Arial" pitchFamily="34" charset="0"/>
                <a:cs typeface="Arial" pitchFamily="34" charset="0"/>
              </a:rPr>
              <a:t>Movies with higher votes tends to have the best or top </a:t>
            </a:r>
            <a:r>
              <a:rPr lang="en-US" sz="1800" b="1" i="1" dirty="0" smtClean="0">
                <a:latin typeface="Arial" pitchFamily="34" charset="0"/>
                <a:cs typeface="Arial" pitchFamily="34" charset="0"/>
              </a:rPr>
              <a:t>rating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b="1" i="1" dirty="0">
                <a:latin typeface="Arial" pitchFamily="34" charset="0"/>
                <a:cs typeface="Arial" pitchFamily="34" charset="0"/>
              </a:rPr>
              <a:t>Movies which have more than 0.7 million users have an average of 8.2 </a:t>
            </a:r>
            <a:r>
              <a:rPr lang="en-US" sz="1800" b="1" i="1" dirty="0" smtClean="0">
                <a:latin typeface="Arial" pitchFamily="34" charset="0"/>
                <a:cs typeface="Arial" pitchFamily="34" charset="0"/>
              </a:rPr>
              <a:t>Rating</a:t>
            </a:r>
            <a:endParaRPr lang="en-US" sz="1800" b="1" i="1" dirty="0">
              <a:latin typeface="Arial" pitchFamily="34" charset="0"/>
              <a:cs typeface="Arial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849377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00" dirty="0">
                <a:solidFill>
                  <a:srgbClr val="0070C0"/>
                </a:solidFill>
              </a:rPr>
              <a:t>What is the </a:t>
            </a:r>
            <a:r>
              <a:rPr lang="en-US" sz="3200" dirty="0" smtClean="0">
                <a:solidFill>
                  <a:srgbClr val="0070C0"/>
                </a:solidFill>
              </a:rPr>
              <a:t>runtime of the movie which has less votes?</a:t>
            </a:r>
            <a:endParaRPr sz="3200" dirty="0">
              <a:solidFill>
                <a:srgbClr val="0070C0"/>
              </a:solidFill>
            </a:endParaRPr>
          </a:p>
        </p:txBody>
      </p:sp>
      <p:sp>
        <p:nvSpPr>
          <p:cNvPr id="189" name="Tracked in Google Analytics"/>
          <p:cNvSpPr txBox="1"/>
          <p:nvPr/>
        </p:nvSpPr>
        <p:spPr>
          <a:xfrm>
            <a:off x="406400" y="2606840"/>
            <a:ext cx="5867400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/>
            <a:r>
              <a:rPr lang="en-US" sz="1600" i="1" dirty="0" smtClean="0"/>
              <a:t>Behavior </a:t>
            </a:r>
            <a:r>
              <a:rPr lang="en-US" sz="1600" i="1" dirty="0" smtClean="0"/>
              <a:t>of 1000 </a:t>
            </a:r>
            <a:r>
              <a:rPr lang="en-US" sz="1600" i="1" dirty="0" smtClean="0"/>
              <a:t>Movies with runtime &lt;120 min</a:t>
            </a:r>
            <a:endParaRPr lang="en-US" sz="1600" i="1" dirty="0"/>
          </a:p>
        </p:txBody>
      </p:sp>
      <p:pic>
        <p:nvPicPr>
          <p:cNvPr id="190" name="Screen Shot 2017-08-16 at 12.09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3129045"/>
            <a:ext cx="5867400" cy="3805155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racked in Google Analytics"/>
          <p:cNvSpPr txBox="1"/>
          <p:nvPr/>
        </p:nvSpPr>
        <p:spPr>
          <a:xfrm>
            <a:off x="7354047" y="2540124"/>
            <a:ext cx="5562599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/>
            <a:r>
              <a:rPr lang="en-US" sz="1600" i="1" dirty="0" smtClean="0"/>
              <a:t>Behavior of top 10 movies with runtime &gt; 120 min</a:t>
            </a:r>
            <a:endParaRPr lang="en-US" sz="1600" i="1" dirty="0"/>
          </a:p>
        </p:txBody>
      </p:sp>
      <p:pic>
        <p:nvPicPr>
          <p:cNvPr id="7" name="Screen Shot 2017-08-16 at 12.09.3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047" y="3203639"/>
            <a:ext cx="4878126" cy="367162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558800" y="7332662"/>
            <a:ext cx="11673373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000" b="1" i="1" dirty="0">
                <a:latin typeface="Arial" pitchFamily="34" charset="0"/>
                <a:cs typeface="Arial" pitchFamily="34" charset="0"/>
              </a:rPr>
              <a:t>Movies which have run time less than 120 minutes tend to have less 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votes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b="1" i="1" dirty="0">
                <a:latin typeface="Arial" pitchFamily="34" charset="0"/>
                <a:cs typeface="Arial" pitchFamily="34" charset="0"/>
              </a:rPr>
              <a:t>From the above scatter and pair plot we can infer that 70% of the IMDb's top 1000 movies have runtime less than or equal to 120 Minutes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000" b="1" i="1" dirty="0">
              <a:latin typeface="Arial" pitchFamily="34" charset="0"/>
              <a:cs typeface="Arial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34206668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00" dirty="0">
                <a:solidFill>
                  <a:srgbClr val="0070C0"/>
                </a:solidFill>
              </a:rPr>
              <a:t>What is the </a:t>
            </a:r>
            <a:r>
              <a:rPr lang="en-US" sz="3200" dirty="0" smtClean="0">
                <a:solidFill>
                  <a:srgbClr val="0070C0"/>
                </a:solidFill>
              </a:rPr>
              <a:t>runtime of the movies which has highest rating?</a:t>
            </a:r>
            <a:endParaRPr sz="3200" dirty="0">
              <a:solidFill>
                <a:srgbClr val="0070C0"/>
              </a:solidFill>
            </a:endParaRPr>
          </a:p>
        </p:txBody>
      </p:sp>
      <p:pic>
        <p:nvPicPr>
          <p:cNvPr id="190" name="Screen Shot 2017-08-16 at 12.09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572869"/>
            <a:ext cx="5105400" cy="381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Screen Shot 2017-08-16 at 12.09.3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364" y="2581833"/>
            <a:ext cx="5562600" cy="381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482600" y="7142162"/>
            <a:ext cx="11734800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000" b="1" i="1" dirty="0">
                <a:latin typeface="Arial" pitchFamily="34" charset="0"/>
                <a:cs typeface="Arial" pitchFamily="34" charset="0"/>
              </a:rPr>
              <a:t>we can infer that movies which have 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runtime of </a:t>
            </a:r>
            <a:r>
              <a:rPr lang="en-US" sz="2000" b="1" i="1" dirty="0">
                <a:latin typeface="Arial" pitchFamily="34" charset="0"/>
                <a:cs typeface="Arial" pitchFamily="34" charset="0"/>
              </a:rPr>
              <a:t>120 minutes or less have higher chance of getting 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Rating around 6 to 7.2</a:t>
            </a:r>
            <a:endParaRPr lang="en-US" sz="2000" b="1" i="1" dirty="0">
              <a:latin typeface="Arial" pitchFamily="34" charset="0"/>
              <a:cs typeface="Arial" pitchFamily="34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b="1" i="1" dirty="0" smtClean="0"/>
              <a:t>Where as runtime </a:t>
            </a:r>
            <a:r>
              <a:rPr lang="en-US" sz="2000" b="1" i="1" dirty="0"/>
              <a:t>of movies greater than 130 min with votes greater than 0.7 million have an average rating of 8.2.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Arial" pitchFamily="34" charset="0"/>
              <a:cs typeface="Arial" pitchFamily="34" charset="0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849377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00" dirty="0" smtClean="0">
                <a:solidFill>
                  <a:srgbClr val="0070C0"/>
                </a:solidFill>
              </a:rPr>
              <a:t>Insights gained from EDA</a:t>
            </a:r>
            <a:endParaRPr sz="3200" dirty="0">
              <a:solidFill>
                <a:srgbClr val="0070C0"/>
              </a:solidFill>
            </a:endParaRPr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2133600"/>
            <a:ext cx="11988800" cy="6705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The voting of the movie is not based on the revenue they generate.</a:t>
            </a:r>
            <a:endParaRPr lang="en-US" dirty="0" smtClean="0"/>
          </a:p>
          <a:p>
            <a:r>
              <a:rPr lang="en-US" dirty="0" smtClean="0"/>
              <a:t>As the number of votes increases the rating of a movie increases. </a:t>
            </a:r>
            <a:endParaRPr lang="en-US" dirty="0" smtClean="0"/>
          </a:p>
          <a:p>
            <a:r>
              <a:rPr lang="en-US" dirty="0" smtClean="0"/>
              <a:t>Runtime of movies less than 120 minutes tends to have minimum number of votes.</a:t>
            </a:r>
          </a:p>
          <a:p>
            <a:r>
              <a:rPr lang="en-US" dirty="0" smtClean="0"/>
              <a:t>Runtime </a:t>
            </a:r>
            <a:r>
              <a:rPr lang="en-US" dirty="0"/>
              <a:t>of movies greater than </a:t>
            </a:r>
            <a:r>
              <a:rPr lang="en-US" dirty="0" smtClean="0"/>
              <a:t>120 minutes </a:t>
            </a:r>
            <a:r>
              <a:rPr lang="en-US" dirty="0"/>
              <a:t>with </a:t>
            </a:r>
            <a:r>
              <a:rPr lang="en-US" dirty="0" smtClean="0"/>
              <a:t>votes greater </a:t>
            </a:r>
            <a:r>
              <a:rPr lang="en-US" dirty="0"/>
              <a:t>than 0.7 million have an average rating of </a:t>
            </a:r>
            <a:r>
              <a:rPr lang="en-US" dirty="0" smtClean="0"/>
              <a:t>8.2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36843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3058</TotalTime>
  <Words>239</Words>
  <Application>Microsoft Office PowerPoint</Application>
  <PresentationFormat>Custom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New_Template4</vt:lpstr>
      <vt:lpstr>PowerPoint Presentation</vt:lpstr>
      <vt:lpstr>What is the importance of votes  ?</vt:lpstr>
      <vt:lpstr>What is the relationship of votes w.r.t the revenue?</vt:lpstr>
      <vt:lpstr>What is the relationship of votes w.r.t the Rating?</vt:lpstr>
      <vt:lpstr>What is the runtime of the movie which has less votes?</vt:lpstr>
      <vt:lpstr>What is the runtime of the movies which has highest rating?</vt:lpstr>
      <vt:lpstr>Insights gained from EDA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RAMA KRISHNA</cp:lastModifiedBy>
  <cp:revision>84</cp:revision>
  <dcterms:modified xsi:type="dcterms:W3CDTF">2019-05-07T20:36:04Z</dcterms:modified>
</cp:coreProperties>
</file>