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8" r:id="rId6"/>
    <p:sldId id="260" r:id="rId7"/>
    <p:sldId id="261" r:id="rId8"/>
    <p:sldId id="262" r:id="rId9"/>
    <p:sldId id="263" r:id="rId10"/>
    <p:sldId id="281" r:id="rId11"/>
    <p:sldId id="267" r:id="rId12"/>
    <p:sldId id="269" r:id="rId13"/>
    <p:sldId id="264" r:id="rId14"/>
    <p:sldId id="265" r:id="rId15"/>
    <p:sldId id="273" r:id="rId16"/>
    <p:sldId id="274" r:id="rId17"/>
    <p:sldId id="272" r:id="rId18"/>
    <p:sldId id="276" r:id="rId19"/>
    <p:sldId id="280" r:id="rId20"/>
    <p:sldId id="277" r:id="rId21"/>
    <p:sldId id="279" r:id="rId22"/>
    <p:sldId id="275" r:id="rId23"/>
    <p:sldId id="278"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3842" autoAdjust="0"/>
  </p:normalViewPr>
  <p:slideViewPr>
    <p:cSldViewPr snapToGrid="0">
      <p:cViewPr varScale="1">
        <p:scale>
          <a:sx n="85" d="100"/>
          <a:sy n="85" d="100"/>
        </p:scale>
        <p:origin x="50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3A29B-85AF-41FE-AC1C-1FE91A424C2E}" type="datetimeFigureOut">
              <a:rPr lang="en-US" smtClean="0"/>
              <a:t>12/16/2023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D431C-3263-4153-B4CA-643E7162558D}" type="slidenum">
              <a:rPr lang="en-US" smtClean="0"/>
              <a:t>‹#›</a:t>
            </a:fld>
            <a:endParaRPr lang="en-US"/>
          </a:p>
        </p:txBody>
      </p:sp>
    </p:spTree>
    <p:extLst>
      <p:ext uri="{BB962C8B-B14F-4D97-AF65-F5344CB8AC3E}">
        <p14:creationId xmlns:p14="http://schemas.microsoft.com/office/powerpoint/2010/main" val="195218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centralized Version Control System</a:t>
            </a:r>
            <a:r>
              <a:rPr lang="en-US" sz="1200" b="0" i="0" kern="1200" dirty="0">
                <a:solidFill>
                  <a:schemeClr val="tx1"/>
                </a:solidFill>
                <a:effectLst/>
                <a:latin typeface="+mn-lt"/>
                <a:ea typeface="+mn-ea"/>
                <a:cs typeface="+mn-cs"/>
              </a:rPr>
              <a:t> will have the master copy of the Code base the Server Repository and Developer can get the clone copy of the repository. Developers will change the code and directly they will commit into the Server Repository</a:t>
            </a:r>
            <a:endParaRPr lang="en-US" dirty="0"/>
          </a:p>
        </p:txBody>
      </p:sp>
      <p:sp>
        <p:nvSpPr>
          <p:cNvPr id="4" name="Slide Number Placeholder 3"/>
          <p:cNvSpPr>
            <a:spLocks noGrp="1"/>
          </p:cNvSpPr>
          <p:nvPr>
            <p:ph type="sldNum" sz="quarter" idx="10"/>
          </p:nvPr>
        </p:nvSpPr>
        <p:spPr/>
        <p:txBody>
          <a:bodyPr/>
          <a:lstStyle/>
          <a:p>
            <a:fld id="{704D431C-3263-4153-B4CA-643E7162558D}" type="slidenum">
              <a:rPr lang="en-US" smtClean="0"/>
              <a:t>3</a:t>
            </a:fld>
            <a:endParaRPr lang="en-US"/>
          </a:p>
        </p:txBody>
      </p:sp>
    </p:spTree>
    <p:extLst>
      <p:ext uri="{BB962C8B-B14F-4D97-AF65-F5344CB8AC3E}">
        <p14:creationId xmlns:p14="http://schemas.microsoft.com/office/powerpoint/2010/main" val="1214480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19</a:t>
            </a:fld>
            <a:endParaRPr lang="en-US"/>
          </a:p>
        </p:txBody>
      </p:sp>
    </p:spTree>
    <p:extLst>
      <p:ext uri="{BB962C8B-B14F-4D97-AF65-F5344CB8AC3E}">
        <p14:creationId xmlns:p14="http://schemas.microsoft.com/office/powerpoint/2010/main" val="2196470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Branches</a:t>
            </a:r>
          </a:p>
          <a:p>
            <a:r>
              <a:rPr lang="en-US" dirty="0"/>
              <a:t>Up until now we have not created any branch in Git. By default, Git commits go into the master branch.</a:t>
            </a:r>
          </a:p>
          <a:p>
            <a:endParaRPr lang="en-US" dirty="0"/>
          </a:p>
          <a:p>
            <a:r>
              <a:rPr lang="en-US" b="1" dirty="0"/>
              <a:t>What is a branch?</a:t>
            </a:r>
          </a:p>
          <a:p>
            <a:r>
              <a:rPr lang="en-US" dirty="0"/>
              <a:t>A branch is nothing but a pointer to the latest commit in the Git repository. So currently our master branch is a pointer to the second commit “demo.txt file is modified”.</a:t>
            </a:r>
          </a:p>
          <a:p>
            <a:endParaRPr lang="en-US" dirty="0"/>
          </a:p>
          <a:p>
            <a:r>
              <a:rPr lang="en-US" b="1" dirty="0"/>
              <a:t>Why are multiple branches needed?</a:t>
            </a:r>
          </a:p>
          <a:p>
            <a:r>
              <a:rPr lang="en-US" dirty="0"/>
              <a:t>Multiple branches are needed to support multiple parallel developments. Refer the image below to see how branches work.</a:t>
            </a:r>
          </a:p>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20</a:t>
            </a:fld>
            <a:endParaRPr lang="en-US"/>
          </a:p>
        </p:txBody>
      </p:sp>
    </p:spTree>
    <p:extLst>
      <p:ext uri="{BB962C8B-B14F-4D97-AF65-F5344CB8AC3E}">
        <p14:creationId xmlns:p14="http://schemas.microsoft.com/office/powerpoint/2010/main" val="1650165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1" dirty="0"/>
              <a:t>Branches</a:t>
            </a:r>
          </a:p>
          <a:p>
            <a:r>
              <a:rPr lang="en-US" dirty="0"/>
              <a:t>Up until now we have not created any branch in Git. By default, Git commits go into the master branch.</a:t>
            </a:r>
          </a:p>
          <a:p>
            <a:endParaRPr lang="en-US" dirty="0"/>
          </a:p>
          <a:p>
            <a:r>
              <a:rPr lang="en-US" b="1" dirty="0"/>
              <a:t>What is a branch?</a:t>
            </a:r>
          </a:p>
          <a:p>
            <a:r>
              <a:rPr lang="en-US" dirty="0"/>
              <a:t>A branch is nothing but a pointer to the latest commit in the Git repository. So currently our master branch is a pointer to the second commit “demo.txt file is modified”.</a:t>
            </a:r>
          </a:p>
          <a:p>
            <a:endParaRPr lang="en-US" dirty="0"/>
          </a:p>
          <a:p>
            <a:r>
              <a:rPr lang="en-US" b="1" dirty="0"/>
              <a:t>Why are multiple branches needed?</a:t>
            </a:r>
          </a:p>
          <a:p>
            <a:r>
              <a:rPr lang="en-US" dirty="0"/>
              <a:t>Multiple branches are needed to support multiple parallel developments. Refer the image below to see how branches work.</a:t>
            </a:r>
          </a:p>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21</a:t>
            </a:fld>
            <a:endParaRPr lang="en-US"/>
          </a:p>
        </p:txBody>
      </p:sp>
    </p:spTree>
    <p:extLst>
      <p:ext uri="{BB962C8B-B14F-4D97-AF65-F5344CB8AC3E}">
        <p14:creationId xmlns:p14="http://schemas.microsoft.com/office/powerpoint/2010/main" val="3396883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22</a:t>
            </a:fld>
            <a:endParaRPr lang="en-US"/>
          </a:p>
        </p:txBody>
      </p:sp>
    </p:spTree>
    <p:extLst>
      <p:ext uri="{BB962C8B-B14F-4D97-AF65-F5344CB8AC3E}">
        <p14:creationId xmlns:p14="http://schemas.microsoft.com/office/powerpoint/2010/main" val="249584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23</a:t>
            </a:fld>
            <a:endParaRPr lang="en-US"/>
          </a:p>
        </p:txBody>
      </p:sp>
    </p:spTree>
    <p:extLst>
      <p:ext uri="{BB962C8B-B14F-4D97-AF65-F5344CB8AC3E}">
        <p14:creationId xmlns:p14="http://schemas.microsoft.com/office/powerpoint/2010/main" val="68098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Distributed Version Control System will have the master copy of the Code Base in Server Repository and Developer can get a copy of the repository to maintain in his PC or the workstation. For every small </a:t>
            </a:r>
            <a:r>
              <a:rPr lang="en-US" dirty="0"/>
              <a:t>changes</a:t>
            </a:r>
            <a:r>
              <a:rPr lang="en-US" sz="1200" b="0" i="0" kern="1200" dirty="0">
                <a:solidFill>
                  <a:schemeClr val="tx1"/>
                </a:solidFill>
                <a:effectLst/>
                <a:latin typeface="+mn-lt"/>
                <a:ea typeface="+mn-ea"/>
                <a:cs typeface="+mn-cs"/>
              </a:rPr>
              <a:t>, Developer can commit the code to </a:t>
            </a:r>
            <a:r>
              <a:rPr lang="en-US" dirty="0"/>
              <a:t>local</a:t>
            </a:r>
            <a:r>
              <a:rPr lang="en-US" sz="1200" b="0" i="0" kern="1200" dirty="0">
                <a:solidFill>
                  <a:schemeClr val="tx1"/>
                </a:solidFill>
                <a:effectLst/>
                <a:latin typeface="+mn-lt"/>
                <a:ea typeface="+mn-ea"/>
                <a:cs typeface="+mn-cs"/>
              </a:rPr>
              <a:t> repository and once the job is done, Developer can push the code to Server Repository.</a:t>
            </a:r>
            <a:endParaRPr lang="en-US" dirty="0"/>
          </a:p>
        </p:txBody>
      </p:sp>
      <p:sp>
        <p:nvSpPr>
          <p:cNvPr id="4" name="Slide Number Placeholder 3"/>
          <p:cNvSpPr>
            <a:spLocks noGrp="1"/>
          </p:cNvSpPr>
          <p:nvPr>
            <p:ph type="sldNum" sz="quarter" idx="10"/>
          </p:nvPr>
        </p:nvSpPr>
        <p:spPr/>
        <p:txBody>
          <a:bodyPr/>
          <a:lstStyle/>
          <a:p>
            <a:fld id="{704D431C-3263-4153-B4CA-643E7162558D}" type="slidenum">
              <a:rPr lang="en-US" smtClean="0"/>
              <a:t>4</a:t>
            </a:fld>
            <a:endParaRPr lang="en-US"/>
          </a:p>
        </p:txBody>
      </p:sp>
    </p:spTree>
    <p:extLst>
      <p:ext uri="{BB962C8B-B14F-4D97-AF65-F5344CB8AC3E}">
        <p14:creationId xmlns:p14="http://schemas.microsoft.com/office/powerpoint/2010/main" val="61873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add --all</a:t>
            </a:r>
          </a:p>
          <a:p>
            <a:r>
              <a:rPr lang="en-US" dirty="0"/>
              <a:t>git commit --m "hello"</a:t>
            </a:r>
          </a:p>
          <a:p>
            <a:r>
              <a:rPr lang="en-US" dirty="0"/>
              <a:t>git push origin master</a:t>
            </a:r>
          </a:p>
          <a:p>
            <a:endParaRPr lang="en-US" dirty="0"/>
          </a:p>
          <a:p>
            <a:r>
              <a:rPr lang="en-US" dirty="0"/>
              <a:t>Local –GIT</a:t>
            </a:r>
          </a:p>
          <a:p>
            <a:r>
              <a:rPr lang="en-US" dirty="0"/>
              <a:t>Remote -</a:t>
            </a:r>
            <a:r>
              <a:rPr lang="en-US" dirty="0" err="1"/>
              <a:t>Github</a:t>
            </a:r>
            <a:endParaRPr lang="en-US" dirty="0"/>
          </a:p>
        </p:txBody>
      </p:sp>
      <p:sp>
        <p:nvSpPr>
          <p:cNvPr id="4" name="Slide Number Placeholder 3"/>
          <p:cNvSpPr>
            <a:spLocks noGrp="1"/>
          </p:cNvSpPr>
          <p:nvPr>
            <p:ph type="sldNum" sz="quarter" idx="10"/>
          </p:nvPr>
        </p:nvSpPr>
        <p:spPr/>
        <p:txBody>
          <a:bodyPr/>
          <a:lstStyle/>
          <a:p>
            <a:fld id="{704D431C-3263-4153-B4CA-643E7162558D}" type="slidenum">
              <a:rPr lang="en-US" smtClean="0"/>
              <a:t>5</a:t>
            </a:fld>
            <a:endParaRPr lang="en-US"/>
          </a:p>
        </p:txBody>
      </p:sp>
    </p:spTree>
    <p:extLst>
      <p:ext uri="{BB962C8B-B14F-4D97-AF65-F5344CB8AC3E}">
        <p14:creationId xmlns:p14="http://schemas.microsoft.com/office/powerpoint/2010/main" val="3484338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To create a branch locally</a:t>
            </a:r>
          </a:p>
          <a:p>
            <a:r>
              <a:rPr lang="en-US" sz="1200" b="0" i="0" kern="1200" dirty="0">
                <a:solidFill>
                  <a:schemeClr val="tx1"/>
                </a:solidFill>
                <a:effectLst/>
                <a:latin typeface="+mn-lt"/>
                <a:ea typeface="+mn-ea"/>
                <a:cs typeface="+mn-cs"/>
              </a:rPr>
              <a:t>You can create a branch locally as long as you have a cloned version of the repo.</a:t>
            </a:r>
          </a:p>
          <a:p>
            <a:r>
              <a:rPr lang="en-US" sz="1200" b="0" i="0" kern="1200" dirty="0">
                <a:solidFill>
                  <a:schemeClr val="tx1"/>
                </a:solidFill>
                <a:effectLst/>
                <a:latin typeface="+mn-lt"/>
                <a:ea typeface="+mn-ea"/>
                <a:cs typeface="+mn-cs"/>
              </a:rPr>
              <a:t>From your terminal window, list the branches on your repository.</a:t>
            </a:r>
          </a:p>
          <a:p>
            <a:r>
              <a:rPr lang="en-US" sz="1200" b="0" i="0" kern="1200" dirty="0">
                <a:solidFill>
                  <a:schemeClr val="tx1"/>
                </a:solidFill>
                <a:effectLst/>
                <a:latin typeface="+mn-lt"/>
                <a:ea typeface="+mn-ea"/>
                <a:cs typeface="+mn-cs"/>
              </a:rPr>
              <a:t>$ git branch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master</a:t>
            </a:r>
          </a:p>
          <a:p>
            <a:r>
              <a:rPr lang="en-US" sz="1200" b="0" i="0" kern="1200" dirty="0">
                <a:solidFill>
                  <a:schemeClr val="tx1"/>
                </a:solidFill>
                <a:effectLst/>
                <a:latin typeface="+mn-lt"/>
                <a:ea typeface="+mn-ea"/>
                <a:cs typeface="+mn-cs"/>
              </a:rPr>
              <a:t>This output indicates there is a single branch, the master and the asterisk indicates it is currently active.</a:t>
            </a:r>
          </a:p>
          <a:p>
            <a:r>
              <a:rPr lang="en-US" sz="1200" b="0" i="0" kern="1200" dirty="0">
                <a:solidFill>
                  <a:schemeClr val="tx1"/>
                </a:solidFill>
                <a:effectLst/>
                <a:latin typeface="+mn-lt"/>
                <a:ea typeface="+mn-ea"/>
                <a:cs typeface="+mn-cs"/>
              </a:rPr>
              <a:t>Create a new feature branch in the repository</a:t>
            </a:r>
          </a:p>
          <a:p>
            <a:r>
              <a:rPr lang="en-US" sz="1200" b="0" i="0" kern="1200" dirty="0">
                <a:solidFill>
                  <a:schemeClr val="tx1"/>
                </a:solidFill>
                <a:effectLst/>
                <a:latin typeface="+mn-lt"/>
                <a:ea typeface="+mn-ea"/>
                <a:cs typeface="+mn-cs"/>
              </a:rPr>
              <a:t>$ git branch &lt;</a:t>
            </a:r>
            <a:r>
              <a:rPr lang="en-US" sz="1200" b="0" i="0" kern="1200" dirty="0" err="1">
                <a:solidFill>
                  <a:schemeClr val="tx1"/>
                </a:solidFill>
                <a:effectLst/>
                <a:latin typeface="+mn-lt"/>
                <a:ea typeface="+mn-ea"/>
                <a:cs typeface="+mn-cs"/>
              </a:rPr>
              <a:t>feature_branch</a:t>
            </a:r>
            <a:r>
              <a:rPr lang="en-US" sz="1200" b="0" i="0" kern="1200" dirty="0">
                <a:solidFill>
                  <a:schemeClr val="tx1"/>
                </a:solidFill>
                <a:effectLst/>
                <a:latin typeface="+mn-lt"/>
                <a:ea typeface="+mn-ea"/>
                <a:cs typeface="+mn-cs"/>
              </a:rPr>
              <a:t>&gt;</a:t>
            </a:r>
          </a:p>
          <a:p>
            <a:r>
              <a:rPr lang="en-US" sz="1200" b="0" i="0" kern="1200" dirty="0">
                <a:solidFill>
                  <a:schemeClr val="tx1"/>
                </a:solidFill>
                <a:effectLst/>
                <a:latin typeface="+mn-lt"/>
                <a:ea typeface="+mn-ea"/>
                <a:cs typeface="+mn-cs"/>
              </a:rPr>
              <a:t>Switch to the feature branch to work on it.</a:t>
            </a:r>
          </a:p>
          <a:p>
            <a:r>
              <a:rPr lang="en-US" sz="1200" b="0" i="0" kern="1200" dirty="0">
                <a:solidFill>
                  <a:schemeClr val="tx1"/>
                </a:solidFill>
                <a:effectLst/>
                <a:latin typeface="+mn-lt"/>
                <a:ea typeface="+mn-ea"/>
                <a:cs typeface="+mn-cs"/>
              </a:rPr>
              <a:t>$ git checkout &lt;</a:t>
            </a:r>
            <a:r>
              <a:rPr lang="en-US" sz="1200" b="0" i="0" kern="1200" dirty="0" err="1">
                <a:solidFill>
                  <a:schemeClr val="tx1"/>
                </a:solidFill>
                <a:effectLst/>
                <a:latin typeface="+mn-lt"/>
                <a:ea typeface="+mn-ea"/>
                <a:cs typeface="+mn-cs"/>
              </a:rPr>
              <a:t>feature_branch</a:t>
            </a:r>
            <a:r>
              <a:rPr lang="en-US" sz="1200" b="0" i="0" kern="1200" dirty="0">
                <a:solidFill>
                  <a:schemeClr val="tx1"/>
                </a:solidFill>
                <a:effectLst/>
                <a:latin typeface="+mn-lt"/>
                <a:ea typeface="+mn-ea"/>
                <a:cs typeface="+mn-cs"/>
              </a:rPr>
              <a:t>&gt;</a:t>
            </a:r>
          </a:p>
          <a:p>
            <a:r>
              <a:rPr lang="en-US" sz="1200" b="0" i="0" kern="1200" dirty="0">
                <a:solidFill>
                  <a:schemeClr val="tx1"/>
                </a:solidFill>
                <a:effectLst/>
                <a:latin typeface="+mn-lt"/>
                <a:ea typeface="+mn-ea"/>
                <a:cs typeface="+mn-cs"/>
              </a:rPr>
              <a:t>You can list the branches again with the git branch command.</a:t>
            </a:r>
          </a:p>
          <a:p>
            <a:r>
              <a:rPr lang="en-US" sz="1200" b="0" i="0" kern="1200" dirty="0">
                <a:solidFill>
                  <a:schemeClr val="tx1"/>
                </a:solidFill>
                <a:effectLst/>
                <a:latin typeface="+mn-lt"/>
                <a:ea typeface="+mn-ea"/>
                <a:cs typeface="+mn-cs"/>
              </a:rPr>
              <a:t>Commit the change to the feature branch:</a:t>
            </a:r>
          </a:p>
          <a:p>
            <a:r>
              <a:rPr lang="en-US" sz="1200" b="0" i="0" kern="1200" dirty="0">
                <a:solidFill>
                  <a:schemeClr val="tx1"/>
                </a:solidFill>
                <a:effectLst/>
                <a:latin typeface="+mn-lt"/>
                <a:ea typeface="+mn-ea"/>
                <a:cs typeface="+mn-cs"/>
              </a:rPr>
              <a:t>$ git add .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git commit -m "adding a change from the feature branch"</a:t>
            </a:r>
          </a:p>
          <a:p>
            <a:r>
              <a:rPr lang="en-US" sz="1200" b="0" i="0" kern="1200" dirty="0">
                <a:solidFill>
                  <a:schemeClr val="tx1"/>
                </a:solidFill>
                <a:effectLst/>
                <a:latin typeface="+mn-lt"/>
                <a:ea typeface="+mn-ea"/>
                <a:cs typeface="+mn-cs"/>
              </a:rPr>
              <a:t>Switch back to the master branch.</a:t>
            </a:r>
          </a:p>
          <a:p>
            <a:r>
              <a:rPr lang="en-US" sz="1200" b="0" i="0" kern="1200" dirty="0">
                <a:solidFill>
                  <a:schemeClr val="tx1"/>
                </a:solidFill>
                <a:effectLst/>
                <a:latin typeface="+mn-lt"/>
                <a:ea typeface="+mn-ea"/>
                <a:cs typeface="+mn-cs"/>
              </a:rPr>
              <a:t>$ git checkout master</a:t>
            </a:r>
          </a:p>
          <a:p>
            <a:r>
              <a:rPr lang="en-US" sz="1200" b="0" i="0" kern="1200" dirty="0">
                <a:solidFill>
                  <a:schemeClr val="tx1"/>
                </a:solidFill>
                <a:effectLst/>
                <a:latin typeface="+mn-lt"/>
                <a:ea typeface="+mn-ea"/>
                <a:cs typeface="+mn-cs"/>
              </a:rPr>
              <a:t>Push the feature branch to Bitbucket:</a:t>
            </a:r>
          </a:p>
          <a:p>
            <a:r>
              <a:rPr lang="en-US" sz="1200" b="0" i="0" kern="1200" dirty="0">
                <a:solidFill>
                  <a:schemeClr val="tx1"/>
                </a:solidFill>
                <a:effectLst/>
                <a:latin typeface="+mn-lt"/>
                <a:ea typeface="+mn-ea"/>
                <a:cs typeface="+mn-cs"/>
              </a:rPr>
              <a:t>$ git push origin &lt;</a:t>
            </a:r>
            <a:r>
              <a:rPr lang="en-US" sz="1200" b="0" i="0" kern="1200" dirty="0" err="1">
                <a:solidFill>
                  <a:schemeClr val="tx1"/>
                </a:solidFill>
                <a:effectLst/>
                <a:latin typeface="+mn-lt"/>
                <a:ea typeface="+mn-ea"/>
                <a:cs typeface="+mn-cs"/>
              </a:rPr>
              <a:t>feature_branch</a:t>
            </a:r>
            <a:r>
              <a:rPr lang="en-US" sz="1200" b="0" i="0" kern="1200" dirty="0">
                <a:solidFill>
                  <a:schemeClr val="tx1"/>
                </a:solidFill>
                <a:effectLst/>
                <a:latin typeface="+mn-lt"/>
                <a:ea typeface="+mn-ea"/>
                <a:cs typeface="+mn-cs"/>
              </a:rPr>
              <a:t>&gt;</a:t>
            </a:r>
          </a:p>
          <a:p>
            <a:r>
              <a:rPr lang="en-US" sz="1200" b="0" i="0" kern="1200" dirty="0">
                <a:solidFill>
                  <a:schemeClr val="tx1"/>
                </a:solidFill>
                <a:effectLst/>
                <a:latin typeface="+mn-lt"/>
                <a:ea typeface="+mn-ea"/>
                <a:cs typeface="+mn-cs"/>
              </a:rPr>
              <a:t>View the </a:t>
            </a:r>
            <a:r>
              <a:rPr lang="en-US" sz="1200" b="1" i="0" kern="1200" dirty="0">
                <a:solidFill>
                  <a:schemeClr val="tx1"/>
                </a:solidFill>
                <a:effectLst/>
                <a:latin typeface="+mn-lt"/>
                <a:ea typeface="+mn-ea"/>
                <a:cs typeface="+mn-cs"/>
              </a:rPr>
              <a:t>Source</a:t>
            </a:r>
            <a:r>
              <a:rPr lang="en-US" sz="1200" b="0" i="0" kern="1200" dirty="0">
                <a:solidFill>
                  <a:schemeClr val="tx1"/>
                </a:solidFill>
                <a:effectLst/>
                <a:latin typeface="+mn-lt"/>
                <a:ea typeface="+mn-ea"/>
                <a:cs typeface="+mn-cs"/>
              </a:rPr>
              <a:t> page of your repository in Bitbucket. You should see both the master and the feature branch. When you select the feature branch, you see the </a:t>
            </a:r>
            <a:r>
              <a:rPr lang="en-US" sz="1200" b="1" i="0" kern="1200" dirty="0">
                <a:solidFill>
                  <a:schemeClr val="tx1"/>
                </a:solidFill>
                <a:effectLst/>
                <a:latin typeface="+mn-lt"/>
                <a:ea typeface="+mn-ea"/>
                <a:cs typeface="+mn-cs"/>
              </a:rPr>
              <a:t>Source</a:t>
            </a:r>
            <a:r>
              <a:rPr lang="en-US" sz="1200" b="0" i="0" kern="1200" dirty="0">
                <a:solidFill>
                  <a:schemeClr val="tx1"/>
                </a:solidFill>
                <a:effectLst/>
                <a:latin typeface="+mn-lt"/>
                <a:ea typeface="+mn-ea"/>
                <a:cs typeface="+mn-cs"/>
              </a:rPr>
              <a:t> page from that perspective. Select the feature branch to view its </a:t>
            </a:r>
            <a:r>
              <a:rPr lang="en-US" sz="1200" b="1" i="0" kern="1200" dirty="0">
                <a:solidFill>
                  <a:schemeClr val="tx1"/>
                </a:solidFill>
                <a:effectLst/>
                <a:latin typeface="+mn-lt"/>
                <a:ea typeface="+mn-ea"/>
                <a:cs typeface="+mn-cs"/>
              </a:rPr>
              <a:t>Recent commits</a:t>
            </a:r>
            <a:r>
              <a:rPr lang="en-US" sz="1200" b="0" i="0" kern="1200" dirty="0">
                <a:solidFill>
                  <a:schemeClr val="tx1"/>
                </a:solidFill>
                <a:effectLst/>
                <a:latin typeface="+mn-lt"/>
                <a:ea typeface="+mn-ea"/>
                <a:cs typeface="+mn-cs"/>
              </a:rPr>
              <a:t>.</a:t>
            </a:r>
          </a:p>
          <a:p>
            <a:r>
              <a:rPr lang="en-IN" dirty="0"/>
              <a:t>==================</a:t>
            </a:r>
          </a:p>
          <a:p>
            <a:r>
              <a:rPr lang="en-IN" dirty="0"/>
              <a:t>#git checkout master</a:t>
            </a:r>
          </a:p>
          <a:p>
            <a:r>
              <a:rPr lang="en-IN" dirty="0"/>
              <a:t>#git checkout staging </a:t>
            </a:r>
          </a:p>
          <a:p>
            <a:r>
              <a:rPr lang="en-IN" dirty="0"/>
              <a:t>#git checkout dev</a:t>
            </a:r>
          </a:p>
          <a:p>
            <a:r>
              <a:rPr lang="en-IN" dirty="0"/>
              <a:t>#git checkout –f dev</a:t>
            </a:r>
          </a:p>
        </p:txBody>
      </p:sp>
      <p:sp>
        <p:nvSpPr>
          <p:cNvPr id="4" name="Slide Number Placeholder 3"/>
          <p:cNvSpPr>
            <a:spLocks noGrp="1"/>
          </p:cNvSpPr>
          <p:nvPr>
            <p:ph type="sldNum" sz="quarter" idx="5"/>
          </p:nvPr>
        </p:nvSpPr>
        <p:spPr/>
        <p:txBody>
          <a:bodyPr/>
          <a:lstStyle/>
          <a:p>
            <a:fld id="{704D431C-3263-4153-B4CA-643E7162558D}" type="slidenum">
              <a:rPr lang="en-US" smtClean="0"/>
              <a:t>11</a:t>
            </a:fld>
            <a:endParaRPr lang="en-US"/>
          </a:p>
        </p:txBody>
      </p:sp>
    </p:spTree>
    <p:extLst>
      <p:ext uri="{BB962C8B-B14F-4D97-AF65-F5344CB8AC3E}">
        <p14:creationId xmlns:p14="http://schemas.microsoft.com/office/powerpoint/2010/main" val="274903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Branches</a:t>
            </a:r>
          </a:p>
          <a:p>
            <a:r>
              <a:rPr lang="en-US" dirty="0"/>
              <a:t>Up until now we have not created any branch in Git. By default, Git commits go into the master branch.</a:t>
            </a:r>
          </a:p>
          <a:p>
            <a:endParaRPr lang="en-US" dirty="0"/>
          </a:p>
          <a:p>
            <a:r>
              <a:rPr lang="en-US" b="1" dirty="0"/>
              <a:t>What is a branch?</a:t>
            </a:r>
          </a:p>
          <a:p>
            <a:r>
              <a:rPr lang="en-US" dirty="0"/>
              <a:t>A branch is nothing but a pointer to the latest commit in the Git repository. So currently our master branch is a pointer to the second commit “demo.txt file is modified”.</a:t>
            </a:r>
          </a:p>
          <a:p>
            <a:endParaRPr lang="en-US" dirty="0"/>
          </a:p>
          <a:p>
            <a:r>
              <a:rPr lang="en-US" b="1" dirty="0"/>
              <a:t>Why are multiple branches needed?</a:t>
            </a:r>
          </a:p>
          <a:p>
            <a:r>
              <a:rPr lang="en-US" dirty="0"/>
              <a:t>Multiple branches are needed to support multiple parallel developments. Refer the image below to see how branches work.</a:t>
            </a:r>
          </a:p>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12</a:t>
            </a:fld>
            <a:endParaRPr lang="en-US"/>
          </a:p>
        </p:txBody>
      </p:sp>
    </p:spTree>
    <p:extLst>
      <p:ext uri="{BB962C8B-B14F-4D97-AF65-F5344CB8AC3E}">
        <p14:creationId xmlns:p14="http://schemas.microsoft.com/office/powerpoint/2010/main" val="212805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15</a:t>
            </a:fld>
            <a:endParaRPr lang="en-US"/>
          </a:p>
        </p:txBody>
      </p:sp>
    </p:spTree>
    <p:extLst>
      <p:ext uri="{BB962C8B-B14F-4D97-AF65-F5344CB8AC3E}">
        <p14:creationId xmlns:p14="http://schemas.microsoft.com/office/powerpoint/2010/main" val="3095658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16</a:t>
            </a:fld>
            <a:endParaRPr lang="en-US"/>
          </a:p>
        </p:txBody>
      </p:sp>
    </p:spTree>
    <p:extLst>
      <p:ext uri="{BB962C8B-B14F-4D97-AF65-F5344CB8AC3E}">
        <p14:creationId xmlns:p14="http://schemas.microsoft.com/office/powerpoint/2010/main" val="3417291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Branches</a:t>
            </a:r>
          </a:p>
          <a:p>
            <a:r>
              <a:rPr lang="en-US" dirty="0"/>
              <a:t>Up until now we have not created any branch in Git. By default, Git commits go into the master branch.</a:t>
            </a:r>
          </a:p>
          <a:p>
            <a:endParaRPr lang="en-US" dirty="0"/>
          </a:p>
          <a:p>
            <a:r>
              <a:rPr lang="en-US" b="1" dirty="0"/>
              <a:t>What is a branch?</a:t>
            </a:r>
          </a:p>
          <a:p>
            <a:r>
              <a:rPr lang="en-US" dirty="0"/>
              <a:t>A branch is nothing but a pointer to the latest commit in the Git repository. So currently our master branch is a pointer to the second commit “demo.txt file is modified”.</a:t>
            </a:r>
          </a:p>
          <a:p>
            <a:endParaRPr lang="en-US" dirty="0"/>
          </a:p>
          <a:p>
            <a:r>
              <a:rPr lang="en-US" b="1" dirty="0"/>
              <a:t>Why are multiple branches needed?</a:t>
            </a:r>
          </a:p>
          <a:p>
            <a:r>
              <a:rPr lang="en-US" dirty="0"/>
              <a:t>Multiple branches are needed to support multiple parallel developments. Refer the image below to see how branches work.</a:t>
            </a:r>
          </a:p>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17</a:t>
            </a:fld>
            <a:endParaRPr lang="en-US"/>
          </a:p>
        </p:txBody>
      </p:sp>
    </p:spTree>
    <p:extLst>
      <p:ext uri="{BB962C8B-B14F-4D97-AF65-F5344CB8AC3E}">
        <p14:creationId xmlns:p14="http://schemas.microsoft.com/office/powerpoint/2010/main" val="126926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Branches</a:t>
            </a:r>
          </a:p>
          <a:p>
            <a:r>
              <a:rPr lang="en-US" dirty="0"/>
              <a:t>Up until now we have not created any branch in Git. By default, Git commits go into the master branch.</a:t>
            </a:r>
          </a:p>
          <a:p>
            <a:endParaRPr lang="en-US" dirty="0"/>
          </a:p>
          <a:p>
            <a:r>
              <a:rPr lang="en-US" b="1" dirty="0"/>
              <a:t>What is a branch?</a:t>
            </a:r>
          </a:p>
          <a:p>
            <a:r>
              <a:rPr lang="en-US" dirty="0"/>
              <a:t>A branch is nothing but a pointer to the latest commit in the Git repository. So currently our master branch is a pointer to the second commit “demo.txt file is modified”.</a:t>
            </a:r>
          </a:p>
          <a:p>
            <a:endParaRPr lang="en-US" dirty="0"/>
          </a:p>
          <a:p>
            <a:r>
              <a:rPr lang="en-US" b="1" dirty="0"/>
              <a:t>Why are multiple branches needed?</a:t>
            </a:r>
          </a:p>
          <a:p>
            <a:r>
              <a:rPr lang="en-US" dirty="0"/>
              <a:t>Multiple branches are needed to support multiple parallel developments. Refer the image below to see how branches work.</a:t>
            </a:r>
          </a:p>
          <a:p>
            <a:endParaRPr lang="en-IN" dirty="0"/>
          </a:p>
        </p:txBody>
      </p:sp>
      <p:sp>
        <p:nvSpPr>
          <p:cNvPr id="4" name="Slide Number Placeholder 3"/>
          <p:cNvSpPr>
            <a:spLocks noGrp="1"/>
          </p:cNvSpPr>
          <p:nvPr>
            <p:ph type="sldNum" sz="quarter" idx="5"/>
          </p:nvPr>
        </p:nvSpPr>
        <p:spPr/>
        <p:txBody>
          <a:bodyPr/>
          <a:lstStyle/>
          <a:p>
            <a:fld id="{704D431C-3263-4153-B4CA-643E7162558D}" type="slidenum">
              <a:rPr lang="en-US" smtClean="0"/>
              <a:t>18</a:t>
            </a:fld>
            <a:endParaRPr lang="en-US"/>
          </a:p>
        </p:txBody>
      </p:sp>
    </p:spTree>
    <p:extLst>
      <p:ext uri="{BB962C8B-B14F-4D97-AF65-F5344CB8AC3E}">
        <p14:creationId xmlns:p14="http://schemas.microsoft.com/office/powerpoint/2010/main" val="196024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816061-F68C-4D77-BC33-EE56336AB27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336666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816061-F68C-4D77-BC33-EE56336AB27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124204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816061-F68C-4D77-BC33-EE56336AB27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216563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816061-F68C-4D77-BC33-EE56336AB27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75992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816061-F68C-4D77-BC33-EE56336AB27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115185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816061-F68C-4D77-BC33-EE56336AB27F}"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235625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816061-F68C-4D77-BC33-EE56336AB27F}" type="datetimeFigureOut">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354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816061-F68C-4D77-BC33-EE56336AB27F}" type="datetimeFigureOut">
              <a:rPr lang="en-US" smtClean="0"/>
              <a:t>12/16/2023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381742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16061-F68C-4D77-BC33-EE56336AB27F}" type="datetimeFigureOut">
              <a:rPr lang="en-US" smtClean="0"/>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8646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816061-F68C-4D77-BC33-EE56336AB27F}"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379961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816061-F68C-4D77-BC33-EE56336AB27F}"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1211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16061-F68C-4D77-BC33-EE56336AB27F}" type="datetimeFigureOut">
              <a:rPr lang="en-US" smtClean="0"/>
              <a:t>12/16/2023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2EC64-B1C7-4FC8-9F59-584C13A514DF}" type="slidenum">
              <a:rPr lang="en-US" smtClean="0"/>
              <a:t>‹#›</a:t>
            </a:fld>
            <a:endParaRPr lang="en-US"/>
          </a:p>
        </p:txBody>
      </p:sp>
    </p:spTree>
    <p:extLst>
      <p:ext uri="{BB962C8B-B14F-4D97-AF65-F5344CB8AC3E}">
        <p14:creationId xmlns:p14="http://schemas.microsoft.com/office/powerpoint/2010/main" val="74008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github.co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DevopsTraining@2020</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330200" y="790437"/>
            <a:ext cx="5410200" cy="523220"/>
          </a:xfrm>
          <a:prstGeom prst="rect">
            <a:avLst/>
          </a:prstGeom>
          <a:noFill/>
        </p:spPr>
        <p:txBody>
          <a:bodyPr wrap="square" rtlCol="0">
            <a:spAutoFit/>
          </a:bodyPr>
          <a:lstStyle/>
          <a:p>
            <a:pPr lvl="1"/>
            <a:r>
              <a:rPr lang="en-US" sz="2800" b="1" dirty="0">
                <a:solidFill>
                  <a:schemeClr val="accent1">
                    <a:lumMod val="50000"/>
                  </a:schemeClr>
                </a:solidFill>
              </a:rPr>
              <a:t>	What you are going to learn. </a:t>
            </a:r>
          </a:p>
        </p:txBody>
      </p:sp>
      <p:cxnSp>
        <p:nvCxnSpPr>
          <p:cNvPr id="14" name="Straight Connector 13"/>
          <p:cNvCxnSpPr/>
          <p:nvPr/>
        </p:nvCxnSpPr>
        <p:spPr>
          <a:xfrm flipV="1">
            <a:off x="558800" y="1460500"/>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558800" y="1892300"/>
            <a:ext cx="10960100" cy="3737946"/>
          </a:xfrm>
          <a:prstGeom prst="rect">
            <a:avLst/>
          </a:prstGeom>
          <a:noFill/>
        </p:spPr>
        <p:txBody>
          <a:bodyPr wrap="square" rtlCol="0">
            <a:spAutoFit/>
          </a:bodyPr>
          <a:lstStyle/>
          <a:p>
            <a:pPr>
              <a:lnSpc>
                <a:spcPct val="150000"/>
              </a:lnSpc>
            </a:pPr>
            <a:r>
              <a:rPr lang="en-US" sz="2000" dirty="0">
                <a:solidFill>
                  <a:srgbClr val="002060"/>
                </a:solidFill>
              </a:rPr>
              <a:t>At the end of this module you will be able to:</a:t>
            </a:r>
          </a:p>
          <a:p>
            <a:pPr marL="742950" lvl="1" indent="-285750">
              <a:lnSpc>
                <a:spcPct val="150000"/>
              </a:lnSpc>
              <a:buFont typeface="Wingdings" panose="05000000000000000000" pitchFamily="2" charset="2"/>
              <a:buChar char="§"/>
            </a:pPr>
            <a:r>
              <a:rPr lang="en-US" sz="2000" dirty="0">
                <a:solidFill>
                  <a:srgbClr val="002060"/>
                </a:solidFill>
              </a:rPr>
              <a:t>Install Git and work with remote repositories.</a:t>
            </a:r>
          </a:p>
          <a:p>
            <a:pPr marL="742950" lvl="1" indent="-285750">
              <a:lnSpc>
                <a:spcPct val="150000"/>
              </a:lnSpc>
              <a:buFont typeface="Wingdings" panose="05000000000000000000" pitchFamily="2" charset="2"/>
              <a:buChar char="§"/>
            </a:pPr>
            <a:r>
              <a:rPr lang="en-US" sz="2000" dirty="0">
                <a:solidFill>
                  <a:srgbClr val="002060"/>
                </a:solidFill>
              </a:rPr>
              <a:t>Learn how organization implement Code Merge Strategies' </a:t>
            </a:r>
          </a:p>
          <a:p>
            <a:pPr marL="742950" lvl="1" indent="-285750">
              <a:lnSpc>
                <a:spcPct val="150000"/>
              </a:lnSpc>
              <a:buFont typeface="Wingdings" panose="05000000000000000000" pitchFamily="2" charset="2"/>
              <a:buChar char="§"/>
            </a:pPr>
            <a:r>
              <a:rPr lang="en-US" sz="2000" dirty="0">
                <a:solidFill>
                  <a:srgbClr val="002060"/>
                </a:solidFill>
              </a:rPr>
              <a:t>How to create Pull request in GUI &amp; CLI.</a:t>
            </a:r>
          </a:p>
          <a:p>
            <a:pPr marL="742950" lvl="1" indent="-285750">
              <a:lnSpc>
                <a:spcPct val="150000"/>
              </a:lnSpc>
              <a:buFont typeface="Wingdings" panose="05000000000000000000" pitchFamily="2" charset="2"/>
              <a:buChar char="§"/>
            </a:pPr>
            <a:r>
              <a:rPr lang="en-US" sz="2000" dirty="0">
                <a:solidFill>
                  <a:srgbClr val="002060"/>
                </a:solidFill>
              </a:rPr>
              <a:t>How to create Web hook in GitHub and Jenkins.</a:t>
            </a:r>
          </a:p>
          <a:p>
            <a:pPr marL="742950" lvl="1" indent="-285750">
              <a:lnSpc>
                <a:spcPct val="150000"/>
              </a:lnSpc>
              <a:buFont typeface="Wingdings" panose="05000000000000000000" pitchFamily="2" charset="2"/>
              <a:buChar char="§"/>
            </a:pPr>
            <a:r>
              <a:rPr lang="en-US" sz="2000" dirty="0">
                <a:solidFill>
                  <a:srgbClr val="002060"/>
                </a:solidFill>
              </a:rPr>
              <a:t>Learn about Branch permissions. </a:t>
            </a:r>
          </a:p>
          <a:p>
            <a:pPr marL="742950" lvl="1" indent="-285750">
              <a:lnSpc>
                <a:spcPct val="150000"/>
              </a:lnSpc>
              <a:buFont typeface="Wingdings" panose="05000000000000000000" pitchFamily="2" charset="2"/>
              <a:buChar char="§"/>
            </a:pPr>
            <a:r>
              <a:rPr lang="en-US" sz="2000" dirty="0">
                <a:solidFill>
                  <a:srgbClr val="002060"/>
                </a:solidFill>
              </a:rPr>
              <a:t>Execute branching and merging operations.</a:t>
            </a:r>
          </a:p>
          <a:p>
            <a:pPr marL="742950" lvl="1" indent="-285750">
              <a:lnSpc>
                <a:spcPct val="150000"/>
              </a:lnSpc>
              <a:buFont typeface="Wingdings" panose="05000000000000000000" pitchFamily="2" charset="2"/>
              <a:buChar char="§"/>
            </a:pPr>
            <a:r>
              <a:rPr lang="en-US" sz="2000" dirty="0">
                <a:solidFill>
                  <a:srgbClr val="002060"/>
                </a:solidFill>
              </a:rPr>
              <a:t>Perform various Git commands.</a:t>
            </a:r>
          </a:p>
        </p:txBody>
      </p:sp>
    </p:spTree>
    <p:extLst>
      <p:ext uri="{BB962C8B-B14F-4D97-AF65-F5344CB8AC3E}">
        <p14:creationId xmlns:p14="http://schemas.microsoft.com/office/powerpoint/2010/main" val="239279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203201" y="511751"/>
            <a:ext cx="9033933" cy="523220"/>
          </a:xfrm>
          <a:prstGeom prst="rect">
            <a:avLst/>
          </a:prstGeom>
          <a:noFill/>
        </p:spPr>
        <p:txBody>
          <a:bodyPr wrap="square" rtlCol="0">
            <a:spAutoFit/>
          </a:bodyPr>
          <a:lstStyle/>
          <a:p>
            <a:pPr lvl="1"/>
            <a:r>
              <a:rPr lang="en-US" sz="2800" b="1" dirty="0">
                <a:solidFill>
                  <a:schemeClr val="accent1">
                    <a:lumMod val="50000"/>
                  </a:schemeClr>
                </a:solidFill>
              </a:rPr>
              <a:t>How to push changes from local  to remote </a:t>
            </a:r>
          </a:p>
        </p:txBody>
      </p:sp>
      <p:cxnSp>
        <p:nvCxnSpPr>
          <p:cNvPr id="14" name="Straight Connector 13"/>
          <p:cNvCxnSpPr/>
          <p:nvPr/>
        </p:nvCxnSpPr>
        <p:spPr>
          <a:xfrm flipV="1">
            <a:off x="626533" y="1128992"/>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3" name="TextBox 2">
            <a:extLst>
              <a:ext uri="{FF2B5EF4-FFF2-40B4-BE49-F238E27FC236}">
                <a16:creationId xmlns:a16="http://schemas.microsoft.com/office/drawing/2014/main" id="{ED51358E-7AB3-48C3-B55E-E6D19725CFBA}"/>
              </a:ext>
            </a:extLst>
          </p:cNvPr>
          <p:cNvSpPr txBox="1"/>
          <p:nvPr/>
        </p:nvSpPr>
        <p:spPr>
          <a:xfrm>
            <a:off x="499533" y="1533134"/>
            <a:ext cx="6248400" cy="2031325"/>
          </a:xfrm>
          <a:prstGeom prst="rect">
            <a:avLst/>
          </a:prstGeom>
          <a:solidFill>
            <a:schemeClr val="tx1"/>
          </a:solidFill>
        </p:spPr>
        <p:txBody>
          <a:bodyPr wrap="square" rtlCol="0">
            <a:spAutoFit/>
          </a:bodyPr>
          <a:lstStyle/>
          <a:p>
            <a:r>
              <a:rPr lang="en-US" b="1" dirty="0">
                <a:solidFill>
                  <a:schemeClr val="bg1"/>
                </a:solidFill>
              </a:rPr>
              <a:t>#git branch</a:t>
            </a:r>
          </a:p>
          <a:p>
            <a:r>
              <a:rPr lang="en-US" b="1" dirty="0">
                <a:solidFill>
                  <a:schemeClr val="bg1"/>
                </a:solidFill>
              </a:rPr>
              <a:t>#git status</a:t>
            </a:r>
          </a:p>
          <a:p>
            <a:r>
              <a:rPr lang="en-US" b="1" dirty="0">
                <a:solidFill>
                  <a:schemeClr val="bg1"/>
                </a:solidFill>
              </a:rPr>
              <a:t>#git add –all or git add hello.java – </a:t>
            </a:r>
            <a:r>
              <a:rPr lang="en-US" b="1" dirty="0" err="1">
                <a:solidFill>
                  <a:schemeClr val="bg1"/>
                </a:solidFill>
              </a:rPr>
              <a:t>workingdir</a:t>
            </a:r>
            <a:r>
              <a:rPr lang="en-US" b="1" dirty="0">
                <a:solidFill>
                  <a:schemeClr val="bg1"/>
                </a:solidFill>
              </a:rPr>
              <a:t> to staging area</a:t>
            </a:r>
          </a:p>
          <a:p>
            <a:r>
              <a:rPr lang="en-US" b="1" dirty="0">
                <a:solidFill>
                  <a:schemeClr val="bg1"/>
                </a:solidFill>
              </a:rPr>
              <a:t>#git commit --m “upgrading </a:t>
            </a:r>
            <a:r>
              <a:rPr lang="en-US" b="1">
                <a:solidFill>
                  <a:schemeClr val="bg1"/>
                </a:solidFill>
              </a:rPr>
              <a:t>k8s from v1.22 to v1.23“ </a:t>
            </a:r>
            <a:r>
              <a:rPr lang="en-US" b="1" dirty="0">
                <a:solidFill>
                  <a:schemeClr val="bg1"/>
                </a:solidFill>
              </a:rPr>
              <a:t>– staging are to local repo</a:t>
            </a:r>
          </a:p>
          <a:p>
            <a:r>
              <a:rPr lang="en-US" b="1" dirty="0">
                <a:solidFill>
                  <a:schemeClr val="bg1"/>
                </a:solidFill>
              </a:rPr>
              <a:t>#git push origin master – local to remote repo</a:t>
            </a:r>
          </a:p>
          <a:p>
            <a:r>
              <a:rPr lang="en-US" b="1" dirty="0" err="1">
                <a:solidFill>
                  <a:schemeClr val="bg1"/>
                </a:solidFill>
              </a:rPr>
              <a:t>Defaut</a:t>
            </a:r>
            <a:r>
              <a:rPr lang="en-US" b="1" dirty="0">
                <a:solidFill>
                  <a:schemeClr val="bg1"/>
                </a:solidFill>
              </a:rPr>
              <a:t> branch of remote repo is master or main</a:t>
            </a:r>
            <a:endParaRPr lang="en-IN" b="1" dirty="0">
              <a:solidFill>
                <a:schemeClr val="bg1"/>
              </a:solidFill>
            </a:endParaRPr>
          </a:p>
        </p:txBody>
      </p:sp>
      <p:sp>
        <p:nvSpPr>
          <p:cNvPr id="13" name="TextBox 12">
            <a:extLst>
              <a:ext uri="{FF2B5EF4-FFF2-40B4-BE49-F238E27FC236}">
                <a16:creationId xmlns:a16="http://schemas.microsoft.com/office/drawing/2014/main" id="{E084D049-5F8B-486D-9E41-A2C4DC0AC8CC}"/>
              </a:ext>
            </a:extLst>
          </p:cNvPr>
          <p:cNvSpPr txBox="1"/>
          <p:nvPr/>
        </p:nvSpPr>
        <p:spPr>
          <a:xfrm>
            <a:off x="-203201" y="3470706"/>
            <a:ext cx="9033933" cy="523220"/>
          </a:xfrm>
          <a:prstGeom prst="rect">
            <a:avLst/>
          </a:prstGeom>
          <a:noFill/>
        </p:spPr>
        <p:txBody>
          <a:bodyPr wrap="square" rtlCol="0">
            <a:spAutoFit/>
          </a:bodyPr>
          <a:lstStyle/>
          <a:p>
            <a:pPr lvl="1"/>
            <a:r>
              <a:rPr lang="en-US" sz="2800" b="1" dirty="0">
                <a:solidFill>
                  <a:schemeClr val="accent1">
                    <a:lumMod val="50000"/>
                  </a:schemeClr>
                </a:solidFill>
              </a:rPr>
              <a:t>How to download changes from remote to local</a:t>
            </a:r>
          </a:p>
        </p:txBody>
      </p:sp>
      <p:sp>
        <p:nvSpPr>
          <p:cNvPr id="15" name="TextBox 14">
            <a:extLst>
              <a:ext uri="{FF2B5EF4-FFF2-40B4-BE49-F238E27FC236}">
                <a16:creationId xmlns:a16="http://schemas.microsoft.com/office/drawing/2014/main" id="{C25AF238-A3D7-4BF3-9D06-CE1BB4FBAB1D}"/>
              </a:ext>
            </a:extLst>
          </p:cNvPr>
          <p:cNvSpPr txBox="1"/>
          <p:nvPr/>
        </p:nvSpPr>
        <p:spPr>
          <a:xfrm>
            <a:off x="499533" y="4335320"/>
            <a:ext cx="6248400" cy="923330"/>
          </a:xfrm>
          <a:prstGeom prst="rect">
            <a:avLst/>
          </a:prstGeom>
          <a:solidFill>
            <a:schemeClr val="tx1"/>
          </a:solidFill>
        </p:spPr>
        <p:txBody>
          <a:bodyPr wrap="square" rtlCol="0">
            <a:spAutoFit/>
          </a:bodyPr>
          <a:lstStyle/>
          <a:p>
            <a:r>
              <a:rPr lang="en-IN" b="1" dirty="0">
                <a:solidFill>
                  <a:schemeClr val="bg1"/>
                </a:solidFill>
              </a:rPr>
              <a:t>#git pull origin master</a:t>
            </a:r>
          </a:p>
          <a:p>
            <a:r>
              <a:rPr lang="en-IN" b="1" dirty="0">
                <a:solidFill>
                  <a:schemeClr val="bg1"/>
                </a:solidFill>
              </a:rPr>
              <a:t>#git </a:t>
            </a:r>
            <a:r>
              <a:rPr lang="en-IN" b="1">
                <a:solidFill>
                  <a:schemeClr val="bg1"/>
                </a:solidFill>
              </a:rPr>
              <a:t>pull branch</a:t>
            </a:r>
            <a:r>
              <a:rPr lang="en-IN" b="1" dirty="0" err="1">
                <a:solidFill>
                  <a:schemeClr val="bg1"/>
                </a:solidFill>
              </a:rPr>
              <a:t>_name</a:t>
            </a:r>
            <a:endParaRPr lang="en-IN" b="1" dirty="0">
              <a:solidFill>
                <a:schemeClr val="bg1"/>
              </a:solidFill>
            </a:endParaRPr>
          </a:p>
          <a:p>
            <a:endParaRPr lang="en-IN" b="1" dirty="0">
              <a:solidFill>
                <a:schemeClr val="bg1"/>
              </a:solidFill>
            </a:endParaRPr>
          </a:p>
        </p:txBody>
      </p:sp>
      <p:sp>
        <p:nvSpPr>
          <p:cNvPr id="4" name="Thought Bubble: Cloud 3">
            <a:extLst>
              <a:ext uri="{FF2B5EF4-FFF2-40B4-BE49-F238E27FC236}">
                <a16:creationId xmlns:a16="http://schemas.microsoft.com/office/drawing/2014/main" id="{93A62C2C-0044-45F9-B324-D67400FAAD09}"/>
              </a:ext>
            </a:extLst>
          </p:cNvPr>
          <p:cNvSpPr/>
          <p:nvPr/>
        </p:nvSpPr>
        <p:spPr>
          <a:xfrm>
            <a:off x="9347200" y="1684867"/>
            <a:ext cx="2412999" cy="2717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When ever you create a repo in the GitHub by default it will create master branch</a:t>
            </a:r>
          </a:p>
        </p:txBody>
      </p:sp>
      <p:cxnSp>
        <p:nvCxnSpPr>
          <p:cNvPr id="16" name="Straight Connector 15">
            <a:extLst>
              <a:ext uri="{FF2B5EF4-FFF2-40B4-BE49-F238E27FC236}">
                <a16:creationId xmlns:a16="http://schemas.microsoft.com/office/drawing/2014/main" id="{C57EA8C9-6E73-4071-AAEB-4B8A658BF4C5}"/>
              </a:ext>
            </a:extLst>
          </p:cNvPr>
          <p:cNvCxnSpPr>
            <a:cxnSpLocks/>
          </p:cNvCxnSpPr>
          <p:nvPr/>
        </p:nvCxnSpPr>
        <p:spPr>
          <a:xfrm>
            <a:off x="499533" y="4040543"/>
            <a:ext cx="6155267" cy="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a:extLst>
              <a:ext uri="{FF2B5EF4-FFF2-40B4-BE49-F238E27FC236}">
                <a16:creationId xmlns:a16="http://schemas.microsoft.com/office/drawing/2014/main" id="{30516A72-FA86-C1CD-748F-941D9333B885}"/>
              </a:ext>
            </a:extLst>
          </p:cNvPr>
          <p:cNvSpPr txBox="1"/>
          <p:nvPr/>
        </p:nvSpPr>
        <p:spPr>
          <a:xfrm>
            <a:off x="6964581" y="3963015"/>
            <a:ext cx="4920128" cy="2308324"/>
          </a:xfrm>
          <a:prstGeom prst="rect">
            <a:avLst/>
          </a:prstGeom>
          <a:solidFill>
            <a:srgbClr val="92D050"/>
          </a:solidFill>
        </p:spPr>
        <p:txBody>
          <a:bodyPr wrap="square" rtlCol="0">
            <a:spAutoFit/>
          </a:bodyPr>
          <a:lstStyle/>
          <a:p>
            <a:r>
              <a:rPr lang="en-IN" dirty="0"/>
              <a:t>#git branch</a:t>
            </a:r>
          </a:p>
          <a:p>
            <a:r>
              <a:rPr lang="en-IN" dirty="0"/>
              <a:t>*dev</a:t>
            </a:r>
          </a:p>
          <a:p>
            <a:r>
              <a:rPr lang="en-IN" dirty="0"/>
              <a:t>#git pull origin dev</a:t>
            </a:r>
          </a:p>
          <a:p>
            <a:r>
              <a:rPr lang="en-IN" dirty="0"/>
              <a:t>#git checkout –b bugfix/gat123</a:t>
            </a:r>
          </a:p>
          <a:p>
            <a:r>
              <a:rPr lang="en-IN" dirty="0"/>
              <a:t>------</a:t>
            </a:r>
          </a:p>
          <a:p>
            <a:r>
              <a:rPr lang="en-IN" dirty="0"/>
              <a:t>#git add –all</a:t>
            </a:r>
          </a:p>
          <a:p>
            <a:r>
              <a:rPr lang="en-IN" dirty="0"/>
              <a:t>#git commit –m “hello”</a:t>
            </a:r>
          </a:p>
          <a:p>
            <a:r>
              <a:rPr lang="en-IN" dirty="0"/>
              <a:t>#git push origin bugfix/gat123</a:t>
            </a:r>
          </a:p>
        </p:txBody>
      </p:sp>
      <p:sp>
        <p:nvSpPr>
          <p:cNvPr id="5" name="TextBox 4">
            <a:extLst>
              <a:ext uri="{FF2B5EF4-FFF2-40B4-BE49-F238E27FC236}">
                <a16:creationId xmlns:a16="http://schemas.microsoft.com/office/drawing/2014/main" id="{8656B679-BD53-8E42-8B12-2A8E9DA58A0E}"/>
              </a:ext>
            </a:extLst>
          </p:cNvPr>
          <p:cNvSpPr txBox="1"/>
          <p:nvPr/>
        </p:nvSpPr>
        <p:spPr>
          <a:xfrm>
            <a:off x="1344705" y="1116754"/>
            <a:ext cx="11412071" cy="369332"/>
          </a:xfrm>
          <a:prstGeom prst="rect">
            <a:avLst/>
          </a:prstGeom>
          <a:solidFill>
            <a:schemeClr val="accent2"/>
          </a:solidFill>
        </p:spPr>
        <p:txBody>
          <a:bodyPr wrap="square" rtlCol="0">
            <a:spAutoFit/>
          </a:bodyPr>
          <a:lstStyle/>
          <a:p>
            <a:r>
              <a:rPr lang="en-IN" dirty="0"/>
              <a:t>Before you make changes to any branch, first download the latest changes from remote repo   # git pull origin dev</a:t>
            </a:r>
          </a:p>
        </p:txBody>
      </p:sp>
    </p:spTree>
    <p:extLst>
      <p:ext uri="{BB962C8B-B14F-4D97-AF65-F5344CB8AC3E}">
        <p14:creationId xmlns:p14="http://schemas.microsoft.com/office/powerpoint/2010/main" val="76731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7937"/>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50911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114300" y="511751"/>
            <a:ext cx="8687391" cy="523220"/>
          </a:xfrm>
          <a:prstGeom prst="rect">
            <a:avLst/>
          </a:prstGeom>
          <a:noFill/>
        </p:spPr>
        <p:txBody>
          <a:bodyPr wrap="square" rtlCol="0">
            <a:spAutoFit/>
          </a:bodyPr>
          <a:lstStyle/>
          <a:p>
            <a:pPr lvl="1"/>
            <a:r>
              <a:rPr lang="en-US" sz="2800" b="1" dirty="0">
                <a:solidFill>
                  <a:schemeClr val="accent1">
                    <a:lumMod val="50000"/>
                  </a:schemeClr>
                </a:solidFill>
              </a:rPr>
              <a:t>Working on Branch !</a:t>
            </a:r>
          </a:p>
        </p:txBody>
      </p:sp>
      <p:cxnSp>
        <p:nvCxnSpPr>
          <p:cNvPr id="14" name="Straight Connector 13"/>
          <p:cNvCxnSpPr/>
          <p:nvPr/>
        </p:nvCxnSpPr>
        <p:spPr>
          <a:xfrm flipV="1">
            <a:off x="595745" y="1112334"/>
            <a:ext cx="10807700" cy="38100"/>
          </a:xfrm>
          <a:prstGeom prst="line">
            <a:avLst/>
          </a:prstGeom>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296A9266-67FF-4033-8E46-E5AB83BA318A}"/>
              </a:ext>
            </a:extLst>
          </p:cNvPr>
          <p:cNvGrpSpPr/>
          <p:nvPr/>
        </p:nvGrpSpPr>
        <p:grpSpPr>
          <a:xfrm>
            <a:off x="548362" y="1326113"/>
            <a:ext cx="11094288" cy="1087988"/>
            <a:chOff x="287044" y="127247"/>
            <a:chExt cx="11699308" cy="1007490"/>
          </a:xfrm>
        </p:grpSpPr>
        <p:sp>
          <p:nvSpPr>
            <p:cNvPr id="16" name="Rectangle 15">
              <a:extLst>
                <a:ext uri="{FF2B5EF4-FFF2-40B4-BE49-F238E27FC236}">
                  <a16:creationId xmlns:a16="http://schemas.microsoft.com/office/drawing/2014/main" id="{6C24AB05-C1D7-4806-BC2A-819C3DA8A1A1}"/>
                </a:ext>
              </a:extLst>
            </p:cNvPr>
            <p:cNvSpPr/>
            <p:nvPr/>
          </p:nvSpPr>
          <p:spPr>
            <a:xfrm>
              <a:off x="2286165" y="171266"/>
              <a:ext cx="9700187" cy="963471"/>
            </a:xfrm>
            <a:prstGeom prst="rect">
              <a:avLst/>
            </a:prstGeom>
            <a:solidFill>
              <a:schemeClr val="bg1">
                <a:lumMod val="95000"/>
              </a:schemeClr>
            </a:solidFill>
            <a:ln w="25400" cap="flat" cmpd="sng" algn="ctr">
              <a:solidFill>
                <a:schemeClr val="bg1">
                  <a:lumMod val="95000"/>
                </a:scheme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t" anchorCtr="0">
              <a:noAutofit/>
            </a:bodyPr>
            <a:lstStyle/>
            <a:p>
              <a:pPr lvl="1" defTabSz="444500">
                <a:lnSpc>
                  <a:spcPct val="90000"/>
                </a:lnSpc>
                <a:spcBef>
                  <a:spcPct val="0"/>
                </a:spcBef>
                <a:spcAft>
                  <a:spcPct val="35000"/>
                </a:spcAft>
              </a:pPr>
              <a:r>
                <a:rPr lang="en-IN" b="1" dirty="0">
                  <a:solidFill>
                    <a:srgbClr val="00B050"/>
                  </a:solidFill>
                </a:rPr>
                <a:t>git branch </a:t>
              </a:r>
              <a:r>
                <a:rPr lang="en-IN" b="1" dirty="0">
                  <a:solidFill>
                    <a:srgbClr val="FF0000"/>
                  </a:solidFill>
                </a:rPr>
                <a:t>: </a:t>
              </a:r>
              <a:r>
                <a:rPr lang="en-US" b="1" dirty="0">
                  <a:solidFill>
                    <a:srgbClr val="FF0000"/>
                  </a:solidFill>
                </a:rPr>
                <a:t>List all of the branches in your repository.</a:t>
              </a:r>
            </a:p>
            <a:p>
              <a:pPr lvl="1" defTabSz="444500">
                <a:lnSpc>
                  <a:spcPct val="90000"/>
                </a:lnSpc>
                <a:spcBef>
                  <a:spcPct val="0"/>
                </a:spcBef>
                <a:spcAft>
                  <a:spcPct val="35000"/>
                </a:spcAft>
              </a:pPr>
              <a:r>
                <a:rPr lang="en-US" b="1" dirty="0">
                  <a:solidFill>
                    <a:srgbClr val="00B050"/>
                  </a:solidFill>
                </a:rPr>
                <a:t>git branch -d staging </a:t>
              </a:r>
              <a:r>
                <a:rPr lang="en-US" b="1" dirty="0">
                  <a:solidFill>
                    <a:srgbClr val="FF0000"/>
                  </a:solidFill>
                </a:rPr>
                <a:t>:  Delate merged Local Branch </a:t>
              </a:r>
            </a:p>
            <a:p>
              <a:pPr lvl="1" defTabSz="444500">
                <a:lnSpc>
                  <a:spcPct val="90000"/>
                </a:lnSpc>
                <a:spcBef>
                  <a:spcPct val="0"/>
                </a:spcBef>
                <a:spcAft>
                  <a:spcPct val="35000"/>
                </a:spcAft>
              </a:pPr>
              <a:r>
                <a:rPr lang="en-US" b="1" dirty="0">
                  <a:solidFill>
                    <a:srgbClr val="00B050"/>
                  </a:solidFill>
                </a:rPr>
                <a:t>git branch -D staging </a:t>
              </a:r>
              <a:r>
                <a:rPr lang="en-US" b="1" dirty="0">
                  <a:solidFill>
                    <a:srgbClr val="FF0000"/>
                  </a:solidFill>
                </a:rPr>
                <a:t>: Delete Unmerged Local Branches .</a:t>
              </a:r>
            </a:p>
          </p:txBody>
        </p:sp>
        <p:sp>
          <p:nvSpPr>
            <p:cNvPr id="17" name="Rectangle 16">
              <a:extLst>
                <a:ext uri="{FF2B5EF4-FFF2-40B4-BE49-F238E27FC236}">
                  <a16:creationId xmlns:a16="http://schemas.microsoft.com/office/drawing/2014/main" id="{213E78B8-5E53-440E-B681-030F38659362}"/>
                </a:ext>
              </a:extLst>
            </p:cNvPr>
            <p:cNvSpPr/>
            <p:nvPr/>
          </p:nvSpPr>
          <p:spPr>
            <a:xfrm>
              <a:off x="287044" y="127247"/>
              <a:ext cx="1730135" cy="999367"/>
            </a:xfrm>
            <a:prstGeom prst="rect">
              <a:avLst/>
            </a:prstGeom>
            <a:solidFill>
              <a:schemeClr val="accent5">
                <a:lumMod val="75000"/>
              </a:schemeClr>
            </a:solidFill>
            <a:ln w="25400" cap="flat" cmpd="sng" algn="ctr">
              <a:no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sz="2000" b="1" dirty="0">
                  <a:solidFill>
                    <a:schemeClr val="bg1"/>
                  </a:solidFill>
                  <a:latin typeface="Vodafone Rg" pitchFamily="34" charset="0"/>
                </a:rPr>
                <a:t>Git branch</a:t>
              </a:r>
              <a:endParaRPr lang="en-US" sz="2000" b="1" kern="1200" dirty="0">
                <a:solidFill>
                  <a:schemeClr val="bg1"/>
                </a:solidFill>
                <a:latin typeface="Vodafone Rg" pitchFamily="34" charset="0"/>
                <a:ea typeface="+mn-ea"/>
                <a:cs typeface="+mn-cs"/>
              </a:endParaRPr>
            </a:p>
          </p:txBody>
        </p:sp>
      </p:grpSp>
      <p:grpSp>
        <p:nvGrpSpPr>
          <p:cNvPr id="18" name="Group 17">
            <a:extLst>
              <a:ext uri="{FF2B5EF4-FFF2-40B4-BE49-F238E27FC236}">
                <a16:creationId xmlns:a16="http://schemas.microsoft.com/office/drawing/2014/main" id="{76C98936-92C3-443E-BE94-B650BA280E56}"/>
              </a:ext>
            </a:extLst>
          </p:cNvPr>
          <p:cNvGrpSpPr/>
          <p:nvPr/>
        </p:nvGrpSpPr>
        <p:grpSpPr>
          <a:xfrm>
            <a:off x="529712" y="2692982"/>
            <a:ext cx="11094288" cy="934057"/>
            <a:chOff x="287044" y="127247"/>
            <a:chExt cx="11699308" cy="1018803"/>
          </a:xfrm>
        </p:grpSpPr>
        <p:sp>
          <p:nvSpPr>
            <p:cNvPr id="19" name="Rectangle 18">
              <a:extLst>
                <a:ext uri="{FF2B5EF4-FFF2-40B4-BE49-F238E27FC236}">
                  <a16:creationId xmlns:a16="http://schemas.microsoft.com/office/drawing/2014/main" id="{9E9461E3-00AD-4EC7-A4B2-67981A76C087}"/>
                </a:ext>
              </a:extLst>
            </p:cNvPr>
            <p:cNvSpPr/>
            <p:nvPr/>
          </p:nvSpPr>
          <p:spPr>
            <a:xfrm>
              <a:off x="2286165" y="182579"/>
              <a:ext cx="9700187" cy="963471"/>
            </a:xfrm>
            <a:prstGeom prst="rect">
              <a:avLst/>
            </a:prstGeom>
            <a:solidFill>
              <a:schemeClr val="bg1">
                <a:lumMod val="95000"/>
              </a:schemeClr>
            </a:solidFill>
            <a:ln w="25400" cap="flat" cmpd="sng" algn="ctr">
              <a:solidFill>
                <a:schemeClr val="bg1">
                  <a:lumMod val="95000"/>
                </a:scheme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US" kern="1200" dirty="0">
                <a:solidFill>
                  <a:srgbClr val="34342B"/>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a:extLst>
                <a:ext uri="{FF2B5EF4-FFF2-40B4-BE49-F238E27FC236}">
                  <a16:creationId xmlns:a16="http://schemas.microsoft.com/office/drawing/2014/main" id="{71DBB357-7FBF-47C2-AD4D-2B66A6B667D7}"/>
                </a:ext>
              </a:extLst>
            </p:cNvPr>
            <p:cNvSpPr/>
            <p:nvPr/>
          </p:nvSpPr>
          <p:spPr>
            <a:xfrm>
              <a:off x="287044" y="127247"/>
              <a:ext cx="1730135" cy="999367"/>
            </a:xfrm>
            <a:prstGeom prst="rect">
              <a:avLst/>
            </a:prstGeom>
            <a:solidFill>
              <a:schemeClr val="accent5">
                <a:lumMod val="75000"/>
              </a:schemeClr>
            </a:solidFill>
            <a:ln w="25400" cap="flat" cmpd="sng" algn="ctr">
              <a:no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sz="2000" b="1" dirty="0">
                  <a:solidFill>
                    <a:schemeClr val="bg1"/>
                  </a:solidFill>
                  <a:latin typeface="Vodafone Rg" pitchFamily="34" charset="0"/>
                </a:rPr>
                <a:t>Git checkout </a:t>
              </a:r>
              <a:endParaRPr lang="en-US" sz="2000" b="1" kern="1200" dirty="0">
                <a:solidFill>
                  <a:schemeClr val="bg1"/>
                </a:solidFill>
                <a:latin typeface="Vodafone Rg" pitchFamily="34" charset="0"/>
                <a:ea typeface="+mn-ea"/>
                <a:cs typeface="+mn-cs"/>
              </a:endParaRPr>
            </a:p>
          </p:txBody>
        </p:sp>
      </p:grpSp>
      <p:grpSp>
        <p:nvGrpSpPr>
          <p:cNvPr id="21" name="Group 20">
            <a:extLst>
              <a:ext uri="{FF2B5EF4-FFF2-40B4-BE49-F238E27FC236}">
                <a16:creationId xmlns:a16="http://schemas.microsoft.com/office/drawing/2014/main" id="{3B35F293-4E1B-4C11-9B72-B56A0DA6C7A8}"/>
              </a:ext>
            </a:extLst>
          </p:cNvPr>
          <p:cNvGrpSpPr/>
          <p:nvPr/>
        </p:nvGrpSpPr>
        <p:grpSpPr>
          <a:xfrm>
            <a:off x="529712" y="3936292"/>
            <a:ext cx="11094288" cy="923685"/>
            <a:chOff x="287044" y="127247"/>
            <a:chExt cx="11699308" cy="1007490"/>
          </a:xfrm>
        </p:grpSpPr>
        <p:sp>
          <p:nvSpPr>
            <p:cNvPr id="22" name="Rectangle 21">
              <a:extLst>
                <a:ext uri="{FF2B5EF4-FFF2-40B4-BE49-F238E27FC236}">
                  <a16:creationId xmlns:a16="http://schemas.microsoft.com/office/drawing/2014/main" id="{B70B80C6-4DB3-4C9D-804A-42A23CC71C9C}"/>
                </a:ext>
              </a:extLst>
            </p:cNvPr>
            <p:cNvSpPr/>
            <p:nvPr/>
          </p:nvSpPr>
          <p:spPr>
            <a:xfrm>
              <a:off x="2286165" y="171266"/>
              <a:ext cx="9700187" cy="963471"/>
            </a:xfrm>
            <a:prstGeom prst="rect">
              <a:avLst/>
            </a:prstGeom>
            <a:solidFill>
              <a:schemeClr val="bg1">
                <a:lumMod val="95000"/>
              </a:schemeClr>
            </a:solidFill>
            <a:ln w="25400" cap="flat" cmpd="sng" algn="ctr">
              <a:solidFill>
                <a:schemeClr val="bg1">
                  <a:lumMod val="95000"/>
                </a:scheme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US" kern="1200" dirty="0">
                <a:solidFill>
                  <a:srgbClr val="34342B"/>
                </a:solidFill>
                <a:latin typeface="Tahoma" panose="020B0604030504040204" pitchFamily="34" charset="0"/>
                <a:ea typeface="Tahoma" panose="020B0604030504040204" pitchFamily="34" charset="0"/>
                <a:cs typeface="Tahoma" panose="020B0604030504040204" pitchFamily="34" charset="0"/>
              </a:endParaRPr>
            </a:p>
          </p:txBody>
        </p:sp>
        <p:sp>
          <p:nvSpPr>
            <p:cNvPr id="23" name="Rectangle 22">
              <a:extLst>
                <a:ext uri="{FF2B5EF4-FFF2-40B4-BE49-F238E27FC236}">
                  <a16:creationId xmlns:a16="http://schemas.microsoft.com/office/drawing/2014/main" id="{DD6C24E0-F67D-4B2B-BC7A-19934906A406}"/>
                </a:ext>
              </a:extLst>
            </p:cNvPr>
            <p:cNvSpPr/>
            <p:nvPr/>
          </p:nvSpPr>
          <p:spPr>
            <a:xfrm>
              <a:off x="287044" y="127247"/>
              <a:ext cx="1730135" cy="999367"/>
            </a:xfrm>
            <a:prstGeom prst="rect">
              <a:avLst/>
            </a:prstGeom>
            <a:solidFill>
              <a:schemeClr val="accent5">
                <a:lumMod val="75000"/>
              </a:schemeClr>
            </a:solidFill>
            <a:ln w="25400" cap="flat" cmpd="sng" algn="ctr">
              <a:no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sz="2000" b="1" dirty="0">
                  <a:solidFill>
                    <a:schemeClr val="bg1"/>
                  </a:solidFill>
                  <a:latin typeface="Vodafone Rg" pitchFamily="34" charset="0"/>
                </a:rPr>
                <a:t>Git merge</a:t>
              </a:r>
              <a:endParaRPr lang="en-US" sz="2000" b="1" kern="1200" dirty="0">
                <a:solidFill>
                  <a:schemeClr val="bg1"/>
                </a:solidFill>
                <a:latin typeface="Vodafone Rg" pitchFamily="34" charset="0"/>
                <a:ea typeface="+mn-ea"/>
                <a:cs typeface="+mn-cs"/>
              </a:endParaRPr>
            </a:p>
          </p:txBody>
        </p:sp>
      </p:grpSp>
      <p:sp>
        <p:nvSpPr>
          <p:cNvPr id="9" name="Rectangle 8">
            <a:extLst>
              <a:ext uri="{FF2B5EF4-FFF2-40B4-BE49-F238E27FC236}">
                <a16:creationId xmlns:a16="http://schemas.microsoft.com/office/drawing/2014/main" id="{00902A43-E6FC-4A05-8CF7-5677081B5E9D}"/>
              </a:ext>
            </a:extLst>
          </p:cNvPr>
          <p:cNvSpPr/>
          <p:nvPr/>
        </p:nvSpPr>
        <p:spPr>
          <a:xfrm>
            <a:off x="2895547" y="2732122"/>
            <a:ext cx="8258227" cy="923330"/>
          </a:xfrm>
          <a:prstGeom prst="rect">
            <a:avLst/>
          </a:prstGeom>
        </p:spPr>
        <p:txBody>
          <a:bodyPr wrap="square">
            <a:spAutoFit/>
          </a:bodyPr>
          <a:lstStyle/>
          <a:p>
            <a:r>
              <a:rPr lang="en-IN" b="1" dirty="0">
                <a:solidFill>
                  <a:srgbClr val="00B050"/>
                </a:solidFill>
              </a:rPr>
              <a:t>git checkout : it will be used when you want to change from one branch to another </a:t>
            </a:r>
          </a:p>
          <a:p>
            <a:r>
              <a:rPr lang="en-IN" b="1" dirty="0">
                <a:solidFill>
                  <a:srgbClr val="00B050"/>
                </a:solidFill>
              </a:rPr>
              <a:t>git checkout -b feature/GAT-1234 : if I want to create a local branch </a:t>
            </a:r>
          </a:p>
          <a:p>
            <a:r>
              <a:rPr lang="en-IN" b="1" dirty="0">
                <a:solidFill>
                  <a:srgbClr val="00B050"/>
                </a:solidFill>
              </a:rPr>
              <a:t>git checkout -b bugfix/GAT-1235</a:t>
            </a:r>
          </a:p>
        </p:txBody>
      </p:sp>
      <p:sp>
        <p:nvSpPr>
          <p:cNvPr id="29" name="Rectangle 2">
            <a:extLst>
              <a:ext uri="{FF2B5EF4-FFF2-40B4-BE49-F238E27FC236}">
                <a16:creationId xmlns:a16="http://schemas.microsoft.com/office/drawing/2014/main" id="{59257445-73CD-4367-A035-50DDB62B196A}"/>
              </a:ext>
            </a:extLst>
          </p:cNvPr>
          <p:cNvSpPr>
            <a:spLocks noChangeArrowheads="1"/>
          </p:cNvSpPr>
          <p:nvPr/>
        </p:nvSpPr>
        <p:spPr bwMode="auto">
          <a:xfrm>
            <a:off x="2336066" y="3956649"/>
            <a:ext cx="7615825" cy="92333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r>
              <a:rPr kumimoji="0" lang="en-US" altLang="en-US" b="1" i="0" u="none" strike="noStrike" cap="none" normalizeH="0" baseline="0" dirty="0">
                <a:ln>
                  <a:noFill/>
                </a:ln>
                <a:solidFill>
                  <a:srgbClr val="00B050"/>
                </a:solidFill>
                <a:effectLst/>
                <a:latin typeface="Nimbus"/>
              </a:rPr>
              <a:t>git merge</a:t>
            </a:r>
            <a:r>
              <a:rPr kumimoji="0" lang="en-US" altLang="en-US" b="1" i="0" u="none" strike="noStrike" cap="none" normalizeH="0" baseline="0" dirty="0">
                <a:ln>
                  <a:noFill/>
                </a:ln>
                <a:solidFill>
                  <a:srgbClr val="00B050"/>
                </a:solidFill>
                <a:effectLst/>
                <a:latin typeface="-apple-system"/>
              </a:rPr>
              <a:t> is used to combine two branches.</a:t>
            </a:r>
          </a:p>
          <a:p>
            <a:pPr lvl="1"/>
            <a:r>
              <a:rPr lang="en-US" altLang="en-US" b="1" dirty="0">
                <a:solidFill>
                  <a:srgbClr val="00B050"/>
                </a:solidFill>
                <a:latin typeface="-apple-system"/>
              </a:rPr>
              <a:t>git checkout feature/GAT-1234</a:t>
            </a:r>
            <a:endParaRPr kumimoji="0" lang="en-US" altLang="en-US" b="1" i="0" u="none" strike="noStrike" cap="none" normalizeH="0" baseline="0" dirty="0">
              <a:ln>
                <a:noFill/>
              </a:ln>
              <a:solidFill>
                <a:srgbClr val="00B050"/>
              </a:solidFill>
              <a:effectLst/>
              <a:latin typeface="-apple-system"/>
            </a:endParaRPr>
          </a:p>
          <a:p>
            <a:pPr lvl="1"/>
            <a:r>
              <a:rPr kumimoji="0" lang="en-US" altLang="en-US" b="1" i="0" u="none" strike="noStrike" cap="none" normalizeH="0" baseline="0" dirty="0">
                <a:ln>
                  <a:noFill/>
                </a:ln>
                <a:solidFill>
                  <a:srgbClr val="00B050"/>
                </a:solidFill>
                <a:effectLst/>
                <a:latin typeface="-apple-system"/>
              </a:rPr>
              <a:t>git merge &lt;name of the branch which need to merge in master branch&gt;</a:t>
            </a:r>
            <a:r>
              <a:rPr kumimoji="0" lang="en-US" altLang="en-US" b="1" i="0" u="none" strike="noStrike" cap="none" normalizeH="0" baseline="0" dirty="0">
                <a:ln>
                  <a:noFill/>
                </a:ln>
                <a:solidFill>
                  <a:srgbClr val="00B050"/>
                </a:solidFill>
                <a:effectLst/>
              </a:rPr>
              <a:t> </a:t>
            </a:r>
          </a:p>
        </p:txBody>
      </p:sp>
      <p:grpSp>
        <p:nvGrpSpPr>
          <p:cNvPr id="24" name="Group 23">
            <a:extLst>
              <a:ext uri="{FF2B5EF4-FFF2-40B4-BE49-F238E27FC236}">
                <a16:creationId xmlns:a16="http://schemas.microsoft.com/office/drawing/2014/main" id="{D56A63F4-ED1B-4B62-B7B7-D465217ACC22}"/>
              </a:ext>
            </a:extLst>
          </p:cNvPr>
          <p:cNvGrpSpPr/>
          <p:nvPr/>
        </p:nvGrpSpPr>
        <p:grpSpPr>
          <a:xfrm>
            <a:off x="529712" y="5294154"/>
            <a:ext cx="11094288" cy="923685"/>
            <a:chOff x="287044" y="127247"/>
            <a:chExt cx="11699308" cy="1007490"/>
          </a:xfrm>
        </p:grpSpPr>
        <p:sp>
          <p:nvSpPr>
            <p:cNvPr id="25" name="Rectangle 24">
              <a:extLst>
                <a:ext uri="{FF2B5EF4-FFF2-40B4-BE49-F238E27FC236}">
                  <a16:creationId xmlns:a16="http://schemas.microsoft.com/office/drawing/2014/main" id="{A872B87D-8C30-42A5-8E96-89AC72D87977}"/>
                </a:ext>
              </a:extLst>
            </p:cNvPr>
            <p:cNvSpPr/>
            <p:nvPr/>
          </p:nvSpPr>
          <p:spPr>
            <a:xfrm>
              <a:off x="2286165" y="171266"/>
              <a:ext cx="9700187" cy="963471"/>
            </a:xfrm>
            <a:prstGeom prst="rect">
              <a:avLst/>
            </a:prstGeom>
            <a:solidFill>
              <a:schemeClr val="bg1">
                <a:lumMod val="95000"/>
              </a:schemeClr>
            </a:solidFill>
            <a:ln w="25400" cap="flat" cmpd="sng" algn="ctr">
              <a:solidFill>
                <a:schemeClr val="bg1">
                  <a:lumMod val="95000"/>
                </a:scheme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endParaRPr lang="en-US" kern="1200" dirty="0">
                <a:solidFill>
                  <a:srgbClr val="34342B"/>
                </a:solidFill>
                <a:latin typeface="Tahoma" panose="020B0604030504040204" pitchFamily="34" charset="0"/>
                <a:ea typeface="Tahoma" panose="020B0604030504040204" pitchFamily="34" charset="0"/>
                <a:cs typeface="Tahoma" panose="020B0604030504040204" pitchFamily="34" charset="0"/>
              </a:endParaRPr>
            </a:p>
          </p:txBody>
        </p:sp>
        <p:sp>
          <p:nvSpPr>
            <p:cNvPr id="26" name="Rectangle 25">
              <a:extLst>
                <a:ext uri="{FF2B5EF4-FFF2-40B4-BE49-F238E27FC236}">
                  <a16:creationId xmlns:a16="http://schemas.microsoft.com/office/drawing/2014/main" id="{61FA95E6-AD6F-4F13-A738-B77318E96857}"/>
                </a:ext>
              </a:extLst>
            </p:cNvPr>
            <p:cNvSpPr/>
            <p:nvPr/>
          </p:nvSpPr>
          <p:spPr>
            <a:xfrm>
              <a:off x="287044" y="127247"/>
              <a:ext cx="1730135" cy="999367"/>
            </a:xfrm>
            <a:prstGeom prst="rect">
              <a:avLst/>
            </a:prstGeom>
            <a:solidFill>
              <a:schemeClr val="accent5">
                <a:lumMod val="75000"/>
              </a:schemeClr>
            </a:solidFill>
            <a:ln w="25400" cap="flat" cmpd="sng" algn="ctr">
              <a:no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sz="2000" b="1" dirty="0">
                  <a:solidFill>
                    <a:schemeClr val="bg1"/>
                  </a:solidFill>
                  <a:latin typeface="Vodafone Rg" pitchFamily="34" charset="0"/>
                </a:rPr>
                <a:t>Git config</a:t>
              </a:r>
              <a:endParaRPr lang="en-US" sz="2000" b="1" kern="1200" dirty="0">
                <a:solidFill>
                  <a:schemeClr val="bg1"/>
                </a:solidFill>
                <a:latin typeface="Vodafone Rg" pitchFamily="34" charset="0"/>
                <a:ea typeface="+mn-ea"/>
                <a:cs typeface="+mn-cs"/>
              </a:endParaRPr>
            </a:p>
          </p:txBody>
        </p:sp>
      </p:grpSp>
      <p:sp>
        <p:nvSpPr>
          <p:cNvPr id="4" name="Rectangle 3">
            <a:extLst>
              <a:ext uri="{FF2B5EF4-FFF2-40B4-BE49-F238E27FC236}">
                <a16:creationId xmlns:a16="http://schemas.microsoft.com/office/drawing/2014/main" id="{CF7EF250-E056-4496-978D-4D020237D91C}"/>
              </a:ext>
            </a:extLst>
          </p:cNvPr>
          <p:cNvSpPr/>
          <p:nvPr/>
        </p:nvSpPr>
        <p:spPr>
          <a:xfrm>
            <a:off x="2893354" y="5453009"/>
            <a:ext cx="6096000" cy="646331"/>
          </a:xfrm>
          <a:prstGeom prst="rect">
            <a:avLst/>
          </a:prstGeom>
        </p:spPr>
        <p:txBody>
          <a:bodyPr>
            <a:spAutoFit/>
          </a:bodyPr>
          <a:lstStyle/>
          <a:p>
            <a:r>
              <a:rPr lang="en-IN" b="1" dirty="0">
                <a:solidFill>
                  <a:srgbClr val="00B050"/>
                </a:solidFill>
              </a:rPr>
              <a:t>git config --global user.name “Satyam Pandey"</a:t>
            </a:r>
          </a:p>
          <a:p>
            <a:r>
              <a:rPr lang="en-IN" b="1" dirty="0">
                <a:solidFill>
                  <a:srgbClr val="00B050"/>
                </a:solidFill>
              </a:rPr>
              <a:t>git config --global </a:t>
            </a:r>
            <a:r>
              <a:rPr lang="en-IN" b="1" dirty="0" err="1">
                <a:solidFill>
                  <a:srgbClr val="00B050"/>
                </a:solidFill>
              </a:rPr>
              <a:t>user.email</a:t>
            </a:r>
            <a:r>
              <a:rPr lang="en-IN" b="1" dirty="0">
                <a:solidFill>
                  <a:srgbClr val="00B050"/>
                </a:solidFill>
              </a:rPr>
              <a:t> satyam@gmail.com</a:t>
            </a:r>
          </a:p>
        </p:txBody>
      </p:sp>
    </p:spTree>
    <p:extLst>
      <p:ext uri="{BB962C8B-B14F-4D97-AF65-F5344CB8AC3E}">
        <p14:creationId xmlns:p14="http://schemas.microsoft.com/office/powerpoint/2010/main" val="347223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114300" y="511751"/>
            <a:ext cx="8687391" cy="523220"/>
          </a:xfrm>
          <a:prstGeom prst="rect">
            <a:avLst/>
          </a:prstGeom>
          <a:noFill/>
        </p:spPr>
        <p:txBody>
          <a:bodyPr wrap="square" rtlCol="0">
            <a:spAutoFit/>
          </a:bodyPr>
          <a:lstStyle/>
          <a:p>
            <a:pPr lvl="1"/>
            <a:r>
              <a:rPr lang="en-US" sz="2800" b="1" dirty="0">
                <a:solidFill>
                  <a:schemeClr val="accent1">
                    <a:lumMod val="50000"/>
                  </a:schemeClr>
                </a:solidFill>
              </a:rPr>
              <a:t>Sync Operation in GIT </a:t>
            </a:r>
          </a:p>
        </p:txBody>
      </p:sp>
      <p:cxnSp>
        <p:nvCxnSpPr>
          <p:cNvPr id="14" name="Straight Connector 13"/>
          <p:cNvCxnSpPr/>
          <p:nvPr/>
        </p:nvCxnSpPr>
        <p:spPr>
          <a:xfrm flipV="1">
            <a:off x="595745" y="1112334"/>
            <a:ext cx="10807700" cy="38100"/>
          </a:xfrm>
          <a:prstGeom prst="line">
            <a:avLst/>
          </a:prstGeom>
        </p:spPr>
        <p:style>
          <a:lnRef idx="3">
            <a:schemeClr val="accent5"/>
          </a:lnRef>
          <a:fillRef idx="0">
            <a:schemeClr val="accent5"/>
          </a:fillRef>
          <a:effectRef idx="2">
            <a:schemeClr val="accent5"/>
          </a:effectRef>
          <a:fontRef idx="minor">
            <a:schemeClr val="tx1"/>
          </a:fontRef>
        </p:style>
      </p:cxnSp>
      <p:grpSp>
        <p:nvGrpSpPr>
          <p:cNvPr id="17" name="Group 16">
            <a:extLst>
              <a:ext uri="{FF2B5EF4-FFF2-40B4-BE49-F238E27FC236}">
                <a16:creationId xmlns:a16="http://schemas.microsoft.com/office/drawing/2014/main" id="{134AE935-6A95-45B2-A486-0EC51A4EF107}"/>
              </a:ext>
            </a:extLst>
          </p:cNvPr>
          <p:cNvGrpSpPr/>
          <p:nvPr/>
        </p:nvGrpSpPr>
        <p:grpSpPr>
          <a:xfrm>
            <a:off x="548362" y="1549395"/>
            <a:ext cx="11094288" cy="923685"/>
            <a:chOff x="287044" y="127247"/>
            <a:chExt cx="11699308" cy="1007490"/>
          </a:xfrm>
        </p:grpSpPr>
        <p:sp>
          <p:nvSpPr>
            <p:cNvPr id="18" name="Rectangle 17">
              <a:extLst>
                <a:ext uri="{FF2B5EF4-FFF2-40B4-BE49-F238E27FC236}">
                  <a16:creationId xmlns:a16="http://schemas.microsoft.com/office/drawing/2014/main" id="{F4D15690-9F6A-463C-9281-1E97256F514D}"/>
                </a:ext>
              </a:extLst>
            </p:cNvPr>
            <p:cNvSpPr/>
            <p:nvPr/>
          </p:nvSpPr>
          <p:spPr>
            <a:xfrm>
              <a:off x="2286165" y="171266"/>
              <a:ext cx="9700187" cy="963471"/>
            </a:xfrm>
            <a:prstGeom prst="rect">
              <a:avLst/>
            </a:prstGeom>
            <a:solidFill>
              <a:schemeClr val="bg1">
                <a:lumMod val="95000"/>
              </a:schemeClr>
            </a:solidFill>
            <a:ln w="25400" cap="flat" cmpd="sng" algn="ctr">
              <a:solidFill>
                <a:schemeClr val="bg1">
                  <a:lumMod val="95000"/>
                </a:scheme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dirty="0">
                  <a:solidFill>
                    <a:srgbClr val="34342B"/>
                  </a:solidFill>
                  <a:latin typeface="Tahoma" panose="020B0604030504040204" pitchFamily="34" charset="0"/>
                  <a:ea typeface="Tahoma" panose="020B0604030504040204" pitchFamily="34" charset="0"/>
                  <a:cs typeface="Tahoma" panose="020B0604030504040204" pitchFamily="34" charset="0"/>
                </a:rPr>
                <a:t>#git fetch origin development</a:t>
              </a:r>
            </a:p>
            <a:p>
              <a:pPr algn="ctr" defTabSz="444500">
                <a:lnSpc>
                  <a:spcPct val="90000"/>
                </a:lnSpc>
                <a:spcBef>
                  <a:spcPct val="0"/>
                </a:spcBef>
                <a:spcAft>
                  <a:spcPct val="35000"/>
                </a:spcAft>
              </a:pPr>
              <a:r>
                <a:rPr lang="en-US" kern="1200" dirty="0">
                  <a:solidFill>
                    <a:srgbClr val="FF0000"/>
                  </a:solidFill>
                  <a:latin typeface="Tahoma" panose="020B0604030504040204" pitchFamily="34" charset="0"/>
                  <a:ea typeface="Tahoma" panose="020B0604030504040204" pitchFamily="34" charset="0"/>
                  <a:cs typeface="Tahoma" panose="020B0604030504040204" pitchFamily="34" charset="0"/>
                </a:rPr>
                <a:t>Kisi </a:t>
              </a:r>
              <a:r>
                <a:rPr lang="en-US" kern="1200" dirty="0" err="1">
                  <a:solidFill>
                    <a:srgbClr val="FF0000"/>
                  </a:solidFill>
                  <a:latin typeface="Tahoma" panose="020B0604030504040204" pitchFamily="34" charset="0"/>
                  <a:ea typeface="Tahoma" panose="020B0604030504040204" pitchFamily="34" charset="0"/>
                  <a:cs typeface="Tahoma" panose="020B0604030504040204" pitchFamily="34" charset="0"/>
                </a:rPr>
                <a:t>bhi</a:t>
              </a:r>
              <a:r>
                <a:rPr lang="en-US" kern="1200" dirty="0">
                  <a:solidFill>
                    <a:srgbClr val="FF0000"/>
                  </a:solidFill>
                  <a:latin typeface="Tahoma" panose="020B0604030504040204" pitchFamily="34" charset="0"/>
                  <a:ea typeface="Tahoma" panose="020B0604030504040204" pitchFamily="34" charset="0"/>
                  <a:cs typeface="Tahoma" panose="020B0604030504040204" pitchFamily="34" charset="0"/>
                </a:rPr>
                <a:t> remote branch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ko local me </a:t>
              </a:r>
              <a:r>
                <a:rPr lang="en-US" dirty="0" err="1">
                  <a:solidFill>
                    <a:srgbClr val="FF0000"/>
                  </a:solidFill>
                  <a:latin typeface="Tahoma" panose="020B0604030504040204" pitchFamily="34" charset="0"/>
                  <a:ea typeface="Tahoma" panose="020B0604030504040204" pitchFamily="34" charset="0"/>
                  <a:cs typeface="Tahoma" panose="020B0604030504040204" pitchFamily="34" charset="0"/>
                </a:rPr>
                <a:t>dowanload</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dirty="0" err="1">
                  <a:solidFill>
                    <a:srgbClr val="FF0000"/>
                  </a:solidFill>
                  <a:latin typeface="Tahoma" panose="020B0604030504040204" pitchFamily="34" charset="0"/>
                  <a:ea typeface="Tahoma" panose="020B0604030504040204" pitchFamily="34" charset="0"/>
                  <a:cs typeface="Tahoma" panose="020B0604030504040204" pitchFamily="34" charset="0"/>
                </a:rPr>
                <a:t>karna</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 ho to fetch use </a:t>
              </a:r>
              <a:r>
                <a:rPr lang="en-US" dirty="0" err="1">
                  <a:solidFill>
                    <a:srgbClr val="FF0000"/>
                  </a:solidFill>
                  <a:latin typeface="Tahoma" panose="020B0604030504040204" pitchFamily="34" charset="0"/>
                  <a:ea typeface="Tahoma" panose="020B0604030504040204" pitchFamily="34" charset="0"/>
                  <a:cs typeface="Tahoma" panose="020B0604030504040204" pitchFamily="34" charset="0"/>
                </a:rPr>
                <a:t>karege</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a:t>
              </a:r>
              <a:endParaRPr lang="en-US" kern="12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8">
              <a:extLst>
                <a:ext uri="{FF2B5EF4-FFF2-40B4-BE49-F238E27FC236}">
                  <a16:creationId xmlns:a16="http://schemas.microsoft.com/office/drawing/2014/main" id="{93D6DFEF-5D80-4D66-A7DC-7995B46B3681}"/>
                </a:ext>
              </a:extLst>
            </p:cNvPr>
            <p:cNvSpPr/>
            <p:nvPr/>
          </p:nvSpPr>
          <p:spPr>
            <a:xfrm>
              <a:off x="287044" y="127247"/>
              <a:ext cx="1730135" cy="999367"/>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sz="2000" b="1" dirty="0">
                  <a:solidFill>
                    <a:schemeClr val="bg1"/>
                  </a:solidFill>
                  <a:latin typeface="Vodafone Rg" pitchFamily="34" charset="0"/>
                </a:rPr>
                <a:t>Git fetch</a:t>
              </a:r>
              <a:endParaRPr lang="en-US" sz="2000" b="1" kern="1200" dirty="0">
                <a:solidFill>
                  <a:schemeClr val="bg1"/>
                </a:solidFill>
                <a:latin typeface="Vodafone Rg" pitchFamily="34" charset="0"/>
                <a:ea typeface="+mn-ea"/>
                <a:cs typeface="+mn-cs"/>
              </a:endParaRPr>
            </a:p>
          </p:txBody>
        </p:sp>
      </p:grpSp>
      <p:grpSp>
        <p:nvGrpSpPr>
          <p:cNvPr id="20" name="Group 19">
            <a:extLst>
              <a:ext uri="{FF2B5EF4-FFF2-40B4-BE49-F238E27FC236}">
                <a16:creationId xmlns:a16="http://schemas.microsoft.com/office/drawing/2014/main" id="{F43C6BA6-614A-4BB5-80D5-22951D2EEF4D}"/>
              </a:ext>
            </a:extLst>
          </p:cNvPr>
          <p:cNvGrpSpPr/>
          <p:nvPr/>
        </p:nvGrpSpPr>
        <p:grpSpPr>
          <a:xfrm>
            <a:off x="548856" y="2925951"/>
            <a:ext cx="11094288" cy="923685"/>
            <a:chOff x="287044" y="127247"/>
            <a:chExt cx="11699308" cy="1007490"/>
          </a:xfrm>
        </p:grpSpPr>
        <p:sp>
          <p:nvSpPr>
            <p:cNvPr id="21" name="Rectangle 20">
              <a:extLst>
                <a:ext uri="{FF2B5EF4-FFF2-40B4-BE49-F238E27FC236}">
                  <a16:creationId xmlns:a16="http://schemas.microsoft.com/office/drawing/2014/main" id="{93B78A7D-B211-441B-95E4-561CEEC047C4}"/>
                </a:ext>
              </a:extLst>
            </p:cNvPr>
            <p:cNvSpPr/>
            <p:nvPr/>
          </p:nvSpPr>
          <p:spPr>
            <a:xfrm>
              <a:off x="2286165" y="171266"/>
              <a:ext cx="9700187" cy="963471"/>
            </a:xfrm>
            <a:prstGeom prst="rect">
              <a:avLst/>
            </a:prstGeom>
            <a:solidFill>
              <a:schemeClr val="bg1">
                <a:lumMod val="95000"/>
              </a:schemeClr>
            </a:solidFill>
            <a:ln w="25400" cap="flat" cmpd="sng" algn="ctr">
              <a:solidFill>
                <a:schemeClr val="bg1">
                  <a:lumMod val="95000"/>
                </a:scheme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dirty="0">
                  <a:solidFill>
                    <a:srgbClr val="34342B"/>
                  </a:solidFill>
                  <a:latin typeface="Tahoma" panose="020B0604030504040204" pitchFamily="34" charset="0"/>
                  <a:ea typeface="Tahoma" panose="020B0604030504040204" pitchFamily="34" charset="0"/>
                  <a:cs typeface="Tahoma" panose="020B0604030504040204" pitchFamily="34" charset="0"/>
                </a:rPr>
                <a:t>#git push origin development</a:t>
              </a:r>
            </a:p>
            <a:p>
              <a:pPr algn="ctr" defTabSz="444500">
                <a:lnSpc>
                  <a:spcPct val="90000"/>
                </a:lnSpc>
                <a:spcBef>
                  <a:spcPct val="0"/>
                </a:spcBef>
                <a:spcAft>
                  <a:spcPct val="35000"/>
                </a:spcAft>
              </a:pPr>
              <a:r>
                <a:rPr lang="en-US" kern="1200" dirty="0">
                  <a:solidFill>
                    <a:srgbClr val="FF0000"/>
                  </a:solidFill>
                  <a:latin typeface="Tahoma" panose="020B0604030504040204" pitchFamily="34" charset="0"/>
                  <a:ea typeface="Tahoma" panose="020B0604030504040204" pitchFamily="34" charset="0"/>
                  <a:cs typeface="Tahoma" panose="020B0604030504040204" pitchFamily="34" charset="0"/>
                </a:rPr>
                <a:t>Local rep</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o to remote repo</a:t>
              </a:r>
              <a:endParaRPr lang="en-US" kern="12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21">
              <a:extLst>
                <a:ext uri="{FF2B5EF4-FFF2-40B4-BE49-F238E27FC236}">
                  <a16:creationId xmlns:a16="http://schemas.microsoft.com/office/drawing/2014/main" id="{0DFA015C-8A72-476F-A94A-848BB86ACD52}"/>
                </a:ext>
              </a:extLst>
            </p:cNvPr>
            <p:cNvSpPr/>
            <p:nvPr/>
          </p:nvSpPr>
          <p:spPr>
            <a:xfrm>
              <a:off x="287044" y="127247"/>
              <a:ext cx="1730135" cy="999367"/>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sz="2000" b="1" dirty="0">
                  <a:solidFill>
                    <a:schemeClr val="bg1"/>
                  </a:solidFill>
                  <a:latin typeface="Vodafone Rg" pitchFamily="34" charset="0"/>
                </a:rPr>
                <a:t>Git push</a:t>
              </a:r>
              <a:endParaRPr lang="en-US" sz="2000" b="1" kern="1200" dirty="0">
                <a:solidFill>
                  <a:schemeClr val="bg1"/>
                </a:solidFill>
                <a:latin typeface="Vodafone Rg" pitchFamily="34" charset="0"/>
                <a:ea typeface="+mn-ea"/>
                <a:cs typeface="+mn-cs"/>
              </a:endParaRPr>
            </a:p>
          </p:txBody>
        </p:sp>
      </p:grpSp>
      <p:grpSp>
        <p:nvGrpSpPr>
          <p:cNvPr id="23" name="Group 22">
            <a:extLst>
              <a:ext uri="{FF2B5EF4-FFF2-40B4-BE49-F238E27FC236}">
                <a16:creationId xmlns:a16="http://schemas.microsoft.com/office/drawing/2014/main" id="{B702DF29-0F26-421F-A057-0055DB54CA0C}"/>
              </a:ext>
            </a:extLst>
          </p:cNvPr>
          <p:cNvGrpSpPr/>
          <p:nvPr/>
        </p:nvGrpSpPr>
        <p:grpSpPr>
          <a:xfrm>
            <a:off x="548362" y="4277044"/>
            <a:ext cx="11094288" cy="923685"/>
            <a:chOff x="287044" y="127247"/>
            <a:chExt cx="11699308" cy="1007490"/>
          </a:xfrm>
        </p:grpSpPr>
        <p:sp>
          <p:nvSpPr>
            <p:cNvPr id="24" name="Rectangle 23">
              <a:extLst>
                <a:ext uri="{FF2B5EF4-FFF2-40B4-BE49-F238E27FC236}">
                  <a16:creationId xmlns:a16="http://schemas.microsoft.com/office/drawing/2014/main" id="{23674346-27F6-4F23-B04C-4E57EB8A10F5}"/>
                </a:ext>
              </a:extLst>
            </p:cNvPr>
            <p:cNvSpPr/>
            <p:nvPr/>
          </p:nvSpPr>
          <p:spPr>
            <a:xfrm>
              <a:off x="2286165" y="171266"/>
              <a:ext cx="9700187" cy="963471"/>
            </a:xfrm>
            <a:prstGeom prst="rect">
              <a:avLst/>
            </a:prstGeom>
            <a:solidFill>
              <a:schemeClr val="bg1">
                <a:lumMod val="95000"/>
              </a:schemeClr>
            </a:solidFill>
            <a:ln w="25400" cap="flat" cmpd="sng" algn="ctr">
              <a:solidFill>
                <a:schemeClr val="bg1">
                  <a:lumMod val="95000"/>
                </a:scheme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dirty="0">
                  <a:solidFill>
                    <a:srgbClr val="34342B"/>
                  </a:solidFill>
                  <a:latin typeface="Tahoma" panose="020B0604030504040204" pitchFamily="34" charset="0"/>
                  <a:ea typeface="Tahoma" panose="020B0604030504040204" pitchFamily="34" charset="0"/>
                  <a:cs typeface="Tahoma" panose="020B0604030504040204" pitchFamily="34" charset="0"/>
                </a:rPr>
                <a:t>#git pull origin development</a:t>
              </a:r>
            </a:p>
            <a:p>
              <a:pPr algn="ctr" defTabSz="444500">
                <a:lnSpc>
                  <a:spcPct val="90000"/>
                </a:lnSpc>
                <a:spcBef>
                  <a:spcPct val="0"/>
                </a:spcBef>
                <a:spcAft>
                  <a:spcPct val="35000"/>
                </a:spcAft>
              </a:pPr>
              <a:r>
                <a:rPr lang="en-US" kern="1200" dirty="0">
                  <a:solidFill>
                    <a:srgbClr val="34342B"/>
                  </a:solidFill>
                  <a:latin typeface="Tahoma" panose="020B0604030504040204" pitchFamily="34" charset="0"/>
                  <a:ea typeface="Tahoma" panose="020B0604030504040204" pitchFamily="34" charset="0"/>
                  <a:cs typeface="Tahoma" panose="020B0604030504040204" pitchFamily="34" charset="0"/>
                </a:rPr>
                <a:t>Remote branch to local branch</a:t>
              </a:r>
            </a:p>
          </p:txBody>
        </p:sp>
        <p:sp>
          <p:nvSpPr>
            <p:cNvPr id="25" name="Rectangle 24">
              <a:extLst>
                <a:ext uri="{FF2B5EF4-FFF2-40B4-BE49-F238E27FC236}">
                  <a16:creationId xmlns:a16="http://schemas.microsoft.com/office/drawing/2014/main" id="{26D0441A-D09D-484F-8B5B-2E0A236FC51B}"/>
                </a:ext>
              </a:extLst>
            </p:cNvPr>
            <p:cNvSpPr/>
            <p:nvPr/>
          </p:nvSpPr>
          <p:spPr>
            <a:xfrm>
              <a:off x="287044" y="127247"/>
              <a:ext cx="1730135" cy="999367"/>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sz="2000" b="1" dirty="0">
                  <a:solidFill>
                    <a:schemeClr val="bg1"/>
                  </a:solidFill>
                  <a:latin typeface="Vodafone Rg" pitchFamily="34" charset="0"/>
                </a:rPr>
                <a:t>Git pull</a:t>
              </a:r>
              <a:endParaRPr lang="en-US" sz="2000" b="1" kern="1200" dirty="0">
                <a:solidFill>
                  <a:schemeClr val="bg1"/>
                </a:solidFill>
                <a:latin typeface="Vodafone Rg" pitchFamily="34" charset="0"/>
                <a:ea typeface="+mn-ea"/>
                <a:cs typeface="+mn-cs"/>
              </a:endParaRPr>
            </a:p>
          </p:txBody>
        </p:sp>
      </p:grpSp>
      <p:grpSp>
        <p:nvGrpSpPr>
          <p:cNvPr id="26" name="Group 25">
            <a:extLst>
              <a:ext uri="{FF2B5EF4-FFF2-40B4-BE49-F238E27FC236}">
                <a16:creationId xmlns:a16="http://schemas.microsoft.com/office/drawing/2014/main" id="{96505114-0AA0-4027-908F-EC827A8BD5DD}"/>
              </a:ext>
            </a:extLst>
          </p:cNvPr>
          <p:cNvGrpSpPr/>
          <p:nvPr/>
        </p:nvGrpSpPr>
        <p:grpSpPr>
          <a:xfrm>
            <a:off x="548362" y="5422564"/>
            <a:ext cx="11094288" cy="923685"/>
            <a:chOff x="287044" y="127247"/>
            <a:chExt cx="11699308" cy="1007490"/>
          </a:xfrm>
        </p:grpSpPr>
        <p:sp>
          <p:nvSpPr>
            <p:cNvPr id="27" name="Rectangle 26">
              <a:extLst>
                <a:ext uri="{FF2B5EF4-FFF2-40B4-BE49-F238E27FC236}">
                  <a16:creationId xmlns:a16="http://schemas.microsoft.com/office/drawing/2014/main" id="{DFE79F5B-64BB-46AF-8446-9E86ABA02F68}"/>
                </a:ext>
              </a:extLst>
            </p:cNvPr>
            <p:cNvSpPr/>
            <p:nvPr/>
          </p:nvSpPr>
          <p:spPr>
            <a:xfrm>
              <a:off x="2286165" y="171266"/>
              <a:ext cx="9700187" cy="963471"/>
            </a:xfrm>
            <a:prstGeom prst="rect">
              <a:avLst/>
            </a:prstGeom>
            <a:solidFill>
              <a:schemeClr val="bg1">
                <a:lumMod val="95000"/>
              </a:schemeClr>
            </a:solidFill>
            <a:ln w="25400" cap="flat" cmpd="sng" algn="ctr">
              <a:solidFill>
                <a:schemeClr val="bg1">
                  <a:lumMod val="95000"/>
                </a:scheme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dirty="0">
                  <a:solidFill>
                    <a:srgbClr val="34342B"/>
                  </a:solidFill>
                  <a:latin typeface="Tahoma" panose="020B0604030504040204" pitchFamily="34" charset="0"/>
                  <a:ea typeface="Tahoma" panose="020B0604030504040204" pitchFamily="34" charset="0"/>
                  <a:cs typeface="Tahoma" panose="020B0604030504040204" pitchFamily="34" charset="0"/>
                </a:rPr>
                <a:t>git config --global </a:t>
              </a:r>
              <a:r>
                <a:rPr lang="en-US" dirty="0" err="1">
                  <a:solidFill>
                    <a:srgbClr val="34342B"/>
                  </a:solidFill>
                  <a:latin typeface="Tahoma" panose="020B0604030504040204" pitchFamily="34" charset="0"/>
                  <a:ea typeface="Tahoma" panose="020B0604030504040204" pitchFamily="34" charset="0"/>
                  <a:cs typeface="Tahoma" panose="020B0604030504040204" pitchFamily="34" charset="0"/>
                </a:rPr>
                <a:t>credential.helper</a:t>
              </a:r>
              <a:r>
                <a:rPr lang="en-US" dirty="0">
                  <a:solidFill>
                    <a:srgbClr val="34342B"/>
                  </a:solidFill>
                  <a:latin typeface="Tahoma" panose="020B0604030504040204" pitchFamily="34" charset="0"/>
                  <a:ea typeface="Tahoma" panose="020B0604030504040204" pitchFamily="34" charset="0"/>
                  <a:cs typeface="Tahoma" panose="020B0604030504040204" pitchFamily="34" charset="0"/>
                </a:rPr>
                <a:t> store</a:t>
              </a:r>
            </a:p>
            <a:p>
              <a:pPr algn="ctr" defTabSz="444500">
                <a:lnSpc>
                  <a:spcPct val="90000"/>
                </a:lnSpc>
                <a:spcBef>
                  <a:spcPct val="0"/>
                </a:spcBef>
                <a:spcAft>
                  <a:spcPct val="35000"/>
                </a:spcAft>
              </a:pPr>
              <a:r>
                <a:rPr lang="en-US" kern="1200" dirty="0">
                  <a:solidFill>
                    <a:srgbClr val="FF0000"/>
                  </a:solidFill>
                  <a:latin typeface="Tahoma" panose="020B0604030504040204" pitchFamily="34" charset="0"/>
                  <a:ea typeface="Tahoma" panose="020B0604030504040204" pitchFamily="34" charset="0"/>
                  <a:cs typeface="Tahoma" panose="020B0604030504040204" pitchFamily="34" charset="0"/>
                </a:rPr>
                <a:t>If you don’t want to provide the pass</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word multiple time, then you have use this command,</a:t>
              </a:r>
              <a:endParaRPr lang="en-US" kern="12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8" name="Rectangle 27">
              <a:extLst>
                <a:ext uri="{FF2B5EF4-FFF2-40B4-BE49-F238E27FC236}">
                  <a16:creationId xmlns:a16="http://schemas.microsoft.com/office/drawing/2014/main" id="{452731FB-2CBC-444F-9543-215936B808FD}"/>
                </a:ext>
              </a:extLst>
            </p:cNvPr>
            <p:cNvSpPr/>
            <p:nvPr/>
          </p:nvSpPr>
          <p:spPr>
            <a:xfrm>
              <a:off x="287044" y="127247"/>
              <a:ext cx="1730135" cy="999367"/>
            </a:xfrm>
            <a:prstGeom prst="rect">
              <a:avLst/>
            </a:prstGeom>
            <a:solidFill>
              <a:srgbClr val="92D050"/>
            </a:solidFill>
            <a:ln w="25400" cap="flat" cmpd="sng" algn="ctr">
              <a:no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sz="2000" b="1" dirty="0">
                  <a:solidFill>
                    <a:schemeClr val="bg1"/>
                  </a:solidFill>
                  <a:latin typeface="Vodafone Rg" pitchFamily="34" charset="0"/>
                </a:rPr>
                <a:t>Git password</a:t>
              </a:r>
              <a:endParaRPr lang="en-US" sz="2000" b="1" kern="1200" dirty="0">
                <a:solidFill>
                  <a:schemeClr val="bg1"/>
                </a:solidFill>
                <a:latin typeface="Vodafone Rg" pitchFamily="34" charset="0"/>
                <a:ea typeface="+mn-ea"/>
                <a:cs typeface="+mn-cs"/>
              </a:endParaRPr>
            </a:p>
          </p:txBody>
        </p:sp>
      </p:grpSp>
    </p:spTree>
    <p:extLst>
      <p:ext uri="{BB962C8B-B14F-4D97-AF65-F5344CB8AC3E}">
        <p14:creationId xmlns:p14="http://schemas.microsoft.com/office/powerpoint/2010/main" val="382857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346825" y="563785"/>
            <a:ext cx="6616700" cy="523220"/>
          </a:xfrm>
          <a:prstGeom prst="rect">
            <a:avLst/>
          </a:prstGeom>
          <a:noFill/>
        </p:spPr>
        <p:txBody>
          <a:bodyPr wrap="square" rtlCol="0">
            <a:spAutoFit/>
          </a:bodyPr>
          <a:lstStyle/>
          <a:p>
            <a:pPr lvl="1"/>
            <a:r>
              <a:rPr lang="en-US" sz="2800" b="1" dirty="0">
                <a:solidFill>
                  <a:schemeClr val="accent1">
                    <a:lumMod val="50000"/>
                  </a:schemeClr>
                </a:solidFill>
              </a:rPr>
              <a:t>	What is A Remote Repository?  </a:t>
            </a:r>
          </a:p>
        </p:txBody>
      </p:sp>
      <p:cxnSp>
        <p:nvCxnSpPr>
          <p:cNvPr id="14" name="Straight Connector 13"/>
          <p:cNvCxnSpPr/>
          <p:nvPr/>
        </p:nvCxnSpPr>
        <p:spPr>
          <a:xfrm flipV="1">
            <a:off x="434109" y="1210041"/>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3" name="Rounded Rectangle 2"/>
          <p:cNvSpPr/>
          <p:nvPr/>
        </p:nvSpPr>
        <p:spPr>
          <a:xfrm>
            <a:off x="692150" y="1609964"/>
            <a:ext cx="10807700" cy="1136450"/>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lumMod val="50000"/>
                  </a:schemeClr>
                </a:solidFill>
              </a:rPr>
              <a:t>Mostly all developer work on a local repository, But in order to collaborate with other developer, we use a remote repository. A remote repository is place where the users upload and share their commits with other developers. </a:t>
            </a:r>
          </a:p>
        </p:txBody>
      </p:sp>
      <p:pic>
        <p:nvPicPr>
          <p:cNvPr id="2" name="Picture 1"/>
          <p:cNvPicPr>
            <a:picLocks noChangeAspect="1"/>
          </p:cNvPicPr>
          <p:nvPr/>
        </p:nvPicPr>
        <p:blipFill>
          <a:blip r:embed="rId2"/>
          <a:stretch>
            <a:fillRect/>
          </a:stretch>
        </p:blipFill>
        <p:spPr>
          <a:xfrm>
            <a:off x="1900680" y="2801549"/>
            <a:ext cx="8582025" cy="3143731"/>
          </a:xfrm>
          <a:prstGeom prst="rect">
            <a:avLst/>
          </a:prstGeom>
        </p:spPr>
      </p:pic>
    </p:spTree>
    <p:extLst>
      <p:ext uri="{BB962C8B-B14F-4D97-AF65-F5344CB8AC3E}">
        <p14:creationId xmlns:p14="http://schemas.microsoft.com/office/powerpoint/2010/main" val="424586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388390" y="566378"/>
            <a:ext cx="8687391" cy="523220"/>
          </a:xfrm>
          <a:prstGeom prst="rect">
            <a:avLst/>
          </a:prstGeom>
          <a:noFill/>
        </p:spPr>
        <p:txBody>
          <a:bodyPr wrap="square" rtlCol="0">
            <a:spAutoFit/>
          </a:bodyPr>
          <a:lstStyle/>
          <a:p>
            <a:pPr lvl="1"/>
            <a:r>
              <a:rPr lang="en-US" sz="2800" b="1" dirty="0">
                <a:solidFill>
                  <a:schemeClr val="accent1">
                    <a:lumMod val="50000"/>
                  </a:schemeClr>
                </a:solidFill>
              </a:rPr>
              <a:t>	Creating A Remote Repository : New Repository </a:t>
            </a:r>
          </a:p>
        </p:txBody>
      </p:sp>
      <p:cxnSp>
        <p:nvCxnSpPr>
          <p:cNvPr id="14" name="Straight Connector 13"/>
          <p:cNvCxnSpPr/>
          <p:nvPr/>
        </p:nvCxnSpPr>
        <p:spPr>
          <a:xfrm flipV="1">
            <a:off x="477136" y="1224695"/>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645427" y="1373770"/>
            <a:ext cx="11099800"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chemeClr val="bg2">
                    <a:lumMod val="50000"/>
                  </a:schemeClr>
                </a:solidFill>
              </a:rPr>
              <a:t>Sign-up at </a:t>
            </a:r>
            <a:r>
              <a:rPr lang="en-US" dirty="0">
                <a:solidFill>
                  <a:schemeClr val="bg2">
                    <a:lumMod val="50000"/>
                  </a:schemeClr>
                </a:solidFill>
                <a:hlinkClick r:id="rId2"/>
              </a:rPr>
              <a:t>www.github.com</a:t>
            </a:r>
            <a:endParaRPr lang="en-US" dirty="0">
              <a:solidFill>
                <a:schemeClr val="bg2">
                  <a:lumMod val="50000"/>
                </a:schemeClr>
              </a:solidFill>
            </a:endParaRPr>
          </a:p>
          <a:p>
            <a:pPr marL="285750" indent="-285750">
              <a:buFont typeface="Wingdings" panose="05000000000000000000" pitchFamily="2" charset="2"/>
              <a:buChar char="ü"/>
            </a:pPr>
            <a:r>
              <a:rPr lang="en-US" dirty="0">
                <a:solidFill>
                  <a:schemeClr val="bg2">
                    <a:lumMod val="50000"/>
                  </a:schemeClr>
                </a:solidFill>
              </a:rPr>
              <a:t>Click on New repository to create a new repository</a:t>
            </a:r>
          </a:p>
          <a:p>
            <a:pPr marL="285750" indent="-285750">
              <a:buFont typeface="Wingdings" panose="05000000000000000000" pitchFamily="2" charset="2"/>
              <a:buChar char="ü"/>
            </a:pPr>
            <a:r>
              <a:rPr lang="en-US" dirty="0">
                <a:solidFill>
                  <a:schemeClr val="bg2">
                    <a:lumMod val="50000"/>
                  </a:schemeClr>
                </a:solidFill>
              </a:rPr>
              <a:t>Under Repository name, give a name to you repository </a:t>
            </a:r>
          </a:p>
          <a:p>
            <a:pPr marL="285750" indent="-285750">
              <a:buFont typeface="Wingdings" panose="05000000000000000000" pitchFamily="2" charset="2"/>
              <a:buChar char="ü"/>
            </a:pPr>
            <a:r>
              <a:rPr lang="en-US" dirty="0">
                <a:solidFill>
                  <a:schemeClr val="bg2">
                    <a:lumMod val="50000"/>
                  </a:schemeClr>
                </a:solidFill>
              </a:rPr>
              <a:t>Give Some Description about your repository Under Description section.  </a:t>
            </a:r>
          </a:p>
        </p:txBody>
      </p:sp>
      <p:pic>
        <p:nvPicPr>
          <p:cNvPr id="4" name="Picture 3"/>
          <p:cNvPicPr>
            <a:picLocks noChangeAspect="1"/>
          </p:cNvPicPr>
          <p:nvPr/>
        </p:nvPicPr>
        <p:blipFill>
          <a:blip r:embed="rId3"/>
          <a:stretch>
            <a:fillRect/>
          </a:stretch>
        </p:blipFill>
        <p:spPr>
          <a:xfrm>
            <a:off x="907164" y="3031468"/>
            <a:ext cx="10377672" cy="329490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499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114300" y="511751"/>
            <a:ext cx="8687391" cy="523220"/>
          </a:xfrm>
          <a:prstGeom prst="rect">
            <a:avLst/>
          </a:prstGeom>
          <a:noFill/>
        </p:spPr>
        <p:txBody>
          <a:bodyPr wrap="square" rtlCol="0">
            <a:spAutoFit/>
          </a:bodyPr>
          <a:lstStyle/>
          <a:p>
            <a:pPr lvl="1"/>
            <a:r>
              <a:rPr lang="en-US" sz="2800" b="1" dirty="0">
                <a:solidFill>
                  <a:schemeClr val="accent1">
                    <a:lumMod val="50000"/>
                  </a:schemeClr>
                </a:solidFill>
              </a:rPr>
              <a:t>Cloning a Remote Git Repository </a:t>
            </a:r>
          </a:p>
        </p:txBody>
      </p:sp>
      <p:cxnSp>
        <p:nvCxnSpPr>
          <p:cNvPr id="14" name="Straight Connector 13"/>
          <p:cNvCxnSpPr/>
          <p:nvPr/>
        </p:nvCxnSpPr>
        <p:spPr>
          <a:xfrm flipV="1">
            <a:off x="595745" y="1112334"/>
            <a:ext cx="10807700" cy="38100"/>
          </a:xfrm>
          <a:prstGeom prst="line">
            <a:avLst/>
          </a:prstGeom>
        </p:spPr>
        <p:style>
          <a:lnRef idx="3">
            <a:schemeClr val="accent5"/>
          </a:lnRef>
          <a:fillRef idx="0">
            <a:schemeClr val="accent5"/>
          </a:fillRef>
          <a:effectRef idx="2">
            <a:schemeClr val="accent5"/>
          </a:effectRef>
          <a:fontRef idx="minor">
            <a:schemeClr val="tx1"/>
          </a:fontRef>
        </p:style>
      </p:cxnSp>
      <p:pic>
        <p:nvPicPr>
          <p:cNvPr id="4" name="Picture 3">
            <a:extLst>
              <a:ext uri="{FF2B5EF4-FFF2-40B4-BE49-F238E27FC236}">
                <a16:creationId xmlns:a16="http://schemas.microsoft.com/office/drawing/2014/main" id="{41E78C92-5190-4597-8B2F-E1C2DA38F342}"/>
              </a:ext>
            </a:extLst>
          </p:cNvPr>
          <p:cNvPicPr>
            <a:picLocks noChangeAspect="1"/>
          </p:cNvPicPr>
          <p:nvPr/>
        </p:nvPicPr>
        <p:blipFill>
          <a:blip r:embed="rId3"/>
          <a:stretch>
            <a:fillRect/>
          </a:stretch>
        </p:blipFill>
        <p:spPr>
          <a:xfrm>
            <a:off x="1143000" y="1200115"/>
            <a:ext cx="9906000" cy="5000625"/>
          </a:xfrm>
          <a:prstGeom prst="rect">
            <a:avLst/>
          </a:prstGeom>
        </p:spPr>
      </p:pic>
      <p:cxnSp>
        <p:nvCxnSpPr>
          <p:cNvPr id="9" name="Straight Connector 8">
            <a:extLst>
              <a:ext uri="{FF2B5EF4-FFF2-40B4-BE49-F238E27FC236}">
                <a16:creationId xmlns:a16="http://schemas.microsoft.com/office/drawing/2014/main" id="{65AC0BAF-89F5-4230-8990-18194076F832}"/>
              </a:ext>
            </a:extLst>
          </p:cNvPr>
          <p:cNvCxnSpPr/>
          <p:nvPr/>
        </p:nvCxnSpPr>
        <p:spPr>
          <a:xfrm>
            <a:off x="4457995" y="1464733"/>
            <a:ext cx="6430138"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5" name="Straight Arrow Connector 14">
            <a:extLst>
              <a:ext uri="{FF2B5EF4-FFF2-40B4-BE49-F238E27FC236}">
                <a16:creationId xmlns:a16="http://schemas.microsoft.com/office/drawing/2014/main" id="{E4E0508D-1051-454E-B3F3-DF2F7AD4D01E}"/>
              </a:ext>
            </a:extLst>
          </p:cNvPr>
          <p:cNvCxnSpPr/>
          <p:nvPr/>
        </p:nvCxnSpPr>
        <p:spPr>
          <a:xfrm>
            <a:off x="4457995" y="2751667"/>
            <a:ext cx="985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852904-13AD-4D82-8F6E-E7E240581DC0}"/>
              </a:ext>
            </a:extLst>
          </p:cNvPr>
          <p:cNvCxnSpPr/>
          <p:nvPr/>
        </p:nvCxnSpPr>
        <p:spPr>
          <a:xfrm>
            <a:off x="4377267" y="3302813"/>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32F7CF-AA32-40E3-974B-5C38F0653048}"/>
              </a:ext>
            </a:extLst>
          </p:cNvPr>
          <p:cNvCxnSpPr/>
          <p:nvPr/>
        </p:nvCxnSpPr>
        <p:spPr>
          <a:xfrm>
            <a:off x="5579533" y="3481184"/>
            <a:ext cx="1490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9B9DE3-CD16-46A0-B109-4BC56A08BAFB}"/>
              </a:ext>
            </a:extLst>
          </p:cNvPr>
          <p:cNvCxnSpPr/>
          <p:nvPr/>
        </p:nvCxnSpPr>
        <p:spPr>
          <a:xfrm>
            <a:off x="5630333" y="3937000"/>
            <a:ext cx="18203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946538D-9039-4F63-A4A3-9BEA3A5BEF38}"/>
              </a:ext>
            </a:extLst>
          </p:cNvPr>
          <p:cNvCxnSpPr/>
          <p:nvPr/>
        </p:nvCxnSpPr>
        <p:spPr>
          <a:xfrm>
            <a:off x="5579533" y="5003800"/>
            <a:ext cx="5105400" cy="93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2C0AB-E072-4AF4-B5A5-D9EF5A8C8F4E}"/>
              </a:ext>
            </a:extLst>
          </p:cNvPr>
          <p:cNvCxnSpPr/>
          <p:nvPr/>
        </p:nvCxnSpPr>
        <p:spPr>
          <a:xfrm>
            <a:off x="5630333" y="5588000"/>
            <a:ext cx="143933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62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2" name="TextBox 11"/>
          <p:cNvSpPr txBox="1"/>
          <p:nvPr/>
        </p:nvSpPr>
        <p:spPr>
          <a:xfrm>
            <a:off x="-29240" y="-203983"/>
            <a:ext cx="8687391" cy="523220"/>
          </a:xfrm>
          <a:prstGeom prst="rect">
            <a:avLst/>
          </a:prstGeom>
          <a:noFill/>
        </p:spPr>
        <p:txBody>
          <a:bodyPr wrap="square" rtlCol="0">
            <a:spAutoFit/>
          </a:bodyPr>
          <a:lstStyle/>
          <a:p>
            <a:pPr lvl="1"/>
            <a:r>
              <a:rPr lang="en-US" sz="2800" b="1" dirty="0">
                <a:solidFill>
                  <a:schemeClr val="bg1"/>
                </a:solidFill>
              </a:rPr>
              <a:t>Pushing Source Code to </a:t>
            </a:r>
            <a:r>
              <a:rPr lang="en-US" sz="2800" b="1" dirty="0" err="1">
                <a:solidFill>
                  <a:schemeClr val="bg1"/>
                </a:solidFill>
              </a:rPr>
              <a:t>Github</a:t>
            </a:r>
            <a:r>
              <a:rPr lang="en-US" sz="2800" b="1" dirty="0">
                <a:solidFill>
                  <a:schemeClr val="bg1"/>
                </a:solidFill>
              </a:rPr>
              <a:t> Repository </a:t>
            </a:r>
          </a:p>
        </p:txBody>
      </p:sp>
      <p:pic>
        <p:nvPicPr>
          <p:cNvPr id="2" name="Picture 1">
            <a:extLst>
              <a:ext uri="{FF2B5EF4-FFF2-40B4-BE49-F238E27FC236}">
                <a16:creationId xmlns:a16="http://schemas.microsoft.com/office/drawing/2014/main" id="{E12AA2A7-DD1D-4317-B2B7-6051DB6F402F}"/>
              </a:ext>
            </a:extLst>
          </p:cNvPr>
          <p:cNvPicPr>
            <a:picLocks noChangeAspect="1"/>
          </p:cNvPicPr>
          <p:nvPr/>
        </p:nvPicPr>
        <p:blipFill>
          <a:blip r:embed="rId3"/>
          <a:stretch>
            <a:fillRect/>
          </a:stretch>
        </p:blipFill>
        <p:spPr>
          <a:xfrm>
            <a:off x="376137" y="564203"/>
            <a:ext cx="11439727" cy="5857609"/>
          </a:xfrm>
          <a:prstGeom prst="rect">
            <a:avLst/>
          </a:prstGeom>
        </p:spPr>
      </p:pic>
    </p:spTree>
    <p:extLst>
      <p:ext uri="{BB962C8B-B14F-4D97-AF65-F5344CB8AC3E}">
        <p14:creationId xmlns:p14="http://schemas.microsoft.com/office/powerpoint/2010/main" val="340160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23220"/>
          </a:xfrm>
          <a:prstGeom prst="rect">
            <a:avLst/>
          </a:prstGeom>
          <a:noFill/>
        </p:spPr>
        <p:txBody>
          <a:bodyPr wrap="square" rtlCol="0">
            <a:spAutoFit/>
          </a:bodyPr>
          <a:lstStyle/>
          <a:p>
            <a:pPr lvl="1"/>
            <a:r>
              <a:rPr lang="en-US" sz="2800" b="1" dirty="0">
                <a:solidFill>
                  <a:schemeClr val="bg1"/>
                </a:solidFill>
              </a:rPr>
              <a:t>Making a Pull Request </a:t>
            </a:r>
          </a:p>
        </p:txBody>
      </p:sp>
      <p:pic>
        <p:nvPicPr>
          <p:cNvPr id="2" name="Picture 1">
            <a:extLst>
              <a:ext uri="{FF2B5EF4-FFF2-40B4-BE49-F238E27FC236}">
                <a16:creationId xmlns:a16="http://schemas.microsoft.com/office/drawing/2014/main" id="{30381883-6ABC-4E21-BB6D-3774DB08491E}"/>
              </a:ext>
            </a:extLst>
          </p:cNvPr>
          <p:cNvPicPr>
            <a:picLocks noChangeAspect="1"/>
          </p:cNvPicPr>
          <p:nvPr/>
        </p:nvPicPr>
        <p:blipFill>
          <a:blip r:embed="rId3"/>
          <a:stretch>
            <a:fillRect/>
          </a:stretch>
        </p:blipFill>
        <p:spPr>
          <a:xfrm>
            <a:off x="583051" y="585584"/>
            <a:ext cx="10306050" cy="2467221"/>
          </a:xfrm>
          <a:prstGeom prst="rect">
            <a:avLst/>
          </a:prstGeom>
        </p:spPr>
      </p:pic>
      <p:pic>
        <p:nvPicPr>
          <p:cNvPr id="3" name="Picture 2">
            <a:extLst>
              <a:ext uri="{FF2B5EF4-FFF2-40B4-BE49-F238E27FC236}">
                <a16:creationId xmlns:a16="http://schemas.microsoft.com/office/drawing/2014/main" id="{D12BFB0F-5353-49B0-9CD0-81F12122E9D4}"/>
              </a:ext>
            </a:extLst>
          </p:cNvPr>
          <p:cNvPicPr>
            <a:picLocks noChangeAspect="1"/>
          </p:cNvPicPr>
          <p:nvPr/>
        </p:nvPicPr>
        <p:blipFill>
          <a:blip r:embed="rId4"/>
          <a:stretch>
            <a:fillRect/>
          </a:stretch>
        </p:blipFill>
        <p:spPr>
          <a:xfrm>
            <a:off x="744976" y="3208381"/>
            <a:ext cx="10218096" cy="3096739"/>
          </a:xfrm>
          <a:prstGeom prst="rect">
            <a:avLst/>
          </a:prstGeom>
        </p:spPr>
      </p:pic>
    </p:spTree>
    <p:extLst>
      <p:ext uri="{BB962C8B-B14F-4D97-AF65-F5344CB8AC3E}">
        <p14:creationId xmlns:p14="http://schemas.microsoft.com/office/powerpoint/2010/main" val="509461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2" name="TextBox 11"/>
          <p:cNvSpPr txBox="1"/>
          <p:nvPr/>
        </p:nvSpPr>
        <p:spPr>
          <a:xfrm>
            <a:off x="-29240" y="-203983"/>
            <a:ext cx="8687391" cy="523220"/>
          </a:xfrm>
          <a:prstGeom prst="rect">
            <a:avLst/>
          </a:prstGeom>
          <a:noFill/>
        </p:spPr>
        <p:txBody>
          <a:bodyPr wrap="square" rtlCol="0">
            <a:spAutoFit/>
          </a:bodyPr>
          <a:lstStyle/>
          <a:p>
            <a:pPr lvl="1"/>
            <a:r>
              <a:rPr lang="en-US" sz="2800" b="1" dirty="0">
                <a:solidFill>
                  <a:schemeClr val="bg1"/>
                </a:solidFill>
              </a:rPr>
              <a:t>Making a Pull Request </a:t>
            </a:r>
          </a:p>
        </p:txBody>
      </p:sp>
      <p:pic>
        <p:nvPicPr>
          <p:cNvPr id="3" name="Picture 2">
            <a:extLst>
              <a:ext uri="{FF2B5EF4-FFF2-40B4-BE49-F238E27FC236}">
                <a16:creationId xmlns:a16="http://schemas.microsoft.com/office/drawing/2014/main" id="{3495D5A3-A37D-4AB8-AD00-3E971855473F}"/>
              </a:ext>
            </a:extLst>
          </p:cNvPr>
          <p:cNvPicPr>
            <a:picLocks noChangeAspect="1"/>
          </p:cNvPicPr>
          <p:nvPr/>
        </p:nvPicPr>
        <p:blipFill>
          <a:blip r:embed="rId3"/>
          <a:stretch>
            <a:fillRect/>
          </a:stretch>
        </p:blipFill>
        <p:spPr>
          <a:xfrm>
            <a:off x="920886" y="661481"/>
            <a:ext cx="10350229" cy="5437762"/>
          </a:xfrm>
          <a:prstGeom prst="rect">
            <a:avLst/>
          </a:prstGeom>
        </p:spPr>
      </p:pic>
    </p:spTree>
    <p:extLst>
      <p:ext uri="{BB962C8B-B14F-4D97-AF65-F5344CB8AC3E}">
        <p14:creationId xmlns:p14="http://schemas.microsoft.com/office/powerpoint/2010/main" val="2998344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50429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2" name="TextBox 11"/>
          <p:cNvSpPr txBox="1"/>
          <p:nvPr/>
        </p:nvSpPr>
        <p:spPr>
          <a:xfrm>
            <a:off x="-29240" y="-203983"/>
            <a:ext cx="8687391" cy="523220"/>
          </a:xfrm>
          <a:prstGeom prst="rect">
            <a:avLst/>
          </a:prstGeom>
          <a:noFill/>
        </p:spPr>
        <p:txBody>
          <a:bodyPr wrap="square" rtlCol="0">
            <a:spAutoFit/>
          </a:bodyPr>
          <a:lstStyle/>
          <a:p>
            <a:pPr lvl="1"/>
            <a:r>
              <a:rPr lang="en-US" sz="2800" b="1" dirty="0">
                <a:solidFill>
                  <a:schemeClr val="bg1"/>
                </a:solidFill>
              </a:rPr>
              <a:t>Git Amend</a:t>
            </a:r>
          </a:p>
        </p:txBody>
      </p:sp>
      <p:sp>
        <p:nvSpPr>
          <p:cNvPr id="5" name="TextBox 4">
            <a:extLst>
              <a:ext uri="{FF2B5EF4-FFF2-40B4-BE49-F238E27FC236}">
                <a16:creationId xmlns:a16="http://schemas.microsoft.com/office/drawing/2014/main" id="{D003B21E-072E-4562-A5A7-C29A0AEE3DB9}"/>
              </a:ext>
            </a:extLst>
          </p:cNvPr>
          <p:cNvSpPr txBox="1"/>
          <p:nvPr/>
        </p:nvSpPr>
        <p:spPr>
          <a:xfrm>
            <a:off x="514350" y="819150"/>
            <a:ext cx="10525125" cy="1676741"/>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The </a:t>
            </a:r>
            <a:r>
              <a:rPr lang="en-US" b="1" dirty="0"/>
              <a:t>git commit --amend </a:t>
            </a:r>
            <a:r>
              <a:rPr lang="en-US" dirty="0"/>
              <a:t>command is a convenient way to modify the most recent commit.</a:t>
            </a:r>
          </a:p>
          <a:p>
            <a:pPr marL="285750" indent="-285750">
              <a:lnSpc>
                <a:spcPct val="200000"/>
              </a:lnSpc>
              <a:buFont typeface="Wingdings" panose="05000000000000000000" pitchFamily="2" charset="2"/>
              <a:buChar char="q"/>
            </a:pPr>
            <a:r>
              <a:rPr lang="en-US" dirty="0"/>
              <a:t>It lets you combine staged changes with the previous commit instead of creating an entirely new commit.</a:t>
            </a:r>
          </a:p>
          <a:p>
            <a:pPr marL="285750" indent="-285750">
              <a:lnSpc>
                <a:spcPct val="200000"/>
              </a:lnSpc>
              <a:buFont typeface="Wingdings" panose="05000000000000000000" pitchFamily="2" charset="2"/>
              <a:buChar char="q"/>
            </a:pPr>
            <a:r>
              <a:rPr lang="en-US" dirty="0"/>
              <a:t>It can also be used to simply edit the previous commit message </a:t>
            </a:r>
            <a:endParaRPr lang="en-IN" dirty="0"/>
          </a:p>
        </p:txBody>
      </p:sp>
      <p:sp>
        <p:nvSpPr>
          <p:cNvPr id="9" name="Rectangle 8">
            <a:extLst>
              <a:ext uri="{FF2B5EF4-FFF2-40B4-BE49-F238E27FC236}">
                <a16:creationId xmlns:a16="http://schemas.microsoft.com/office/drawing/2014/main" id="{F7D54366-F990-4584-8F90-1AD37F9FCD0C}"/>
              </a:ext>
            </a:extLst>
          </p:cNvPr>
          <p:cNvSpPr/>
          <p:nvPr/>
        </p:nvSpPr>
        <p:spPr>
          <a:xfrm>
            <a:off x="609600" y="3152775"/>
            <a:ext cx="10753725" cy="25622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t>#git add –all ; git commit –m “hello”; git push origin prod</a:t>
            </a:r>
          </a:p>
          <a:p>
            <a:endParaRPr lang="en-IN" sz="2400" dirty="0"/>
          </a:p>
          <a:p>
            <a:r>
              <a:rPr lang="en-IN" sz="2400" dirty="0"/>
              <a:t>#git add –all</a:t>
            </a:r>
          </a:p>
          <a:p>
            <a:r>
              <a:rPr lang="en-IN" sz="2400" dirty="0"/>
              <a:t>#git commit –amend</a:t>
            </a:r>
          </a:p>
          <a:p>
            <a:r>
              <a:rPr lang="en-IN" sz="2400" dirty="0"/>
              <a:t>#git push </a:t>
            </a:r>
            <a:r>
              <a:rPr lang="en-IN" sz="2400"/>
              <a:t>origin prod </a:t>
            </a:r>
            <a:r>
              <a:rPr lang="en-IN" sz="2400" dirty="0"/>
              <a:t>–f </a:t>
            </a:r>
          </a:p>
        </p:txBody>
      </p:sp>
    </p:spTree>
    <p:extLst>
      <p:ext uri="{BB962C8B-B14F-4D97-AF65-F5344CB8AC3E}">
        <p14:creationId xmlns:p14="http://schemas.microsoft.com/office/powerpoint/2010/main" val="161455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276999"/>
          </a:xfrm>
          <a:prstGeom prst="rect">
            <a:avLst/>
          </a:prstGeom>
          <a:noFill/>
        </p:spPr>
        <p:txBody>
          <a:bodyPr wrap="square" rtlCol="0">
            <a:spAutoFit/>
          </a:bodyPr>
          <a:lstStyle/>
          <a:p>
            <a:r>
              <a:rPr lang="en-US" sz="1200" b="1" dirty="0" err="1">
                <a:solidFill>
                  <a:schemeClr val="bg1"/>
                </a:solidFill>
              </a:rPr>
              <a:t>DevopsTraining</a:t>
            </a:r>
            <a:r>
              <a:rPr lang="en-US" sz="1200" b="1" dirty="0">
                <a:solidFill>
                  <a:schemeClr val="bg1"/>
                </a:solidFill>
              </a:rPr>
              <a:t>@ 2020</a:t>
            </a:r>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330200" y="790437"/>
            <a:ext cx="5410200" cy="523220"/>
          </a:xfrm>
          <a:prstGeom prst="rect">
            <a:avLst/>
          </a:prstGeom>
          <a:noFill/>
        </p:spPr>
        <p:txBody>
          <a:bodyPr wrap="square" rtlCol="0">
            <a:spAutoFit/>
          </a:bodyPr>
          <a:lstStyle/>
          <a:p>
            <a:pPr lvl="1"/>
            <a:r>
              <a:rPr lang="en-US" sz="2800" b="1" dirty="0">
                <a:solidFill>
                  <a:schemeClr val="accent1">
                    <a:lumMod val="50000"/>
                  </a:schemeClr>
                </a:solidFill>
              </a:rPr>
              <a:t>	What is Version Control?  </a:t>
            </a:r>
          </a:p>
        </p:txBody>
      </p:sp>
      <p:cxnSp>
        <p:nvCxnSpPr>
          <p:cNvPr id="14" name="Straight Connector 13"/>
          <p:cNvCxnSpPr/>
          <p:nvPr/>
        </p:nvCxnSpPr>
        <p:spPr>
          <a:xfrm flipV="1">
            <a:off x="558800" y="1460500"/>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3" name="Rounded Rectangle 2"/>
          <p:cNvSpPr/>
          <p:nvPr/>
        </p:nvSpPr>
        <p:spPr>
          <a:xfrm>
            <a:off x="692149" y="1803399"/>
            <a:ext cx="5482635" cy="4449619"/>
          </a:xfrm>
          <a:prstGeom prst="roundRect">
            <a:avLst/>
          </a:prstGeom>
          <a:solidFill>
            <a:schemeClr val="bg1"/>
          </a:solidFill>
          <a:ln>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50000"/>
                    <a:lumOff val="50000"/>
                  </a:schemeClr>
                </a:solidFill>
              </a:rPr>
              <a:t>Git Version control</a:t>
            </a:r>
            <a:r>
              <a:rPr lang="en-US" dirty="0">
                <a:solidFill>
                  <a:schemeClr val="tx1">
                    <a:lumMod val="50000"/>
                    <a:lumOff val="50000"/>
                  </a:schemeClr>
                </a:solidFill>
              </a:rPr>
              <a:t> is a system that records changes to a file or set of files over time so that you can recall specific versions later.</a:t>
            </a:r>
          </a:p>
          <a:p>
            <a:pPr algn="ctr"/>
            <a:r>
              <a:rPr lang="en-US" dirty="0">
                <a:solidFill>
                  <a:schemeClr val="tx1">
                    <a:lumMod val="50000"/>
                    <a:lumOff val="50000"/>
                  </a:schemeClr>
                </a:solidFill>
              </a:rPr>
              <a:t>Or </a:t>
            </a:r>
          </a:p>
          <a:p>
            <a:pPr algn="ctr"/>
            <a:r>
              <a:rPr lang="en-US" dirty="0">
                <a:solidFill>
                  <a:schemeClr val="tx1">
                    <a:lumMod val="50000"/>
                    <a:lumOff val="50000"/>
                  </a:schemeClr>
                </a:solidFill>
              </a:rPr>
              <a:t>Version Control System allows developers to manage the code and it will enable the developers to work separately on their tasks using branches and collaborate it to contribute their changes in the code base of the project.</a:t>
            </a:r>
          </a:p>
        </p:txBody>
      </p:sp>
      <p:pic>
        <p:nvPicPr>
          <p:cNvPr id="5" name="Picture 4"/>
          <p:cNvPicPr>
            <a:picLocks noChangeAspect="1"/>
          </p:cNvPicPr>
          <p:nvPr/>
        </p:nvPicPr>
        <p:blipFill>
          <a:blip r:embed="rId2"/>
          <a:stretch>
            <a:fillRect/>
          </a:stretch>
        </p:blipFill>
        <p:spPr>
          <a:xfrm>
            <a:off x="6454775" y="2133601"/>
            <a:ext cx="5045075" cy="3934050"/>
          </a:xfrm>
          <a:prstGeom prst="rect">
            <a:avLst/>
          </a:prstGeom>
        </p:spPr>
      </p:pic>
      <p:sp>
        <p:nvSpPr>
          <p:cNvPr id="2" name="TextBox 1">
            <a:extLst>
              <a:ext uri="{FF2B5EF4-FFF2-40B4-BE49-F238E27FC236}">
                <a16:creationId xmlns:a16="http://schemas.microsoft.com/office/drawing/2014/main" id="{32F21880-BB35-4682-BBCD-F2F60945FCCD}"/>
              </a:ext>
            </a:extLst>
          </p:cNvPr>
          <p:cNvSpPr txBox="1"/>
          <p:nvPr/>
        </p:nvSpPr>
        <p:spPr>
          <a:xfrm>
            <a:off x="4848225" y="494130"/>
            <a:ext cx="2486025" cy="369332"/>
          </a:xfrm>
          <a:prstGeom prst="rect">
            <a:avLst/>
          </a:prstGeom>
          <a:noFill/>
        </p:spPr>
        <p:txBody>
          <a:bodyPr wrap="square" rtlCol="0">
            <a:spAutoFit/>
          </a:bodyPr>
          <a:lstStyle/>
          <a:p>
            <a:r>
              <a:rPr lang="en-IN" dirty="0"/>
              <a:t>Git is a version control</a:t>
            </a:r>
          </a:p>
        </p:txBody>
      </p:sp>
    </p:spTree>
    <p:extLst>
      <p:ext uri="{BB962C8B-B14F-4D97-AF65-F5344CB8AC3E}">
        <p14:creationId xmlns:p14="http://schemas.microsoft.com/office/powerpoint/2010/main" val="1183874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2" name="TextBox 11"/>
          <p:cNvSpPr txBox="1"/>
          <p:nvPr/>
        </p:nvSpPr>
        <p:spPr>
          <a:xfrm>
            <a:off x="-29240" y="-203983"/>
            <a:ext cx="8687391" cy="523220"/>
          </a:xfrm>
          <a:prstGeom prst="rect">
            <a:avLst/>
          </a:prstGeom>
          <a:noFill/>
        </p:spPr>
        <p:txBody>
          <a:bodyPr wrap="square" rtlCol="0">
            <a:spAutoFit/>
          </a:bodyPr>
          <a:lstStyle/>
          <a:p>
            <a:pPr lvl="1"/>
            <a:r>
              <a:rPr lang="en-US" sz="2800" b="1" dirty="0">
                <a:solidFill>
                  <a:schemeClr val="bg1"/>
                </a:solidFill>
              </a:rPr>
              <a:t>Merging Multiple Git Commits </a:t>
            </a:r>
          </a:p>
        </p:txBody>
      </p:sp>
      <p:pic>
        <p:nvPicPr>
          <p:cNvPr id="2" name="Picture 1">
            <a:extLst>
              <a:ext uri="{FF2B5EF4-FFF2-40B4-BE49-F238E27FC236}">
                <a16:creationId xmlns:a16="http://schemas.microsoft.com/office/drawing/2014/main" id="{34969585-68D7-41F8-B074-6A73263845F0}"/>
              </a:ext>
            </a:extLst>
          </p:cNvPr>
          <p:cNvPicPr>
            <a:picLocks noChangeAspect="1"/>
          </p:cNvPicPr>
          <p:nvPr/>
        </p:nvPicPr>
        <p:blipFill>
          <a:blip r:embed="rId3"/>
          <a:stretch>
            <a:fillRect/>
          </a:stretch>
        </p:blipFill>
        <p:spPr>
          <a:xfrm>
            <a:off x="542818" y="904126"/>
            <a:ext cx="11106365" cy="4851466"/>
          </a:xfrm>
          <a:prstGeom prst="rect">
            <a:avLst/>
          </a:prstGeom>
        </p:spPr>
      </p:pic>
    </p:spTree>
    <p:extLst>
      <p:ext uri="{BB962C8B-B14F-4D97-AF65-F5344CB8AC3E}">
        <p14:creationId xmlns:p14="http://schemas.microsoft.com/office/powerpoint/2010/main" val="1284404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2" name="TextBox 11"/>
          <p:cNvSpPr txBox="1"/>
          <p:nvPr/>
        </p:nvSpPr>
        <p:spPr>
          <a:xfrm>
            <a:off x="-29240" y="-203983"/>
            <a:ext cx="8687391" cy="523220"/>
          </a:xfrm>
          <a:prstGeom prst="rect">
            <a:avLst/>
          </a:prstGeom>
          <a:noFill/>
        </p:spPr>
        <p:txBody>
          <a:bodyPr wrap="square" rtlCol="0">
            <a:spAutoFit/>
          </a:bodyPr>
          <a:lstStyle/>
          <a:p>
            <a:pPr lvl="1"/>
            <a:r>
              <a:rPr lang="en-US" sz="2800" b="1" dirty="0">
                <a:solidFill>
                  <a:schemeClr val="bg1"/>
                </a:solidFill>
              </a:rPr>
              <a:t>Pushing Source Code to </a:t>
            </a:r>
            <a:r>
              <a:rPr lang="en-US" sz="2800" b="1" dirty="0" err="1">
                <a:solidFill>
                  <a:schemeClr val="bg1"/>
                </a:solidFill>
              </a:rPr>
              <a:t>Github</a:t>
            </a:r>
            <a:r>
              <a:rPr lang="en-US" sz="2800" b="1" dirty="0">
                <a:solidFill>
                  <a:schemeClr val="bg1"/>
                </a:solidFill>
              </a:rPr>
              <a:t> Repository </a:t>
            </a:r>
          </a:p>
        </p:txBody>
      </p:sp>
      <p:pic>
        <p:nvPicPr>
          <p:cNvPr id="2" name="Picture 1">
            <a:extLst>
              <a:ext uri="{FF2B5EF4-FFF2-40B4-BE49-F238E27FC236}">
                <a16:creationId xmlns:a16="http://schemas.microsoft.com/office/drawing/2014/main" id="{F73A0C68-8FAD-4B0F-929E-36066F11477E}"/>
              </a:ext>
            </a:extLst>
          </p:cNvPr>
          <p:cNvPicPr>
            <a:picLocks noChangeAspect="1"/>
          </p:cNvPicPr>
          <p:nvPr/>
        </p:nvPicPr>
        <p:blipFill>
          <a:blip r:embed="rId3"/>
          <a:stretch>
            <a:fillRect/>
          </a:stretch>
        </p:blipFill>
        <p:spPr>
          <a:xfrm>
            <a:off x="485775" y="895350"/>
            <a:ext cx="11220450" cy="5067300"/>
          </a:xfrm>
          <a:prstGeom prst="rect">
            <a:avLst/>
          </a:prstGeom>
        </p:spPr>
      </p:pic>
    </p:spTree>
    <p:extLst>
      <p:ext uri="{BB962C8B-B14F-4D97-AF65-F5344CB8AC3E}">
        <p14:creationId xmlns:p14="http://schemas.microsoft.com/office/powerpoint/2010/main" val="62199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114300" y="511751"/>
            <a:ext cx="8687391" cy="523220"/>
          </a:xfrm>
          <a:prstGeom prst="rect">
            <a:avLst/>
          </a:prstGeom>
          <a:noFill/>
        </p:spPr>
        <p:txBody>
          <a:bodyPr wrap="square" rtlCol="0">
            <a:spAutoFit/>
          </a:bodyPr>
          <a:lstStyle/>
          <a:p>
            <a:pPr lvl="1"/>
            <a:r>
              <a:rPr lang="en-US" sz="2800" b="1" dirty="0">
                <a:solidFill>
                  <a:schemeClr val="accent1">
                    <a:lumMod val="50000"/>
                  </a:schemeClr>
                </a:solidFill>
              </a:rPr>
              <a:t>Working on Branch !</a:t>
            </a:r>
          </a:p>
        </p:txBody>
      </p:sp>
      <p:cxnSp>
        <p:nvCxnSpPr>
          <p:cNvPr id="14" name="Straight Connector 13"/>
          <p:cNvCxnSpPr/>
          <p:nvPr/>
        </p:nvCxnSpPr>
        <p:spPr>
          <a:xfrm flipV="1">
            <a:off x="595745" y="1112334"/>
            <a:ext cx="10807700" cy="38100"/>
          </a:xfrm>
          <a:prstGeom prst="line">
            <a:avLst/>
          </a:prstGeom>
        </p:spPr>
        <p:style>
          <a:lnRef idx="3">
            <a:schemeClr val="accent5"/>
          </a:lnRef>
          <a:fillRef idx="0">
            <a:schemeClr val="accent5"/>
          </a:fillRef>
          <a:effectRef idx="2">
            <a:schemeClr val="accent5"/>
          </a:effectRef>
          <a:fontRef idx="minor">
            <a:schemeClr val="tx1"/>
          </a:fontRef>
        </p:style>
      </p:cxnSp>
      <p:grpSp>
        <p:nvGrpSpPr>
          <p:cNvPr id="15" name="Group 14">
            <a:extLst>
              <a:ext uri="{FF2B5EF4-FFF2-40B4-BE49-F238E27FC236}">
                <a16:creationId xmlns:a16="http://schemas.microsoft.com/office/drawing/2014/main" id="{296A9266-67FF-4033-8E46-E5AB83BA318A}"/>
              </a:ext>
            </a:extLst>
          </p:cNvPr>
          <p:cNvGrpSpPr/>
          <p:nvPr/>
        </p:nvGrpSpPr>
        <p:grpSpPr>
          <a:xfrm>
            <a:off x="548362" y="1326113"/>
            <a:ext cx="11094288" cy="4381452"/>
            <a:chOff x="287044" y="127247"/>
            <a:chExt cx="11699308" cy="1007490"/>
          </a:xfrm>
        </p:grpSpPr>
        <p:sp>
          <p:nvSpPr>
            <p:cNvPr id="16" name="Rectangle 15">
              <a:extLst>
                <a:ext uri="{FF2B5EF4-FFF2-40B4-BE49-F238E27FC236}">
                  <a16:creationId xmlns:a16="http://schemas.microsoft.com/office/drawing/2014/main" id="{6C24AB05-C1D7-4806-BC2A-819C3DA8A1A1}"/>
                </a:ext>
              </a:extLst>
            </p:cNvPr>
            <p:cNvSpPr/>
            <p:nvPr/>
          </p:nvSpPr>
          <p:spPr>
            <a:xfrm>
              <a:off x="2286165" y="171266"/>
              <a:ext cx="9700187" cy="963471"/>
            </a:xfrm>
            <a:prstGeom prst="rect">
              <a:avLst/>
            </a:prstGeom>
            <a:solidFill>
              <a:schemeClr val="bg1">
                <a:lumMod val="95000"/>
              </a:schemeClr>
            </a:solidFill>
            <a:ln w="25400" cap="flat" cmpd="sng" algn="ctr">
              <a:solidFill>
                <a:schemeClr val="bg1">
                  <a:lumMod val="95000"/>
                </a:scheme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t" anchorCtr="0">
              <a:noAutofit/>
            </a:bodyPr>
            <a:lstStyle/>
            <a:p>
              <a:pPr lvl="1" defTabSz="444500">
                <a:lnSpc>
                  <a:spcPct val="90000"/>
                </a:lnSpc>
                <a:spcBef>
                  <a:spcPct val="0"/>
                </a:spcBef>
                <a:spcAft>
                  <a:spcPct val="35000"/>
                </a:spcAft>
              </a:pPr>
              <a:endParaRPr lang="en-US" b="1" dirty="0">
                <a:solidFill>
                  <a:srgbClr val="FF0000"/>
                </a:solidFill>
              </a:endParaRPr>
            </a:p>
          </p:txBody>
        </p:sp>
        <p:sp>
          <p:nvSpPr>
            <p:cNvPr id="17" name="Rectangle 16">
              <a:extLst>
                <a:ext uri="{FF2B5EF4-FFF2-40B4-BE49-F238E27FC236}">
                  <a16:creationId xmlns:a16="http://schemas.microsoft.com/office/drawing/2014/main" id="{213E78B8-5E53-440E-B681-030F38659362}"/>
                </a:ext>
              </a:extLst>
            </p:cNvPr>
            <p:cNvSpPr/>
            <p:nvPr/>
          </p:nvSpPr>
          <p:spPr>
            <a:xfrm>
              <a:off x="287044" y="127247"/>
              <a:ext cx="1730135" cy="999367"/>
            </a:xfrm>
            <a:prstGeom prst="rect">
              <a:avLst/>
            </a:prstGeom>
            <a:solidFill>
              <a:schemeClr val="accent5">
                <a:lumMod val="75000"/>
              </a:schemeClr>
            </a:solidFill>
            <a:ln w="25400" cap="flat" cmpd="sng" algn="ctr">
              <a:no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spcFirstLastPara="0" vert="horz" wrap="square" lIns="6350" tIns="6350" rIns="6350" bIns="6350" numCol="1" spcCol="1270" rtlCol="0" anchor="ctr" anchorCtr="0">
              <a:noAutofit/>
            </a:bodyPr>
            <a:lstStyle/>
            <a:p>
              <a:pPr algn="ctr" defTabSz="444500">
                <a:lnSpc>
                  <a:spcPct val="90000"/>
                </a:lnSpc>
                <a:spcBef>
                  <a:spcPct val="0"/>
                </a:spcBef>
                <a:spcAft>
                  <a:spcPct val="35000"/>
                </a:spcAft>
              </a:pPr>
              <a:r>
                <a:rPr lang="en-US" sz="2000" b="1" dirty="0">
                  <a:solidFill>
                    <a:schemeClr val="bg1"/>
                  </a:solidFill>
                  <a:latin typeface="Vodafone Rg" pitchFamily="34" charset="0"/>
                </a:rPr>
                <a:t>Merge </a:t>
              </a:r>
            </a:p>
            <a:p>
              <a:pPr algn="ctr" defTabSz="444500">
                <a:lnSpc>
                  <a:spcPct val="90000"/>
                </a:lnSpc>
                <a:spcBef>
                  <a:spcPct val="0"/>
                </a:spcBef>
                <a:spcAft>
                  <a:spcPct val="35000"/>
                </a:spcAft>
              </a:pPr>
              <a:r>
                <a:rPr lang="en-US" sz="2000" b="1" dirty="0">
                  <a:solidFill>
                    <a:schemeClr val="bg1"/>
                  </a:solidFill>
                  <a:latin typeface="Vodafone Rg" pitchFamily="34" charset="0"/>
                </a:rPr>
                <a:t>Conflicts</a:t>
              </a:r>
            </a:p>
          </p:txBody>
        </p:sp>
      </p:grpSp>
      <p:sp>
        <p:nvSpPr>
          <p:cNvPr id="2" name="Rectangle 1">
            <a:extLst>
              <a:ext uri="{FF2B5EF4-FFF2-40B4-BE49-F238E27FC236}">
                <a16:creationId xmlns:a16="http://schemas.microsoft.com/office/drawing/2014/main" id="{DEF02D0D-31D5-4650-8AB2-194006A614DB}"/>
              </a:ext>
            </a:extLst>
          </p:cNvPr>
          <p:cNvSpPr/>
          <p:nvPr/>
        </p:nvSpPr>
        <p:spPr>
          <a:xfrm>
            <a:off x="2469017" y="1669743"/>
            <a:ext cx="8934428" cy="3737946"/>
          </a:xfrm>
          <a:prstGeom prst="rect">
            <a:avLst/>
          </a:prstGeom>
        </p:spPr>
        <p:txBody>
          <a:bodyPr wrap="square">
            <a:spAutoFit/>
          </a:bodyPr>
          <a:lstStyle/>
          <a:p>
            <a:pPr marL="342900" indent="-342900">
              <a:lnSpc>
                <a:spcPct val="150000"/>
              </a:lnSpc>
              <a:buFont typeface="Wingdings" panose="05000000000000000000" pitchFamily="2" charset="2"/>
              <a:buChar char="ü"/>
            </a:pPr>
            <a:r>
              <a:rPr lang="en-IN" sz="2000" dirty="0">
                <a:solidFill>
                  <a:srgbClr val="0070C0"/>
                </a:solidFill>
              </a:rPr>
              <a:t>Version control systems are all about managing contributions between multiple distributed developers. Sometimes multiple developers may try to edit the same content.</a:t>
            </a:r>
          </a:p>
          <a:p>
            <a:pPr marL="342900" indent="-342900">
              <a:lnSpc>
                <a:spcPct val="150000"/>
              </a:lnSpc>
              <a:buFont typeface="Wingdings" panose="05000000000000000000" pitchFamily="2" charset="2"/>
              <a:buChar char="ü"/>
            </a:pPr>
            <a:r>
              <a:rPr lang="en-IN" sz="2000" dirty="0">
                <a:solidFill>
                  <a:srgbClr val="0070C0"/>
                </a:solidFill>
              </a:rPr>
              <a:t> If Developer A tries to edit code that Developer B is editing a conflict may occur. </a:t>
            </a:r>
          </a:p>
          <a:p>
            <a:pPr marL="342900" indent="-342900">
              <a:lnSpc>
                <a:spcPct val="150000"/>
              </a:lnSpc>
              <a:buFont typeface="Wingdings" panose="05000000000000000000" pitchFamily="2" charset="2"/>
              <a:buChar char="ü"/>
            </a:pPr>
            <a:r>
              <a:rPr lang="en-IN" sz="2000" dirty="0">
                <a:solidFill>
                  <a:srgbClr val="0070C0"/>
                </a:solidFill>
              </a:rPr>
              <a:t>To alleviate the occurrence of conflicts developers will work in separate isolated branches. </a:t>
            </a:r>
          </a:p>
          <a:p>
            <a:pPr marL="342900" indent="-342900">
              <a:lnSpc>
                <a:spcPct val="150000"/>
              </a:lnSpc>
              <a:buFont typeface="Wingdings" panose="05000000000000000000" pitchFamily="2" charset="2"/>
              <a:buChar char="ü"/>
            </a:pPr>
            <a:r>
              <a:rPr lang="en-IN" sz="2000" dirty="0">
                <a:solidFill>
                  <a:srgbClr val="0070C0"/>
                </a:solidFill>
              </a:rPr>
              <a:t>The git merge command's primary responsibility is to combine separate branches and resolve any conflicting edits.</a:t>
            </a:r>
          </a:p>
        </p:txBody>
      </p:sp>
    </p:spTree>
    <p:extLst>
      <p:ext uri="{BB962C8B-B14F-4D97-AF65-F5344CB8AC3E}">
        <p14:creationId xmlns:p14="http://schemas.microsoft.com/office/powerpoint/2010/main" val="86742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50429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Tree>
    <p:extLst>
      <p:ext uri="{BB962C8B-B14F-4D97-AF65-F5344CB8AC3E}">
        <p14:creationId xmlns:p14="http://schemas.microsoft.com/office/powerpoint/2010/main" val="3070217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EFD9-EA37-4429-8F91-53DB63D6ADC4}"/>
              </a:ext>
            </a:extLst>
          </p:cNvPr>
          <p:cNvSpPr>
            <a:spLocks noGrp="1"/>
          </p:cNvSpPr>
          <p:nvPr>
            <p:ph type="title"/>
          </p:nvPr>
        </p:nvSpPr>
        <p:spPr>
          <a:xfrm>
            <a:off x="838200" y="365125"/>
            <a:ext cx="10515600" cy="943911"/>
          </a:xfrm>
        </p:spPr>
        <p:txBody>
          <a:bodyPr/>
          <a:lstStyle/>
          <a:p>
            <a:endParaRPr lang="en-IN" dirty="0"/>
          </a:p>
        </p:txBody>
      </p:sp>
      <p:sp>
        <p:nvSpPr>
          <p:cNvPr id="3" name="Content Placeholder 2">
            <a:extLst>
              <a:ext uri="{FF2B5EF4-FFF2-40B4-BE49-F238E27FC236}">
                <a16:creationId xmlns:a16="http://schemas.microsoft.com/office/drawing/2014/main" id="{98FF11AA-3BBB-45E3-B0B5-CE5F086386BF}"/>
              </a:ext>
            </a:extLst>
          </p:cNvPr>
          <p:cNvSpPr>
            <a:spLocks noGrp="1"/>
          </p:cNvSpPr>
          <p:nvPr>
            <p:ph sz="half" idx="1"/>
          </p:nvPr>
        </p:nvSpPr>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pPr marL="0" indent="0">
              <a:buNone/>
            </a:pPr>
            <a:r>
              <a:rPr lang="en-IN" dirty="0"/>
              <a:t>#git add –all</a:t>
            </a:r>
          </a:p>
          <a:p>
            <a:pPr marL="0" indent="0">
              <a:buNone/>
            </a:pPr>
            <a:r>
              <a:rPr lang="en-IN" dirty="0"/>
              <a:t>#git commit –m “Initial Commit”</a:t>
            </a:r>
          </a:p>
          <a:p>
            <a:pPr marL="0" indent="0">
              <a:buNone/>
            </a:pPr>
            <a:r>
              <a:rPr lang="en-IN" dirty="0"/>
              <a:t>#git push origin development </a:t>
            </a:r>
          </a:p>
          <a:p>
            <a:pPr marL="0" indent="0">
              <a:buNone/>
            </a:pPr>
            <a:endParaRPr lang="en-IN" dirty="0"/>
          </a:p>
          <a:p>
            <a:pPr marL="0" indent="0">
              <a:buNone/>
            </a:pPr>
            <a:endParaRPr lang="en-IN" dirty="0"/>
          </a:p>
          <a:p>
            <a:pPr marL="0" indent="0">
              <a:buNone/>
            </a:pPr>
            <a:r>
              <a:rPr lang="en-IN" dirty="0"/>
              <a:t>Every push will give me a new commit and all commit are not of use, then to select one commit out multiple you have to git rebase</a:t>
            </a:r>
          </a:p>
          <a:p>
            <a:pPr marL="0" indent="0">
              <a:buNone/>
            </a:pPr>
            <a:r>
              <a:rPr lang="en-IN" dirty="0"/>
              <a:t>#git rebase –</a:t>
            </a:r>
            <a:r>
              <a:rPr lang="en-IN" dirty="0" err="1"/>
              <a:t>i</a:t>
            </a:r>
            <a:r>
              <a:rPr lang="en-IN" dirty="0"/>
              <a:t> Head~3</a:t>
            </a:r>
          </a:p>
          <a:p>
            <a:pPr marL="0" indent="0">
              <a:buNone/>
            </a:pPr>
            <a:r>
              <a:rPr lang="en-IN" dirty="0"/>
              <a:t>#git push origin HEAD -f</a:t>
            </a:r>
          </a:p>
        </p:txBody>
      </p:sp>
      <p:sp>
        <p:nvSpPr>
          <p:cNvPr id="4" name="Content Placeholder 3">
            <a:extLst>
              <a:ext uri="{FF2B5EF4-FFF2-40B4-BE49-F238E27FC236}">
                <a16:creationId xmlns:a16="http://schemas.microsoft.com/office/drawing/2014/main" id="{AD542A79-0580-4BC5-8D89-7FDDE05AA014}"/>
              </a:ext>
            </a:extLst>
          </p:cNvPr>
          <p:cNvSpPr>
            <a:spLocks noGrp="1"/>
          </p:cNvSpPr>
          <p:nvPr>
            <p:ph sz="half" idx="2"/>
          </p:nvPr>
        </p:nvSpPr>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pPr marL="0" indent="0">
              <a:buNone/>
            </a:pPr>
            <a:r>
              <a:rPr lang="en-IN" dirty="0"/>
              <a:t>#git add –all</a:t>
            </a:r>
          </a:p>
          <a:p>
            <a:pPr marL="0" indent="0">
              <a:buNone/>
            </a:pPr>
            <a:r>
              <a:rPr lang="en-IN" dirty="0"/>
              <a:t>#git commit –m “Initial Commit”</a:t>
            </a:r>
          </a:p>
          <a:p>
            <a:pPr marL="0" indent="0">
              <a:buNone/>
            </a:pPr>
            <a:r>
              <a:rPr lang="en-IN" dirty="0"/>
              <a:t>#git push origin development </a:t>
            </a:r>
          </a:p>
          <a:p>
            <a:pPr marL="0" indent="0">
              <a:buNone/>
            </a:pPr>
            <a:endParaRPr lang="en-IN" dirty="0"/>
          </a:p>
          <a:p>
            <a:pPr marL="0" indent="0">
              <a:buNone/>
            </a:pPr>
            <a:r>
              <a:rPr lang="en-IN" dirty="0"/>
              <a:t>From 2</a:t>
            </a:r>
            <a:r>
              <a:rPr lang="en-IN" baseline="30000" dirty="0"/>
              <a:t>nd</a:t>
            </a:r>
            <a:r>
              <a:rPr lang="en-IN" dirty="0"/>
              <a:t> time onwards	</a:t>
            </a:r>
          </a:p>
          <a:p>
            <a:pPr marL="0" indent="0">
              <a:buNone/>
            </a:pPr>
            <a:r>
              <a:rPr lang="en-IN" dirty="0"/>
              <a:t>#git add –all</a:t>
            </a:r>
          </a:p>
          <a:p>
            <a:pPr marL="0" indent="0">
              <a:buNone/>
            </a:pPr>
            <a:r>
              <a:rPr lang="en-IN" dirty="0"/>
              <a:t>#git commit --amend</a:t>
            </a:r>
          </a:p>
          <a:p>
            <a:pPr marL="0" indent="0">
              <a:buNone/>
            </a:pPr>
            <a:r>
              <a:rPr lang="en-IN" dirty="0"/>
              <a:t>#git push origin development –f  </a:t>
            </a:r>
          </a:p>
          <a:p>
            <a:pPr marL="0" indent="0">
              <a:buNone/>
            </a:pPr>
            <a:endParaRPr lang="en-IN" dirty="0"/>
          </a:p>
          <a:p>
            <a:pPr marL="0" indent="0">
              <a:buNone/>
            </a:pPr>
            <a:r>
              <a:rPr lang="en-IN" dirty="0"/>
              <a:t>Every time if you push post amend it will </a:t>
            </a:r>
            <a:r>
              <a:rPr lang="en-IN" dirty="0" err="1"/>
              <a:t>rewite</a:t>
            </a:r>
            <a:r>
              <a:rPr lang="en-IN" dirty="0"/>
              <a:t> the </a:t>
            </a:r>
            <a:r>
              <a:rPr lang="en-IN"/>
              <a:t>commit id </a:t>
            </a:r>
            <a:endParaRPr lang="en-IN" dirty="0"/>
          </a:p>
          <a:p>
            <a:pPr marL="0" indent="0">
              <a:buNone/>
            </a:pPr>
            <a:endParaRPr lang="en-IN" dirty="0"/>
          </a:p>
        </p:txBody>
      </p:sp>
    </p:spTree>
    <p:extLst>
      <p:ext uri="{BB962C8B-B14F-4D97-AF65-F5344CB8AC3E}">
        <p14:creationId xmlns:p14="http://schemas.microsoft.com/office/powerpoint/2010/main" val="297779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0400" y="486873"/>
            <a:ext cx="8874642" cy="5974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DevopsTraining@2020</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2" name="Rectangle 1"/>
          <p:cNvSpPr/>
          <p:nvPr/>
        </p:nvSpPr>
        <p:spPr>
          <a:xfrm>
            <a:off x="419101" y="546100"/>
            <a:ext cx="2781300" cy="5867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19100" y="927100"/>
            <a:ext cx="2781300" cy="954107"/>
          </a:xfrm>
          <a:prstGeom prst="rect">
            <a:avLst/>
          </a:prstGeom>
          <a:noFill/>
        </p:spPr>
        <p:txBody>
          <a:bodyPr wrap="square" rtlCol="0">
            <a:spAutoFit/>
          </a:bodyPr>
          <a:lstStyle/>
          <a:p>
            <a:r>
              <a:rPr lang="en-US" sz="2800" b="1" dirty="0">
                <a:solidFill>
                  <a:schemeClr val="bg1"/>
                </a:solidFill>
              </a:rPr>
              <a:t>Version Control: Types</a:t>
            </a:r>
          </a:p>
        </p:txBody>
      </p:sp>
      <p:sp>
        <p:nvSpPr>
          <p:cNvPr id="9" name="TextBox 8"/>
          <p:cNvSpPr txBox="1"/>
          <p:nvPr/>
        </p:nvSpPr>
        <p:spPr>
          <a:xfrm>
            <a:off x="787401" y="2140972"/>
            <a:ext cx="2412999" cy="1815882"/>
          </a:xfrm>
          <a:prstGeom prst="rect">
            <a:avLst/>
          </a:prstGeom>
          <a:noFill/>
        </p:spPr>
        <p:txBody>
          <a:bodyPr wrap="square" rtlCol="0">
            <a:spAutoFit/>
          </a:bodyPr>
          <a:lstStyle/>
          <a:p>
            <a:pPr marL="342900" indent="-342900">
              <a:lnSpc>
                <a:spcPct val="200000"/>
              </a:lnSpc>
              <a:buFontTx/>
              <a:buAutoNum type="arabicPeriod"/>
            </a:pPr>
            <a:r>
              <a:rPr lang="en-US" sz="2800" b="1" dirty="0">
                <a:solidFill>
                  <a:schemeClr val="bg1"/>
                </a:solidFill>
              </a:rPr>
              <a:t>Centralized </a:t>
            </a:r>
          </a:p>
          <a:p>
            <a:pPr marL="342900" indent="-342900">
              <a:lnSpc>
                <a:spcPct val="200000"/>
              </a:lnSpc>
              <a:buAutoNum type="arabicPeriod"/>
            </a:pPr>
            <a:r>
              <a:rPr lang="en-US" sz="2800" dirty="0">
                <a:solidFill>
                  <a:schemeClr val="bg1"/>
                </a:solidFill>
              </a:rPr>
              <a:t>Distributed </a:t>
            </a:r>
          </a:p>
        </p:txBody>
      </p:sp>
      <p:sp>
        <p:nvSpPr>
          <p:cNvPr id="19" name="Rounded Rectangle 18"/>
          <p:cNvSpPr/>
          <p:nvPr/>
        </p:nvSpPr>
        <p:spPr>
          <a:xfrm>
            <a:off x="3505200" y="547680"/>
            <a:ext cx="5725042" cy="457200"/>
          </a:xfrm>
          <a:prstGeom prst="roundRect">
            <a:avLst/>
          </a:prstGeom>
          <a:solidFill>
            <a:schemeClr val="bg1"/>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70C0"/>
                </a:solidFill>
              </a:rPr>
              <a:t>Centralized Version Control</a:t>
            </a:r>
          </a:p>
        </p:txBody>
      </p:sp>
      <p:pic>
        <p:nvPicPr>
          <p:cNvPr id="5" name="Picture 4">
            <a:extLst>
              <a:ext uri="{FF2B5EF4-FFF2-40B4-BE49-F238E27FC236}">
                <a16:creationId xmlns:a16="http://schemas.microsoft.com/office/drawing/2014/main" id="{41B8875F-F7CF-4C69-BDAA-52A2CB46460A}"/>
              </a:ext>
            </a:extLst>
          </p:cNvPr>
          <p:cNvPicPr>
            <a:picLocks noChangeAspect="1"/>
          </p:cNvPicPr>
          <p:nvPr/>
        </p:nvPicPr>
        <p:blipFill>
          <a:blip r:embed="rId3"/>
          <a:stretch>
            <a:fillRect/>
          </a:stretch>
        </p:blipFill>
        <p:spPr>
          <a:xfrm>
            <a:off x="7343774" y="1404153"/>
            <a:ext cx="4429125" cy="4348461"/>
          </a:xfrm>
          <a:prstGeom prst="rect">
            <a:avLst/>
          </a:prstGeom>
        </p:spPr>
      </p:pic>
      <p:sp>
        <p:nvSpPr>
          <p:cNvPr id="12" name="Rectangle: Diagonal Corners Rounded 11">
            <a:extLst>
              <a:ext uri="{FF2B5EF4-FFF2-40B4-BE49-F238E27FC236}">
                <a16:creationId xmlns:a16="http://schemas.microsoft.com/office/drawing/2014/main" id="{6ACA7001-8345-42EC-AFDB-B6309F387179}"/>
              </a:ext>
            </a:extLst>
          </p:cNvPr>
          <p:cNvSpPr/>
          <p:nvPr/>
        </p:nvSpPr>
        <p:spPr>
          <a:xfrm>
            <a:off x="3741575" y="1614196"/>
            <a:ext cx="3377681" cy="3974841"/>
          </a:xfrm>
          <a:prstGeom prst="round2Diag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dirty="0">
                <a:solidFill>
                  <a:srgbClr val="0070C0"/>
                </a:solidFill>
              </a:rPr>
              <a:t>The centralized Version Control System will have the master copy of the Code base the Server Repository and Developer can get the clone copy of the repository.</a:t>
            </a:r>
          </a:p>
          <a:p>
            <a:pPr marL="285750" indent="-285750" algn="ctr">
              <a:buFont typeface="Wingdings" panose="05000000000000000000" pitchFamily="2" charset="2"/>
              <a:buChar char="ü"/>
            </a:pPr>
            <a:r>
              <a:rPr lang="en-US" dirty="0">
                <a:solidFill>
                  <a:srgbClr val="0070C0"/>
                </a:solidFill>
              </a:rPr>
              <a:t> Developers will change the code and directly they will commit into the Server Repository</a:t>
            </a:r>
            <a:endParaRPr lang="en-IN" dirty="0">
              <a:solidFill>
                <a:srgbClr val="0070C0"/>
              </a:solidFill>
            </a:endParaRPr>
          </a:p>
        </p:txBody>
      </p:sp>
    </p:spTree>
    <p:extLst>
      <p:ext uri="{BB962C8B-B14F-4D97-AF65-F5344CB8AC3E}">
        <p14:creationId xmlns:p14="http://schemas.microsoft.com/office/powerpoint/2010/main" val="331220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58878" y="528552"/>
            <a:ext cx="8874642" cy="5974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DevopsTraining@2020</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2" name="Rectangle 1"/>
          <p:cNvSpPr/>
          <p:nvPr/>
        </p:nvSpPr>
        <p:spPr>
          <a:xfrm>
            <a:off x="419101" y="546100"/>
            <a:ext cx="2781300" cy="5867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19100" y="927100"/>
            <a:ext cx="2781300" cy="954107"/>
          </a:xfrm>
          <a:prstGeom prst="rect">
            <a:avLst/>
          </a:prstGeom>
          <a:noFill/>
        </p:spPr>
        <p:txBody>
          <a:bodyPr wrap="square" rtlCol="0">
            <a:spAutoFit/>
          </a:bodyPr>
          <a:lstStyle/>
          <a:p>
            <a:r>
              <a:rPr lang="en-US" sz="2800" b="1" dirty="0">
                <a:solidFill>
                  <a:schemeClr val="bg1"/>
                </a:solidFill>
              </a:rPr>
              <a:t>Version Control: Types</a:t>
            </a:r>
          </a:p>
        </p:txBody>
      </p:sp>
      <p:sp>
        <p:nvSpPr>
          <p:cNvPr id="9" name="TextBox 8"/>
          <p:cNvSpPr txBox="1"/>
          <p:nvPr/>
        </p:nvSpPr>
        <p:spPr>
          <a:xfrm>
            <a:off x="787401" y="2140972"/>
            <a:ext cx="2412999" cy="2677656"/>
          </a:xfrm>
          <a:prstGeom prst="rect">
            <a:avLst/>
          </a:prstGeom>
          <a:noFill/>
        </p:spPr>
        <p:txBody>
          <a:bodyPr wrap="square" rtlCol="0">
            <a:spAutoFit/>
          </a:bodyPr>
          <a:lstStyle/>
          <a:p>
            <a:pPr>
              <a:lnSpc>
                <a:spcPct val="200000"/>
              </a:lnSpc>
            </a:pPr>
            <a:endParaRPr lang="en-US" sz="2800" dirty="0">
              <a:solidFill>
                <a:schemeClr val="bg1"/>
              </a:solidFill>
            </a:endParaRPr>
          </a:p>
          <a:p>
            <a:pPr marL="342900" indent="-342900">
              <a:lnSpc>
                <a:spcPct val="200000"/>
              </a:lnSpc>
              <a:buAutoNum type="arabicPeriod"/>
            </a:pPr>
            <a:r>
              <a:rPr lang="en-US" sz="2800" dirty="0">
                <a:solidFill>
                  <a:schemeClr val="bg1"/>
                </a:solidFill>
              </a:rPr>
              <a:t>Centralized </a:t>
            </a:r>
          </a:p>
          <a:p>
            <a:pPr marL="342900" indent="-342900">
              <a:lnSpc>
                <a:spcPct val="200000"/>
              </a:lnSpc>
              <a:buAutoNum type="arabicPeriod"/>
            </a:pPr>
            <a:r>
              <a:rPr lang="en-US" sz="2800" b="1" dirty="0">
                <a:solidFill>
                  <a:schemeClr val="bg1"/>
                </a:solidFill>
              </a:rPr>
              <a:t>Distributed </a:t>
            </a:r>
          </a:p>
        </p:txBody>
      </p:sp>
      <p:sp>
        <p:nvSpPr>
          <p:cNvPr id="15" name="Rounded Rectangle 14"/>
          <p:cNvSpPr/>
          <p:nvPr/>
        </p:nvSpPr>
        <p:spPr>
          <a:xfrm>
            <a:off x="3429325" y="643336"/>
            <a:ext cx="5725042" cy="457200"/>
          </a:xfrm>
          <a:prstGeom prst="roundRect">
            <a:avLst/>
          </a:prstGeom>
          <a:solidFill>
            <a:schemeClr val="bg1"/>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70C0"/>
                </a:solidFill>
              </a:rPr>
              <a:t>Distributed Version Control</a:t>
            </a:r>
          </a:p>
        </p:txBody>
      </p:sp>
      <p:sp>
        <p:nvSpPr>
          <p:cNvPr id="5" name="Rectangle: Diagonal Corners Rounded 4">
            <a:extLst>
              <a:ext uri="{FF2B5EF4-FFF2-40B4-BE49-F238E27FC236}">
                <a16:creationId xmlns:a16="http://schemas.microsoft.com/office/drawing/2014/main" id="{000F83F4-A96B-4E74-8E3F-2C232CBCCD58}"/>
              </a:ext>
            </a:extLst>
          </p:cNvPr>
          <p:cNvSpPr/>
          <p:nvPr/>
        </p:nvSpPr>
        <p:spPr>
          <a:xfrm>
            <a:off x="3554963" y="1231640"/>
            <a:ext cx="8537510" cy="1505449"/>
          </a:xfrm>
          <a:prstGeom prst="round2Diag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ü"/>
            </a:pPr>
            <a:r>
              <a:rPr lang="en-US" dirty="0">
                <a:solidFill>
                  <a:srgbClr val="0070C0"/>
                </a:solidFill>
              </a:rPr>
              <a:t>The Distributed Version Control System will have the master copy of the Code Base in Server Repository and Developer can get a copy of the repository to maintain in his PC or the workstation.</a:t>
            </a:r>
          </a:p>
          <a:p>
            <a:pPr marL="285750" indent="-285750" algn="ctr">
              <a:buFont typeface="Wingdings" panose="05000000000000000000" pitchFamily="2" charset="2"/>
              <a:buChar char="ü"/>
            </a:pPr>
            <a:r>
              <a:rPr lang="en-US" dirty="0">
                <a:solidFill>
                  <a:srgbClr val="0070C0"/>
                </a:solidFill>
              </a:rPr>
              <a:t> For every small changes, Developer can pull/download the code to local repository and once the job is done, Developer can push the code to Server Repository.</a:t>
            </a:r>
            <a:endParaRPr lang="en-IN" dirty="0">
              <a:solidFill>
                <a:srgbClr val="0070C0"/>
              </a:solidFill>
            </a:endParaRPr>
          </a:p>
        </p:txBody>
      </p:sp>
      <p:pic>
        <p:nvPicPr>
          <p:cNvPr id="12" name="Picture 11">
            <a:extLst>
              <a:ext uri="{FF2B5EF4-FFF2-40B4-BE49-F238E27FC236}">
                <a16:creationId xmlns:a16="http://schemas.microsoft.com/office/drawing/2014/main" id="{4F2D8F23-8476-4ED3-A02B-A4F1FA917EDC}"/>
              </a:ext>
            </a:extLst>
          </p:cNvPr>
          <p:cNvPicPr>
            <a:picLocks noChangeAspect="1"/>
          </p:cNvPicPr>
          <p:nvPr/>
        </p:nvPicPr>
        <p:blipFill>
          <a:blip r:embed="rId3"/>
          <a:stretch>
            <a:fillRect/>
          </a:stretch>
        </p:blipFill>
        <p:spPr>
          <a:xfrm>
            <a:off x="4670943" y="2929188"/>
            <a:ext cx="6305550" cy="3381375"/>
          </a:xfrm>
          <a:prstGeom prst="rect">
            <a:avLst/>
          </a:prstGeom>
        </p:spPr>
      </p:pic>
    </p:spTree>
    <p:extLst>
      <p:ext uri="{BB962C8B-B14F-4D97-AF65-F5344CB8AC3E}">
        <p14:creationId xmlns:p14="http://schemas.microsoft.com/office/powerpoint/2010/main" val="86892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DevopsTraining@2020</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2" name="Rectangle 1"/>
          <p:cNvSpPr/>
          <p:nvPr/>
        </p:nvSpPr>
        <p:spPr>
          <a:xfrm>
            <a:off x="419101" y="546100"/>
            <a:ext cx="2781300" cy="586740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3317359" y="461712"/>
            <a:ext cx="5725042" cy="457200"/>
          </a:xfrm>
          <a:prstGeom prst="roundRect">
            <a:avLst/>
          </a:prstGeom>
          <a:solidFill>
            <a:schemeClr val="bg1"/>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0070C0"/>
                </a:solidFill>
              </a:rPr>
              <a:t>Distributed Version Control</a:t>
            </a:r>
          </a:p>
        </p:txBody>
      </p:sp>
      <p:pic>
        <p:nvPicPr>
          <p:cNvPr id="5" name="Picture 4">
            <a:extLst>
              <a:ext uri="{FF2B5EF4-FFF2-40B4-BE49-F238E27FC236}">
                <a16:creationId xmlns:a16="http://schemas.microsoft.com/office/drawing/2014/main" id="{C1EA98EF-2ED3-46E6-8159-B2E8F304AB0B}"/>
              </a:ext>
            </a:extLst>
          </p:cNvPr>
          <p:cNvPicPr>
            <a:picLocks noChangeAspect="1"/>
          </p:cNvPicPr>
          <p:nvPr/>
        </p:nvPicPr>
        <p:blipFill>
          <a:blip r:embed="rId3"/>
          <a:stretch>
            <a:fillRect/>
          </a:stretch>
        </p:blipFill>
        <p:spPr>
          <a:xfrm>
            <a:off x="4486274" y="1177968"/>
            <a:ext cx="7286625" cy="5086350"/>
          </a:xfrm>
          <a:prstGeom prst="rect">
            <a:avLst/>
          </a:prstGeom>
        </p:spPr>
      </p:pic>
      <p:sp>
        <p:nvSpPr>
          <p:cNvPr id="12" name="Rectangle: Rounded Corners 11">
            <a:extLst>
              <a:ext uri="{FF2B5EF4-FFF2-40B4-BE49-F238E27FC236}">
                <a16:creationId xmlns:a16="http://schemas.microsoft.com/office/drawing/2014/main" id="{86E2C758-7A19-402E-8441-B2680727AFB2}"/>
              </a:ext>
            </a:extLst>
          </p:cNvPr>
          <p:cNvSpPr/>
          <p:nvPr/>
        </p:nvSpPr>
        <p:spPr>
          <a:xfrm>
            <a:off x="114300" y="1177969"/>
            <a:ext cx="4093806" cy="493358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70C0"/>
                </a:solidFill>
              </a:rPr>
              <a:t>Some of the basic operations in Git are:</a:t>
            </a:r>
          </a:p>
          <a:p>
            <a:endParaRPr lang="en-US" dirty="0">
              <a:solidFill>
                <a:srgbClr val="0070C0"/>
              </a:solidFill>
            </a:endParaRPr>
          </a:p>
          <a:p>
            <a:r>
              <a:rPr lang="en-US" dirty="0">
                <a:solidFill>
                  <a:srgbClr val="0070C0"/>
                </a:solidFill>
              </a:rPr>
              <a:t>Initialize</a:t>
            </a:r>
          </a:p>
          <a:p>
            <a:r>
              <a:rPr lang="en-US" dirty="0">
                <a:solidFill>
                  <a:srgbClr val="0070C0"/>
                </a:solidFill>
              </a:rPr>
              <a:t>Add</a:t>
            </a:r>
          </a:p>
          <a:p>
            <a:r>
              <a:rPr lang="en-US" dirty="0">
                <a:solidFill>
                  <a:srgbClr val="0070C0"/>
                </a:solidFill>
              </a:rPr>
              <a:t>Commit</a:t>
            </a:r>
          </a:p>
          <a:p>
            <a:r>
              <a:rPr lang="en-US" dirty="0">
                <a:solidFill>
                  <a:srgbClr val="0070C0"/>
                </a:solidFill>
              </a:rPr>
              <a:t>Pull</a:t>
            </a:r>
          </a:p>
          <a:p>
            <a:r>
              <a:rPr lang="en-US" dirty="0">
                <a:solidFill>
                  <a:srgbClr val="0070C0"/>
                </a:solidFill>
              </a:rPr>
              <a:t>Push</a:t>
            </a:r>
          </a:p>
          <a:p>
            <a:endParaRPr lang="en-US" dirty="0">
              <a:solidFill>
                <a:srgbClr val="0070C0"/>
              </a:solidFill>
            </a:endParaRPr>
          </a:p>
          <a:p>
            <a:r>
              <a:rPr lang="en-US" dirty="0">
                <a:solidFill>
                  <a:srgbClr val="0070C0"/>
                </a:solidFill>
              </a:rPr>
              <a:t>Some advanced Git operations are:</a:t>
            </a:r>
          </a:p>
          <a:p>
            <a:endParaRPr lang="en-US" dirty="0">
              <a:solidFill>
                <a:srgbClr val="0070C0"/>
              </a:solidFill>
            </a:endParaRPr>
          </a:p>
          <a:p>
            <a:r>
              <a:rPr lang="en-US" dirty="0">
                <a:solidFill>
                  <a:srgbClr val="0070C0"/>
                </a:solidFill>
              </a:rPr>
              <a:t>Branching</a:t>
            </a:r>
          </a:p>
          <a:p>
            <a:r>
              <a:rPr lang="en-US" dirty="0">
                <a:solidFill>
                  <a:srgbClr val="0070C0"/>
                </a:solidFill>
              </a:rPr>
              <a:t>Merging</a:t>
            </a:r>
          </a:p>
          <a:p>
            <a:r>
              <a:rPr lang="en-US" dirty="0">
                <a:solidFill>
                  <a:srgbClr val="0070C0"/>
                </a:solidFill>
              </a:rPr>
              <a:t>Rebasing</a:t>
            </a:r>
          </a:p>
        </p:txBody>
      </p:sp>
    </p:spTree>
    <p:extLst>
      <p:ext uri="{BB962C8B-B14F-4D97-AF65-F5344CB8AC3E}">
        <p14:creationId xmlns:p14="http://schemas.microsoft.com/office/powerpoint/2010/main" val="15878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73984" y="712251"/>
            <a:ext cx="5410200" cy="523220"/>
          </a:xfrm>
          <a:prstGeom prst="rect">
            <a:avLst/>
          </a:prstGeom>
          <a:noFill/>
        </p:spPr>
        <p:txBody>
          <a:bodyPr wrap="square" rtlCol="0">
            <a:spAutoFit/>
          </a:bodyPr>
          <a:lstStyle/>
          <a:p>
            <a:pPr lvl="1"/>
            <a:r>
              <a:rPr lang="en-US" sz="2800" b="1" dirty="0">
                <a:solidFill>
                  <a:schemeClr val="accent1">
                    <a:lumMod val="50000"/>
                  </a:schemeClr>
                </a:solidFill>
              </a:rPr>
              <a:t>Why Git ?</a:t>
            </a:r>
          </a:p>
        </p:txBody>
      </p:sp>
      <p:cxnSp>
        <p:nvCxnSpPr>
          <p:cNvPr id="14" name="Straight Connector 13"/>
          <p:cNvCxnSpPr/>
          <p:nvPr/>
        </p:nvCxnSpPr>
        <p:spPr>
          <a:xfrm flipV="1">
            <a:off x="558800" y="1460500"/>
            <a:ext cx="10807700" cy="38100"/>
          </a:xfrm>
          <a:prstGeom prst="line">
            <a:avLst/>
          </a:prstGeom>
        </p:spPr>
        <p:style>
          <a:lnRef idx="3">
            <a:schemeClr val="accent5"/>
          </a:lnRef>
          <a:fillRef idx="0">
            <a:schemeClr val="accent5"/>
          </a:fillRef>
          <a:effectRef idx="2">
            <a:schemeClr val="accent5"/>
          </a:effectRef>
          <a:fontRef idx="minor">
            <a:schemeClr val="tx1"/>
          </a:fontRef>
        </p:style>
      </p:cxnSp>
      <p:pic>
        <p:nvPicPr>
          <p:cNvPr id="2" name="Picture 1"/>
          <p:cNvPicPr>
            <a:picLocks noChangeAspect="1"/>
          </p:cNvPicPr>
          <p:nvPr/>
        </p:nvPicPr>
        <p:blipFill>
          <a:blip r:embed="rId2"/>
          <a:stretch>
            <a:fillRect/>
          </a:stretch>
        </p:blipFill>
        <p:spPr>
          <a:xfrm>
            <a:off x="397164" y="1547613"/>
            <a:ext cx="9365672" cy="4273857"/>
          </a:xfrm>
          <a:prstGeom prst="rect">
            <a:avLst/>
          </a:prstGeom>
        </p:spPr>
      </p:pic>
      <p:sp>
        <p:nvSpPr>
          <p:cNvPr id="3" name="TextBox 2"/>
          <p:cNvSpPr txBox="1"/>
          <p:nvPr/>
        </p:nvSpPr>
        <p:spPr>
          <a:xfrm>
            <a:off x="1233699" y="5855892"/>
            <a:ext cx="6220047" cy="276999"/>
          </a:xfrm>
          <a:prstGeom prst="rect">
            <a:avLst/>
          </a:prstGeom>
          <a:noFill/>
        </p:spPr>
        <p:txBody>
          <a:bodyPr wrap="square" rtlCol="0">
            <a:spAutoFit/>
          </a:bodyPr>
          <a:lstStyle/>
          <a:p>
            <a:r>
              <a:rPr lang="en-US" sz="1200" dirty="0"/>
              <a:t>Note : Above graph shows the usability of the popular VCS tools in the past 5 year </a:t>
            </a:r>
          </a:p>
        </p:txBody>
      </p:sp>
      <p:sp>
        <p:nvSpPr>
          <p:cNvPr id="4" name="Cloud Callout 3"/>
          <p:cNvSpPr/>
          <p:nvPr/>
        </p:nvSpPr>
        <p:spPr>
          <a:xfrm>
            <a:off x="9393382" y="1547613"/>
            <a:ext cx="2487550" cy="2445489"/>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Seems like Git is the most popular version control Tool.</a:t>
            </a:r>
          </a:p>
        </p:txBody>
      </p:sp>
      <p:pic>
        <p:nvPicPr>
          <p:cNvPr id="13" name="Picture 12"/>
          <p:cNvPicPr>
            <a:picLocks noChangeAspect="1"/>
          </p:cNvPicPr>
          <p:nvPr/>
        </p:nvPicPr>
        <p:blipFill>
          <a:blip r:embed="rId3"/>
          <a:stretch>
            <a:fillRect/>
          </a:stretch>
        </p:blipFill>
        <p:spPr>
          <a:xfrm>
            <a:off x="2383136" y="564991"/>
            <a:ext cx="1206965" cy="840374"/>
          </a:xfrm>
          <a:prstGeom prst="rect">
            <a:avLst/>
          </a:prstGeom>
        </p:spPr>
      </p:pic>
    </p:spTree>
    <p:extLst>
      <p:ext uri="{BB962C8B-B14F-4D97-AF65-F5344CB8AC3E}">
        <p14:creationId xmlns:p14="http://schemas.microsoft.com/office/powerpoint/2010/main" val="140239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511751"/>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346825" y="582519"/>
            <a:ext cx="5410200" cy="523220"/>
          </a:xfrm>
          <a:prstGeom prst="rect">
            <a:avLst/>
          </a:prstGeom>
          <a:noFill/>
        </p:spPr>
        <p:txBody>
          <a:bodyPr wrap="square" rtlCol="0">
            <a:spAutoFit/>
          </a:bodyPr>
          <a:lstStyle/>
          <a:p>
            <a:pPr lvl="1"/>
            <a:r>
              <a:rPr lang="en-US" sz="2800" b="1" dirty="0">
                <a:solidFill>
                  <a:schemeClr val="accent1">
                    <a:lumMod val="50000"/>
                  </a:schemeClr>
                </a:solidFill>
              </a:rPr>
              <a:t>	What is Git?  </a:t>
            </a:r>
          </a:p>
        </p:txBody>
      </p:sp>
      <p:cxnSp>
        <p:nvCxnSpPr>
          <p:cNvPr id="14" name="Straight Connector 13"/>
          <p:cNvCxnSpPr/>
          <p:nvPr/>
        </p:nvCxnSpPr>
        <p:spPr>
          <a:xfrm flipV="1">
            <a:off x="616989" y="1335659"/>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3" name="Rounded Rectangle 2"/>
          <p:cNvSpPr/>
          <p:nvPr/>
        </p:nvSpPr>
        <p:spPr>
          <a:xfrm>
            <a:off x="609600" y="1556579"/>
            <a:ext cx="10807700" cy="2268370"/>
          </a:xfrm>
          <a:prstGeom prst="roundRect">
            <a:avLst/>
          </a:prstGeom>
          <a:solidFill>
            <a:schemeClr val="bg1"/>
          </a:solidFill>
          <a:ln>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q"/>
            </a:pPr>
            <a:r>
              <a:rPr lang="en-US" sz="1600" dirty="0">
                <a:solidFill>
                  <a:srgbClr val="0070C0"/>
                </a:solidFill>
              </a:rPr>
              <a:t>Git is currently the most popular implementation of a distributed version control system.</a:t>
            </a:r>
          </a:p>
          <a:p>
            <a:pPr marL="342900" indent="-342900">
              <a:lnSpc>
                <a:spcPct val="150000"/>
              </a:lnSpc>
              <a:buFont typeface="Wingdings" panose="05000000000000000000" pitchFamily="2" charset="2"/>
              <a:buChar char="q"/>
            </a:pPr>
            <a:r>
              <a:rPr lang="en-US" sz="1600" dirty="0">
                <a:solidFill>
                  <a:srgbClr val="0070C0"/>
                </a:solidFill>
              </a:rPr>
              <a:t>Git is a free, open source distributed version control system tool designed to handle everything from small to very large projects with speed and efficiency.</a:t>
            </a:r>
          </a:p>
          <a:p>
            <a:pPr marL="342900" indent="-342900">
              <a:lnSpc>
                <a:spcPct val="150000"/>
              </a:lnSpc>
              <a:buFont typeface="Wingdings" panose="05000000000000000000" pitchFamily="2" charset="2"/>
              <a:buChar char="q"/>
            </a:pPr>
            <a:r>
              <a:rPr lang="en-US" sz="1600" dirty="0">
                <a:solidFill>
                  <a:srgbClr val="0070C0"/>
                </a:solidFill>
              </a:rPr>
              <a:t>It was created by Linus Torvalds in 2005 to develop Linux Kernel. </a:t>
            </a:r>
          </a:p>
          <a:p>
            <a:pPr marL="342900" indent="-342900">
              <a:lnSpc>
                <a:spcPct val="150000"/>
              </a:lnSpc>
              <a:buFont typeface="Wingdings" panose="05000000000000000000" pitchFamily="2" charset="2"/>
              <a:buChar char="q"/>
            </a:pPr>
            <a:r>
              <a:rPr lang="en-US" sz="1600" dirty="0">
                <a:solidFill>
                  <a:srgbClr val="0070C0"/>
                </a:solidFill>
              </a:rPr>
              <a:t>Git has the functionality, performance, security and flexibility that most teams and individual developers need.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4456426"/>
            <a:ext cx="1289452" cy="12950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14" y="4532161"/>
            <a:ext cx="1839150" cy="96756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718" y="4571999"/>
            <a:ext cx="1762681" cy="967564"/>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5957" y="4331651"/>
            <a:ext cx="1480543" cy="129054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6011" y="4560950"/>
            <a:ext cx="1428750" cy="1233542"/>
          </a:xfrm>
          <a:prstGeom prst="rect">
            <a:avLst/>
          </a:prstGeom>
        </p:spPr>
      </p:pic>
      <p:sp>
        <p:nvSpPr>
          <p:cNvPr id="17" name="TextBox 16"/>
          <p:cNvSpPr txBox="1"/>
          <p:nvPr/>
        </p:nvSpPr>
        <p:spPr>
          <a:xfrm>
            <a:off x="684866" y="5667837"/>
            <a:ext cx="1156102" cy="369332"/>
          </a:xfrm>
          <a:prstGeom prst="rect">
            <a:avLst/>
          </a:prstGeom>
          <a:noFill/>
        </p:spPr>
        <p:txBody>
          <a:bodyPr wrap="square" rtlCol="0">
            <a:spAutoFit/>
          </a:bodyPr>
          <a:lstStyle/>
          <a:p>
            <a:r>
              <a:rPr lang="en-US" dirty="0">
                <a:solidFill>
                  <a:schemeClr val="bg2">
                    <a:lumMod val="75000"/>
                  </a:schemeClr>
                </a:solidFill>
              </a:rPr>
              <a:t>  </a:t>
            </a:r>
            <a:r>
              <a:rPr lang="en-US" dirty="0">
                <a:solidFill>
                  <a:schemeClr val="accent3">
                    <a:lumMod val="75000"/>
                  </a:schemeClr>
                </a:solidFill>
              </a:rPr>
              <a:t>Secure</a:t>
            </a:r>
            <a:r>
              <a:rPr lang="en-US" dirty="0">
                <a:solidFill>
                  <a:schemeClr val="bg2">
                    <a:lumMod val="75000"/>
                  </a:schemeClr>
                </a:solidFill>
              </a:rPr>
              <a:t> </a:t>
            </a:r>
          </a:p>
        </p:txBody>
      </p:sp>
      <p:sp>
        <p:nvSpPr>
          <p:cNvPr id="30" name="TextBox 29"/>
          <p:cNvSpPr txBox="1"/>
          <p:nvPr/>
        </p:nvSpPr>
        <p:spPr>
          <a:xfrm>
            <a:off x="2697092" y="5709826"/>
            <a:ext cx="1117932" cy="369332"/>
          </a:xfrm>
          <a:prstGeom prst="rect">
            <a:avLst/>
          </a:prstGeom>
          <a:noFill/>
        </p:spPr>
        <p:txBody>
          <a:bodyPr wrap="square" rtlCol="0">
            <a:spAutoFit/>
          </a:bodyPr>
          <a:lstStyle/>
          <a:p>
            <a:r>
              <a:rPr lang="en-US" dirty="0">
                <a:solidFill>
                  <a:schemeClr val="accent3">
                    <a:lumMod val="75000"/>
                  </a:schemeClr>
                </a:solidFill>
              </a:rPr>
              <a:t>Speed</a:t>
            </a:r>
          </a:p>
        </p:txBody>
      </p:sp>
      <p:sp>
        <p:nvSpPr>
          <p:cNvPr id="31" name="TextBox 30"/>
          <p:cNvSpPr txBox="1"/>
          <p:nvPr/>
        </p:nvSpPr>
        <p:spPr>
          <a:xfrm>
            <a:off x="4618074" y="5623460"/>
            <a:ext cx="2689151" cy="369332"/>
          </a:xfrm>
          <a:prstGeom prst="rect">
            <a:avLst/>
          </a:prstGeom>
          <a:noFill/>
        </p:spPr>
        <p:txBody>
          <a:bodyPr wrap="square" rtlCol="0">
            <a:spAutoFit/>
          </a:bodyPr>
          <a:lstStyle/>
          <a:p>
            <a:r>
              <a:rPr lang="en-US" dirty="0">
                <a:solidFill>
                  <a:schemeClr val="accent3">
                    <a:lumMod val="75000"/>
                  </a:schemeClr>
                </a:solidFill>
              </a:rPr>
              <a:t>Distributed Development </a:t>
            </a:r>
          </a:p>
        </p:txBody>
      </p:sp>
      <p:sp>
        <p:nvSpPr>
          <p:cNvPr id="33" name="TextBox 32"/>
          <p:cNvSpPr txBox="1"/>
          <p:nvPr/>
        </p:nvSpPr>
        <p:spPr>
          <a:xfrm>
            <a:off x="7997218" y="5609826"/>
            <a:ext cx="1608749" cy="369332"/>
          </a:xfrm>
          <a:prstGeom prst="rect">
            <a:avLst/>
          </a:prstGeom>
          <a:noFill/>
        </p:spPr>
        <p:txBody>
          <a:bodyPr wrap="square" rtlCol="0">
            <a:spAutoFit/>
          </a:bodyPr>
          <a:lstStyle/>
          <a:p>
            <a:r>
              <a:rPr lang="en-US" dirty="0">
                <a:solidFill>
                  <a:schemeClr val="accent3">
                    <a:lumMod val="75000"/>
                  </a:schemeClr>
                </a:solidFill>
              </a:rPr>
              <a:t>Easy branching</a:t>
            </a:r>
          </a:p>
        </p:txBody>
      </p:sp>
      <p:sp>
        <p:nvSpPr>
          <p:cNvPr id="34" name="TextBox 33"/>
          <p:cNvSpPr txBox="1"/>
          <p:nvPr/>
        </p:nvSpPr>
        <p:spPr>
          <a:xfrm>
            <a:off x="10205357" y="5709826"/>
            <a:ext cx="1012372" cy="369332"/>
          </a:xfrm>
          <a:prstGeom prst="rect">
            <a:avLst/>
          </a:prstGeom>
          <a:noFill/>
        </p:spPr>
        <p:txBody>
          <a:bodyPr wrap="square" rtlCol="0">
            <a:spAutoFit/>
          </a:bodyPr>
          <a:lstStyle/>
          <a:p>
            <a:r>
              <a:rPr lang="en-US" dirty="0">
                <a:solidFill>
                  <a:schemeClr val="accent3">
                    <a:lumMod val="75000"/>
                  </a:schemeClr>
                </a:solidFill>
              </a:rPr>
              <a:t>Scalable</a:t>
            </a:r>
          </a:p>
        </p:txBody>
      </p:sp>
      <p:pic>
        <p:nvPicPr>
          <p:cNvPr id="35" name="Picture 34"/>
          <p:cNvPicPr>
            <a:picLocks noChangeAspect="1"/>
          </p:cNvPicPr>
          <p:nvPr/>
        </p:nvPicPr>
        <p:blipFill>
          <a:blip r:embed="rId7"/>
          <a:stretch>
            <a:fillRect/>
          </a:stretch>
        </p:blipFill>
        <p:spPr>
          <a:xfrm>
            <a:off x="2652575" y="589358"/>
            <a:ext cx="1206965" cy="683909"/>
          </a:xfrm>
          <a:prstGeom prst="rect">
            <a:avLst/>
          </a:prstGeom>
        </p:spPr>
      </p:pic>
    </p:spTree>
    <p:extLst>
      <p:ext uri="{BB962C8B-B14F-4D97-AF65-F5344CB8AC3E}">
        <p14:creationId xmlns:p14="http://schemas.microsoft.com/office/powerpoint/2010/main" val="1122569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330200" y="790437"/>
            <a:ext cx="5410200" cy="523220"/>
          </a:xfrm>
          <a:prstGeom prst="rect">
            <a:avLst/>
          </a:prstGeom>
          <a:noFill/>
        </p:spPr>
        <p:txBody>
          <a:bodyPr wrap="square" rtlCol="0">
            <a:spAutoFit/>
          </a:bodyPr>
          <a:lstStyle/>
          <a:p>
            <a:pPr lvl="1"/>
            <a:r>
              <a:rPr lang="en-US" sz="2800" b="1" dirty="0">
                <a:solidFill>
                  <a:schemeClr val="accent1">
                    <a:lumMod val="50000"/>
                  </a:schemeClr>
                </a:solidFill>
              </a:rPr>
              <a:t>	Git File Workflow </a:t>
            </a:r>
          </a:p>
        </p:txBody>
      </p:sp>
      <p:cxnSp>
        <p:nvCxnSpPr>
          <p:cNvPr id="14" name="Straight Connector 13"/>
          <p:cNvCxnSpPr/>
          <p:nvPr/>
        </p:nvCxnSpPr>
        <p:spPr>
          <a:xfrm flipV="1">
            <a:off x="558800" y="1460500"/>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3" name="Rounded Rectangle 2"/>
          <p:cNvSpPr/>
          <p:nvPr/>
        </p:nvSpPr>
        <p:spPr>
          <a:xfrm>
            <a:off x="435935" y="1803400"/>
            <a:ext cx="3919869" cy="748414"/>
          </a:xfrm>
          <a:prstGeom prst="roundRect">
            <a:avLst/>
          </a:prstGeom>
          <a:solidFill>
            <a:schemeClr val="bg1"/>
          </a:solidFill>
          <a:ln>
            <a:solidFill>
              <a:schemeClr val="accent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Learn How to work with Git.</a:t>
            </a:r>
          </a:p>
        </p:txBody>
      </p:sp>
      <p:pic>
        <p:nvPicPr>
          <p:cNvPr id="2" name="Picture 1"/>
          <p:cNvPicPr>
            <a:picLocks noChangeAspect="1"/>
          </p:cNvPicPr>
          <p:nvPr/>
        </p:nvPicPr>
        <p:blipFill>
          <a:blip r:embed="rId2"/>
          <a:stretch>
            <a:fillRect/>
          </a:stretch>
        </p:blipFill>
        <p:spPr>
          <a:xfrm>
            <a:off x="4635795" y="1533021"/>
            <a:ext cx="7102549" cy="4761453"/>
          </a:xfrm>
          <a:prstGeom prst="rect">
            <a:avLst/>
          </a:prstGeom>
        </p:spPr>
      </p:pic>
      <p:sp>
        <p:nvSpPr>
          <p:cNvPr id="4" name="Rounded Rectangle 3"/>
          <p:cNvSpPr/>
          <p:nvPr/>
        </p:nvSpPr>
        <p:spPr>
          <a:xfrm>
            <a:off x="558800" y="2764465"/>
            <a:ext cx="3906874" cy="29558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Wingdings" panose="05000000000000000000" pitchFamily="2" charset="2"/>
              <a:buChar char="ü"/>
            </a:pPr>
            <a:r>
              <a:rPr lang="en-US" b="1" dirty="0">
                <a:solidFill>
                  <a:schemeClr val="bg2">
                    <a:lumMod val="50000"/>
                  </a:schemeClr>
                </a:solidFill>
              </a:rPr>
              <a:t>Remote Repository</a:t>
            </a:r>
          </a:p>
          <a:p>
            <a:pPr marL="742950" lvl="1" indent="-285750">
              <a:buFont typeface="Wingdings" panose="05000000000000000000" pitchFamily="2" charset="2"/>
              <a:buChar char="ü"/>
            </a:pPr>
            <a:r>
              <a:rPr lang="en-US" b="1" dirty="0">
                <a:solidFill>
                  <a:schemeClr val="bg2">
                    <a:lumMod val="50000"/>
                  </a:schemeClr>
                </a:solidFill>
              </a:rPr>
              <a:t>Local Repository</a:t>
            </a:r>
          </a:p>
          <a:p>
            <a:pPr marL="742950" lvl="1" indent="-285750">
              <a:buFont typeface="Wingdings" panose="05000000000000000000" pitchFamily="2" charset="2"/>
              <a:buChar char="ü"/>
            </a:pPr>
            <a:r>
              <a:rPr lang="en-US" b="1" dirty="0">
                <a:solidFill>
                  <a:schemeClr val="bg2">
                    <a:lumMod val="50000"/>
                  </a:schemeClr>
                </a:solidFill>
              </a:rPr>
              <a:t>Working Copy or Workplace</a:t>
            </a:r>
          </a:p>
          <a:p>
            <a:pPr marL="742950" lvl="1" indent="-285750">
              <a:buFont typeface="Wingdings" panose="05000000000000000000" pitchFamily="2" charset="2"/>
              <a:buChar char="ü"/>
            </a:pPr>
            <a:r>
              <a:rPr lang="en-US" b="1" dirty="0">
                <a:solidFill>
                  <a:schemeClr val="bg2">
                    <a:lumMod val="50000"/>
                  </a:schemeClr>
                </a:solidFill>
              </a:rPr>
              <a:t>Staging Area or Stage</a:t>
            </a:r>
          </a:p>
          <a:p>
            <a:pPr marL="742950" lvl="1" indent="-285750">
              <a:buFont typeface="Wingdings" panose="05000000000000000000" pitchFamily="2" charset="2"/>
              <a:buChar char="ü"/>
            </a:pPr>
            <a:r>
              <a:rPr lang="en-US" b="1" dirty="0">
                <a:solidFill>
                  <a:schemeClr val="bg2">
                    <a:lumMod val="50000"/>
                  </a:schemeClr>
                </a:solidFill>
              </a:rPr>
              <a:t>Clone Command</a:t>
            </a:r>
          </a:p>
          <a:p>
            <a:pPr marL="742950" lvl="1" indent="-285750">
              <a:buFont typeface="Wingdings" panose="05000000000000000000" pitchFamily="2" charset="2"/>
              <a:buChar char="ü"/>
            </a:pPr>
            <a:r>
              <a:rPr lang="en-US" b="1" dirty="0">
                <a:solidFill>
                  <a:schemeClr val="bg2">
                    <a:lumMod val="50000"/>
                  </a:schemeClr>
                </a:solidFill>
              </a:rPr>
              <a:t>Commit Command</a:t>
            </a:r>
          </a:p>
          <a:p>
            <a:pPr marL="742950" lvl="1" indent="-285750">
              <a:buFont typeface="Wingdings" panose="05000000000000000000" pitchFamily="2" charset="2"/>
              <a:buChar char="ü"/>
            </a:pPr>
            <a:r>
              <a:rPr lang="en-US" b="1" dirty="0">
                <a:solidFill>
                  <a:schemeClr val="bg2">
                    <a:lumMod val="50000"/>
                  </a:schemeClr>
                </a:solidFill>
              </a:rPr>
              <a:t>Push Command</a:t>
            </a:r>
          </a:p>
          <a:p>
            <a:pPr marL="742950" lvl="1" indent="-285750">
              <a:buFont typeface="Wingdings" panose="05000000000000000000" pitchFamily="2" charset="2"/>
              <a:buChar char="ü"/>
            </a:pPr>
            <a:r>
              <a:rPr lang="en-US" b="1" dirty="0">
                <a:solidFill>
                  <a:schemeClr val="bg2">
                    <a:lumMod val="50000"/>
                  </a:schemeClr>
                </a:solidFill>
              </a:rPr>
              <a:t>Pull Command</a:t>
            </a:r>
          </a:p>
          <a:p>
            <a:pPr marL="742950" lvl="1" indent="-285750">
              <a:buFont typeface="Wingdings" panose="05000000000000000000" pitchFamily="2" charset="2"/>
              <a:buChar char="ü"/>
            </a:pPr>
            <a:r>
              <a:rPr lang="en-US" b="1" dirty="0">
                <a:solidFill>
                  <a:schemeClr val="bg2">
                    <a:lumMod val="50000"/>
                  </a:schemeClr>
                </a:solidFill>
              </a:rPr>
              <a:t>Fetch Command</a:t>
            </a:r>
          </a:p>
        </p:txBody>
      </p:sp>
    </p:spTree>
    <p:extLst>
      <p:ext uri="{BB962C8B-B14F-4D97-AF65-F5344CB8AC3E}">
        <p14:creationId xmlns:p14="http://schemas.microsoft.com/office/powerpoint/2010/main" val="95362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a:solidFill>
                  <a:schemeClr val="bg1"/>
                </a:solidFill>
              </a:rPr>
              <a:t>DevopsTraining@December2018</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a:solidFill>
                  <a:schemeClr val="bg1"/>
                </a:solidFill>
              </a:rPr>
              <a:t>Satyam Kumar Pandey</a:t>
            </a: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Version Control With Git </a:t>
            </a:r>
          </a:p>
        </p:txBody>
      </p:sp>
      <p:sp>
        <p:nvSpPr>
          <p:cNvPr id="12" name="TextBox 11"/>
          <p:cNvSpPr txBox="1"/>
          <p:nvPr/>
        </p:nvSpPr>
        <p:spPr>
          <a:xfrm>
            <a:off x="-425450" y="494130"/>
            <a:ext cx="5410200" cy="523220"/>
          </a:xfrm>
          <a:prstGeom prst="rect">
            <a:avLst/>
          </a:prstGeom>
          <a:noFill/>
        </p:spPr>
        <p:txBody>
          <a:bodyPr wrap="square" rtlCol="0">
            <a:spAutoFit/>
          </a:bodyPr>
          <a:lstStyle/>
          <a:p>
            <a:pPr lvl="1"/>
            <a:r>
              <a:rPr lang="en-US" sz="2800" b="1" dirty="0">
                <a:solidFill>
                  <a:schemeClr val="accent1">
                    <a:lumMod val="50000"/>
                  </a:schemeClr>
                </a:solidFill>
              </a:rPr>
              <a:t>	Is Git and GitHub are same?</a:t>
            </a:r>
          </a:p>
        </p:txBody>
      </p:sp>
      <p:cxnSp>
        <p:nvCxnSpPr>
          <p:cNvPr id="14" name="Straight Connector 13"/>
          <p:cNvCxnSpPr/>
          <p:nvPr/>
        </p:nvCxnSpPr>
        <p:spPr>
          <a:xfrm flipV="1">
            <a:off x="480142" y="1111371"/>
            <a:ext cx="10807700" cy="38100"/>
          </a:xfrm>
          <a:prstGeom prst="line">
            <a:avLst/>
          </a:prstGeom>
        </p:spPr>
        <p:style>
          <a:lnRef idx="3">
            <a:schemeClr val="accent5"/>
          </a:lnRef>
          <a:fillRef idx="0">
            <a:schemeClr val="accent5"/>
          </a:fillRef>
          <a:effectRef idx="2">
            <a:schemeClr val="accent5"/>
          </a:effectRef>
          <a:fontRef idx="minor">
            <a:schemeClr val="tx1"/>
          </a:fontRef>
        </p:style>
      </p:cxnSp>
      <p:pic>
        <p:nvPicPr>
          <p:cNvPr id="2" name="Picture 1"/>
          <p:cNvPicPr>
            <a:picLocks noChangeAspect="1"/>
          </p:cNvPicPr>
          <p:nvPr/>
        </p:nvPicPr>
        <p:blipFill>
          <a:blip r:embed="rId2"/>
          <a:stretch>
            <a:fillRect/>
          </a:stretch>
        </p:blipFill>
        <p:spPr>
          <a:xfrm>
            <a:off x="762001" y="1414616"/>
            <a:ext cx="10667999" cy="4844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3881300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24020</TotalTime>
  <Words>2262</Words>
  <Application>Microsoft Office PowerPoint</Application>
  <PresentationFormat>Widescreen</PresentationFormat>
  <Paragraphs>309</Paragraphs>
  <Slides>24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Calibri</vt:lpstr>
      <vt:lpstr>Calibri Light</vt:lpstr>
      <vt:lpstr>Nimbus</vt:lpstr>
      <vt:lpstr>Tahoma</vt:lpstr>
      <vt:lpstr>Vodafone Rg</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Vodafone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Pandey, Satyam, Vodafone Group</dc:creator>
  <cp:lastModifiedBy>Satyam Pandey</cp:lastModifiedBy>
  <cp:revision>149</cp:revision>
  <dcterms:created xsi:type="dcterms:W3CDTF">2018-12-14T06:12:57Z</dcterms:created>
  <dcterms:modified xsi:type="dcterms:W3CDTF">2023-12-16T07:29:53Z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da11e7-ad83-4459-98c6-12a88e2eac78_Enabled">
    <vt:lpwstr>True</vt:lpwstr>
  </property>
  <property fmtid="{D5CDD505-2E9C-101B-9397-08002B2CF9AE}" pid="3" name="MSIP_Label_17da11e7-ad83-4459-98c6-12a88e2eac78_SiteId">
    <vt:lpwstr>68283f3b-8487-4c86-adb3-a5228f18b893</vt:lpwstr>
  </property>
  <property fmtid="{D5CDD505-2E9C-101B-9397-08002B2CF9AE}" pid="4" name="MSIP_Label_17da11e7-ad83-4459-98c6-12a88e2eac78_Owner">
    <vt:lpwstr>satyam.kumarpandey@vodafone.com</vt:lpwstr>
  </property>
  <property fmtid="{D5CDD505-2E9C-101B-9397-08002B2CF9AE}" pid="5" name="MSIP_Label_17da11e7-ad83-4459-98c6-12a88e2eac78_SetDate">
    <vt:lpwstr>2018-12-14T06:13:01.5493085Z</vt:lpwstr>
  </property>
  <property fmtid="{D5CDD505-2E9C-101B-9397-08002B2CF9AE}" pid="6" name="MSIP_Label_17da11e7-ad83-4459-98c6-12a88e2eac78_Name">
    <vt:lpwstr>Non-Vodafone</vt:lpwstr>
  </property>
  <property fmtid="{D5CDD505-2E9C-101B-9397-08002B2CF9AE}" pid="7" name="MSIP_Label_17da11e7-ad83-4459-98c6-12a88e2eac78_Application">
    <vt:lpwstr>Microsoft Azure Information Protection</vt:lpwstr>
  </property>
  <property fmtid="{D5CDD505-2E9C-101B-9397-08002B2CF9AE}" pid="8" name="MSIP_Label_17da11e7-ad83-4459-98c6-12a88e2eac78_Extended_MSFT_Method">
    <vt:lpwstr>Manual</vt:lpwstr>
  </property>
  <property fmtid="{D5CDD505-2E9C-101B-9397-08002B2CF9AE}" pid="9" name="Sensitivity">
    <vt:lpwstr>Non-Vodafone</vt:lpwstr>
  </property>
</Properties>
</file>