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B03EEA6-6D54-482A-B7ED-B76B2FED9129}">
  <a:tblStyle styleId="{5B03EEA6-6D54-482A-B7ED-B76B2FED912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16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Sequential Implementation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2.88435</c:v>
                </c:pt>
                <c:pt idx="1">
                  <c:v>2.7045499999999998</c:v>
                </c:pt>
                <c:pt idx="2">
                  <c:v>2.6445599999999998</c:v>
                </c:pt>
                <c:pt idx="3">
                  <c:v>2.5593699999999999</c:v>
                </c:pt>
                <c:pt idx="4">
                  <c:v>2.5164900000000001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4FF-4C93-A59C-FF5D6D5485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59082592"/>
        <c:axId val="259083576"/>
      </c:scatterChart>
      <c:valAx>
        <c:axId val="259082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</a:t>
                </a:r>
                <a:r>
                  <a:rPr lang="en-US" baseline="0"/>
                  <a:t> Length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83576"/>
        <c:crosses val="autoZero"/>
        <c:crossBetween val="midCat"/>
      </c:valAx>
      <c:valAx>
        <c:axId val="259083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082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Speedup for OpenMP</a:t>
            </a:r>
          </a:p>
        </c:rich>
      </c:tx>
      <c:layout>
        <c:manualLayout>
          <c:xMode val="edge"/>
          <c:yMode val="edge"/>
          <c:x val="0.30460411198600174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14.830401719377445</c:v>
                </c:pt>
                <c:pt idx="1">
                  <c:v>15.768131996268655</c:v>
                </c:pt>
                <c:pt idx="2">
                  <c:v>16.227878549863771</c:v>
                </c:pt>
                <c:pt idx="3">
                  <c:v>16.020794601666321</c:v>
                </c:pt>
                <c:pt idx="4">
                  <c:v>16.006882382500176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A5F-463C-A6FA-9C73D9CDEC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609008"/>
        <c:axId val="378609664"/>
      </c:scatterChart>
      <c:valAx>
        <c:axId val="37860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09664"/>
        <c:crosses val="autoZero"/>
        <c:crossBetween val="midCat"/>
      </c:valAx>
      <c:valAx>
        <c:axId val="37860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609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OpenMP</a:t>
            </a:r>
            <a:r>
              <a:rPr lang="en-US" baseline="0"/>
              <a:t> Implemetation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0.194489</c:v>
                </c:pt>
                <c:pt idx="1">
                  <c:v>0.17152000000000001</c:v>
                </c:pt>
                <c:pt idx="2">
                  <c:v>0.162964</c:v>
                </c:pt>
                <c:pt idx="3">
                  <c:v>0.15975300000000001</c:v>
                </c:pt>
                <c:pt idx="4">
                  <c:v>0.15721299999999999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E7-4B72-B037-9392B44B1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4640872"/>
        <c:axId val="384636936"/>
      </c:scatterChart>
      <c:valAx>
        <c:axId val="384640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36936"/>
        <c:crosses val="autoZero"/>
        <c:crossBetween val="midCat"/>
      </c:valAx>
      <c:valAx>
        <c:axId val="384636936"/>
        <c:scaling>
          <c:orientation val="minMax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4640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MPI</a:t>
            </a:r>
            <a:r>
              <a:rPr lang="en-US" baseline="0"/>
              <a:t> Implementation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95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3</c:v>
                </c:pt>
                <c:pt idx="1">
                  <c:v>7</c:v>
                </c:pt>
                <c:pt idx="2">
                  <c:v>10</c:v>
                </c:pt>
                <c:pt idx="3">
                  <c:v>20</c:v>
                </c:pt>
                <c:pt idx="4">
                  <c:v>50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1.5938699999999999</c:v>
                </c:pt>
                <c:pt idx="1">
                  <c:v>1.5556099999999999</c:v>
                </c:pt>
                <c:pt idx="2">
                  <c:v>1.48068</c:v>
                </c:pt>
                <c:pt idx="3">
                  <c:v>1.46156</c:v>
                </c:pt>
                <c:pt idx="4">
                  <c:v>1.4608000000000001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2C-4668-9F0C-E189FB0DBE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8270192"/>
        <c:axId val="378271504"/>
      </c:scatterChart>
      <c:valAx>
        <c:axId val="378270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Pattern Length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1504"/>
        <c:crosses val="autoZero"/>
        <c:crossBetween val="midCat"/>
      </c:valAx>
      <c:valAx>
        <c:axId val="37827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82701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2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4"/>
            <a:ext cx="3045625" cy="2030570"/>
            <a:chOff x="6098378" y="4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5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4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rot="10800000" flipH="1">
              <a:off x="7113588" y="106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6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 lang="en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Roboto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Roboto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Parallel String Matching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598088" y="2715912"/>
            <a:ext cx="8222100" cy="432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OpenMP and MPI 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By Ramkumar Rajabaskaran &amp; Sindhuri Rayavaram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855100" y="3524000"/>
            <a:ext cx="5739600" cy="1282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Shape 17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311700" y="410000"/>
                <a:ext cx="8520600" cy="607800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rPr lang="en" dirty="0"/>
                  <a:t>Boyer Moore Horspool Analysis</a:t>
                </a:r>
                <a:br>
                  <a:rPr lang="en" dirty="0"/>
                </a:br>
                <a:br>
                  <a:rPr lang="en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𝑷𝒓𝒆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𝒑𝒓𝒐𝒄𝒆𝒔𝒔𝒊𝒏𝒈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𝒕𝒊𝒎𝒆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𝑾𝒐𝒓𝒔𝒕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𝑪𝒂𝒔𝒆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:−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𝑩𝒆𝒔𝒕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𝑪𝒂𝒔𝒆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 :− </m:t>
                      </m:r>
                      <m:r>
                        <a:rPr lang="el-GR" sz="3200" b="1" i="0" dirty="0" smtClean="0"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" b="1" dirty="0"/>
              </a:p>
            </p:txBody>
          </p:sp>
        </mc:Choice>
        <mc:Fallback>
          <p:sp>
            <p:nvSpPr>
              <p:cNvPr id="171" name="Shape 17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700" y="410000"/>
                <a:ext cx="8520600" cy="607800"/>
              </a:xfrm>
              <a:prstGeom prst="rect">
                <a:avLst/>
              </a:prstGeom>
              <a:blipFill>
                <a:blip r:embed="rId3"/>
                <a:stretch>
                  <a:fillRect l="-1645" t="-5000" b="-30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Sequential Implementation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3924CE-9B72-4361-9566-4B6E83A60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958071"/>
              </p:ext>
            </p:extLst>
          </p:nvPr>
        </p:nvGraphicFramePr>
        <p:xfrm>
          <a:off x="399326" y="1177000"/>
          <a:ext cx="6128796" cy="336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566873" y="1365813"/>
            <a:ext cx="2442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Pattern Length is inversely proportional to Time 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Input size 91,626,971 characters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OpenMP </a:t>
            </a:r>
            <a:r>
              <a:rPr lang="en-US" dirty="0"/>
              <a:t>Implementation</a:t>
            </a:r>
            <a:endParaRPr lang="en" dirty="0"/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The file is divided into blocks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      Blocksize = filesize/number of threads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Index the threads and make them work on different blocks.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Set an offset to avoid the split case of pattern between the blocks.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We use</a:t>
            </a:r>
            <a:r>
              <a:rPr lang="en" sz="2000" b="1" dirty="0"/>
              <a:t> #</a:t>
            </a:r>
            <a:r>
              <a:rPr lang="en-US" sz="2000" b="1" dirty="0"/>
              <a:t>pragma </a:t>
            </a:r>
            <a:r>
              <a:rPr lang="en-US" sz="2000" b="1" dirty="0" err="1"/>
              <a:t>omp</a:t>
            </a:r>
            <a:r>
              <a:rPr lang="en-US" sz="2000" b="1" dirty="0"/>
              <a:t> reduce </a:t>
            </a:r>
            <a:r>
              <a:rPr lang="en-US" sz="2000" dirty="0"/>
              <a:t>to sum the individual counts of the threads.</a:t>
            </a: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OpenMP results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A56A67-8919-4589-9F4B-CFA51249A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826852"/>
              </p:ext>
            </p:extLst>
          </p:nvPr>
        </p:nvGraphicFramePr>
        <p:xfrm>
          <a:off x="457200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4563" y="4118815"/>
            <a:ext cx="5139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Speedup for OpenMP is close to 15  for 64 threads. Input size is 91,626,971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2BD13F0-DD7A-4654-A86D-AE91F8E884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301634"/>
              </p:ext>
            </p:extLst>
          </p:nvPr>
        </p:nvGraphicFramePr>
        <p:xfrm>
          <a:off x="0" y="1200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MPI </a:t>
            </a:r>
            <a:r>
              <a:rPr lang="en-US" dirty="0"/>
              <a:t>Implementation</a:t>
            </a:r>
            <a:endParaRPr lang="en" dirty="0"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The file is divided into blocks.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         Blocksize = Filesize/number of processors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Each processor is working on different blocks.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We used </a:t>
            </a:r>
            <a:r>
              <a:rPr lang="en" b="1" dirty="0"/>
              <a:t>MPI_File_</a:t>
            </a:r>
            <a:r>
              <a:rPr lang="en-US" b="1" dirty="0"/>
              <a:t>r</a:t>
            </a:r>
            <a:r>
              <a:rPr lang="en" b="1" dirty="0"/>
              <a:t>ead_a</a:t>
            </a:r>
            <a:r>
              <a:rPr lang="en-US" b="1" dirty="0" err="1"/>
              <a:t>t_all</a:t>
            </a:r>
            <a:r>
              <a:rPr lang="en-US" b="1" dirty="0"/>
              <a:t> </a:t>
            </a:r>
            <a:r>
              <a:rPr lang="en-US" dirty="0"/>
              <a:t>which reads a block from a given position. </a:t>
            </a:r>
            <a:endParaRPr lang="en" dirty="0"/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 dirty="0"/>
              <a:t>MPI Reduce </a:t>
            </a:r>
            <a:r>
              <a:rPr lang="en" dirty="0"/>
              <a:t>is used to </a:t>
            </a:r>
            <a:r>
              <a:rPr lang="en-US" dirty="0"/>
              <a:t>get</a:t>
            </a:r>
            <a:r>
              <a:rPr lang="en" dirty="0"/>
              <a:t> the count of the occurences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dirty="0"/>
              <a:t>Offset is used to take care of the split pattern case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14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MPI Results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C95F49-B41D-4318-9E97-591B6FEC7E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979059"/>
              </p:ext>
            </p:extLst>
          </p:nvPr>
        </p:nvGraphicFramePr>
        <p:xfrm>
          <a:off x="311700" y="1200150"/>
          <a:ext cx="6546300" cy="316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56385" y="1493134"/>
            <a:ext cx="1875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Input size is</a:t>
            </a:r>
          </a:p>
          <a:p>
            <a:endParaRPr lang="en-US" sz="1600" dirty="0"/>
          </a:p>
          <a:p>
            <a:r>
              <a:rPr lang="en-US" sz="1600" dirty="0"/>
              <a:t>91,626,971 characters</a:t>
            </a:r>
          </a:p>
          <a:p>
            <a:endParaRPr lang="en-US" sz="1600" dirty="0"/>
          </a:p>
          <a:p>
            <a:r>
              <a:rPr lang="en-US" sz="1600" dirty="0"/>
              <a:t>Processors = 64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Observation &amp; Analysis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16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OpenMP provides a good implementation and speedup for this algorithm.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MPI algorithm provides a better result for lesser number of processers. 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MPI_File_read_at_all</a:t>
            </a:r>
            <a:r>
              <a:rPr lang="en-US" sz="2000" dirty="0"/>
              <a:t>(collective), </a:t>
            </a:r>
            <a:r>
              <a:rPr lang="en-US" sz="2000" dirty="0" err="1"/>
              <a:t>MPI_File_read_at</a:t>
            </a:r>
            <a:r>
              <a:rPr lang="en-US" sz="2000" dirty="0"/>
              <a:t> are blocking 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MPI_File_iread</a:t>
            </a:r>
            <a:r>
              <a:rPr lang="en-US" sz="2000" dirty="0"/>
              <a:t> is nonblocking and still didn’t give better speedup.</a:t>
            </a:r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>
              <a:spcBef>
                <a:spcPts val="0"/>
              </a:spcBef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and Analysis	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we consider the performance of the algorithm itself, it is implemented faster than the Sequential code for both MPI and OpenMP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bottleneck in the MPI is in reading the file.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370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/>
              <a:t>THANK YOU 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18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Problem Statement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String matching algorithm are used for finding substrings in strings.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Given Pattern(1...p) and Text (1..m) defined over alphabet ∑, find all the occurrences of P in T.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Uses: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Web searches, Queries, </a:t>
            </a:r>
            <a:r>
              <a:rPr lang="en-US" sz="2000" dirty="0"/>
              <a:t>DNA Pattern Matching</a:t>
            </a:r>
            <a:endParaRPr lang="en" sz="2000" dirty="0"/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Naive Algorithm and Analysis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fld>
            <a:endParaRPr lang="en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Shape 102"/>
              <p:cNvSpPr txBox="1"/>
              <p:nvPr/>
            </p:nvSpPr>
            <p:spPr>
              <a:xfrm>
                <a:off x="311700" y="1017800"/>
                <a:ext cx="6764100" cy="31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457200" lvl="0" indent="-228600" rtl="0">
                  <a:spcBef>
                    <a:spcPts val="0"/>
                  </a:spcBef>
                  <a:buChar char="●"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Usually compares each letter in the text to the pattern, </a:t>
                </a:r>
              </a:p>
              <a:p>
                <a:pPr marL="457200" lvl="0" indent="-228600" rtl="0">
                  <a:spcBef>
                    <a:spcPts val="0"/>
                  </a:spcBef>
                  <a:buChar char="●"/>
                </a:pPr>
                <a:endParaRPr lang="en" sz="20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457200" lvl="0" indent="-228600" rtl="0">
                  <a:spcBef>
                    <a:spcPts val="0"/>
                  </a:spcBef>
                  <a:buChar char="●"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If a mismatch occurs,shift the pattern by one letter.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endParaRPr sz="20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marL="457200" lvl="0" indent="-228600" rtl="0">
                  <a:spcBef>
                    <a:spcPts val="0"/>
                  </a:spcBef>
                  <a:buChar char="●"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Worst case time complexity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               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𝑂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(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𝑛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∗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𝑚</m:t>
                      </m:r>
                      <m:r>
                        <a:rPr lang="en" sz="2400" i="1" dirty="0" smtClean="0">
                          <a:latin typeface="Cambria Math" panose="02040503050406030204" pitchFamily="18" charset="0"/>
                          <a:ea typeface="Roboto" panose="020B0604020202020204" charset="0"/>
                        </a:rPr>
                        <m:t>)</m:t>
                      </m:r>
                    </m:oMath>
                  </m:oMathPara>
                </a14:m>
                <a:endParaRPr lang="en" sz="2400" dirty="0">
                  <a:latin typeface="Roboto" panose="020B0604020202020204" charset="0"/>
                  <a:ea typeface="Roboto" panose="020B0604020202020204" charset="0"/>
                </a:endParaRP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          </a:t>
                </a:r>
              </a:p>
              <a:p>
                <a:pPr lvl="0" rtl="0">
                  <a:spcBef>
                    <a:spcPts val="0"/>
                  </a:spcBef>
                  <a:buNone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          Where n = length of the text</a:t>
                </a:r>
              </a:p>
              <a:p>
                <a:pPr lvl="0">
                  <a:spcBef>
                    <a:spcPts val="0"/>
                  </a:spcBef>
                  <a:buNone/>
                </a:pPr>
                <a:r>
                  <a:rPr lang="en" sz="2000" dirty="0">
                    <a:latin typeface="Roboto" panose="020B0604020202020204" charset="0"/>
                    <a:ea typeface="Roboto" panose="020B0604020202020204" charset="0"/>
                  </a:rPr>
                  <a:t>                     m = length of the pattern</a:t>
                </a:r>
              </a:p>
            </p:txBody>
          </p:sp>
        </mc:Choice>
        <mc:Fallback>
          <p:sp>
            <p:nvSpPr>
              <p:cNvPr id="102" name="Shape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017800"/>
                <a:ext cx="6764100" cy="3194100"/>
              </a:xfrm>
              <a:prstGeom prst="rect">
                <a:avLst/>
              </a:prstGeom>
              <a:blipFill>
                <a:blip r:embed="rId3"/>
                <a:stretch>
                  <a:fillRect r="-1171" b="-51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Boyer Moore Horspool Algorithm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ubTitle" idx="4294967295"/>
          </p:nvPr>
        </p:nvSpPr>
        <p:spPr>
          <a:xfrm>
            <a:off x="242000" y="1256525"/>
            <a:ext cx="8037000" cy="3041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Create a ‘Bad Match Table’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 dirty="0"/>
              <a:t>         Value = length-index-1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Starting from the rightmost character in the pattern, start comparing the pattern to text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sz="2000" dirty="0"/>
              <a:t>If a mismatch occurs, move the pattern forward corresponding to the value </a:t>
            </a:r>
            <a:r>
              <a:rPr lang="en-US" sz="2000" dirty="0"/>
              <a:t>of last character of the text </a:t>
            </a:r>
            <a:r>
              <a:rPr lang="en" sz="2000" dirty="0"/>
              <a:t>from the table.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	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 dirty="0"/>
              <a:t>PATTERN :- EATER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/>
              <a:t>TEXT :- IAMPETERTHEANTEATER	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Match Table :- Value = Length - Index - 1 ; Last character Value = Length</a:t>
            </a:r>
          </a:p>
          <a:p>
            <a:pPr lvl="0"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all other characters, Value = Length.</a:t>
            </a:r>
          </a:p>
          <a:p>
            <a:pPr lv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br>
              <a:rPr lang="en" sz="19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"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sz="19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3" name="Shape 123"/>
          <p:cNvGraphicFramePr/>
          <p:nvPr>
            <p:extLst>
              <p:ext uri="{D42A27DB-BD31-4B8C-83A1-F6EECF244321}">
                <p14:modId xmlns:p14="http://schemas.microsoft.com/office/powerpoint/2010/main" val="1428800688"/>
              </p:ext>
            </p:extLst>
          </p:nvPr>
        </p:nvGraphicFramePr>
        <p:xfrm>
          <a:off x="311700" y="3295825"/>
          <a:ext cx="723900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400510283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Letter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All other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Index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0,3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---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Value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b="1" dirty="0"/>
                        <a:t>5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0" name="Shape 130"/>
          <p:cNvGraphicFramePr/>
          <p:nvPr/>
        </p:nvGraphicFramePr>
        <p:xfrm>
          <a:off x="533300" y="1229875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1" name="Shape 131"/>
          <p:cNvCxnSpPr/>
          <p:nvPr/>
        </p:nvCxnSpPr>
        <p:spPr>
          <a:xfrm rot="10800000">
            <a:off x="2306150" y="1567550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aphicFrame>
        <p:nvGraphicFramePr>
          <p:cNvPr id="132" name="Shape 132"/>
          <p:cNvGraphicFramePr/>
          <p:nvPr/>
        </p:nvGraphicFramePr>
        <p:xfrm>
          <a:off x="533300" y="2626775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" name="Shape 133"/>
          <p:cNvSpPr txBox="1"/>
          <p:nvPr/>
        </p:nvSpPr>
        <p:spPr>
          <a:xfrm>
            <a:off x="2604125" y="1675600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600">
                <a:solidFill>
                  <a:srgbClr val="FF0000"/>
                </a:solidFill>
              </a:rPr>
              <a:t>Mismatch ! Shift by 1 ( E ) </a:t>
            </a:r>
          </a:p>
        </p:txBody>
      </p:sp>
      <p:cxnSp>
        <p:nvCxnSpPr>
          <p:cNvPr id="134" name="Shape 134"/>
          <p:cNvCxnSpPr/>
          <p:nvPr/>
        </p:nvCxnSpPr>
        <p:spPr>
          <a:xfrm rot="10800000">
            <a:off x="2678800" y="2921137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5" name="Shape 135"/>
          <p:cNvSpPr txBox="1"/>
          <p:nvPr/>
        </p:nvSpPr>
        <p:spPr>
          <a:xfrm>
            <a:off x="2912000" y="3072500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Mismatch ! Shift by 2 ( T 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</a:t>
            </a:fld>
            <a:endParaRPr lang="en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Shape 142"/>
          <p:cNvGraphicFramePr/>
          <p:nvPr/>
        </p:nvGraphicFramePr>
        <p:xfrm>
          <a:off x="379425" y="2484250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3" name="Shape 143"/>
          <p:cNvCxnSpPr/>
          <p:nvPr/>
        </p:nvCxnSpPr>
        <p:spPr>
          <a:xfrm rot="10800000">
            <a:off x="5245675" y="2830437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4" name="Shape 144"/>
          <p:cNvSpPr txBox="1"/>
          <p:nvPr/>
        </p:nvSpPr>
        <p:spPr>
          <a:xfrm>
            <a:off x="379425" y="2929950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Mismatch ! Shift by 5 ( N ) </a:t>
            </a:r>
          </a:p>
        </p:txBody>
      </p:sp>
      <p:graphicFrame>
        <p:nvGraphicFramePr>
          <p:cNvPr id="145" name="Shape 145"/>
          <p:cNvGraphicFramePr/>
          <p:nvPr/>
        </p:nvGraphicFramePr>
        <p:xfrm>
          <a:off x="379425" y="1094900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6" name="Shape 146"/>
          <p:cNvCxnSpPr/>
          <p:nvPr/>
        </p:nvCxnSpPr>
        <p:spPr>
          <a:xfrm rot="10800000">
            <a:off x="3224550" y="1389262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 txBox="1"/>
          <p:nvPr/>
        </p:nvSpPr>
        <p:spPr>
          <a:xfrm>
            <a:off x="2758125" y="1540625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Mismatch ! Shift by 5 ( R ) </a:t>
            </a:r>
          </a:p>
        </p:txBody>
      </p:sp>
      <p:cxnSp>
        <p:nvCxnSpPr>
          <p:cNvPr id="148" name="Shape 148"/>
          <p:cNvCxnSpPr/>
          <p:nvPr/>
        </p:nvCxnSpPr>
        <p:spPr>
          <a:xfrm rot="10800000">
            <a:off x="2444125" y="1389237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9" name="Shape 149"/>
          <p:cNvCxnSpPr/>
          <p:nvPr/>
        </p:nvCxnSpPr>
        <p:spPr>
          <a:xfrm rot="10800000">
            <a:off x="2881550" y="1389250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0" name="Shape 150"/>
          <p:cNvCxnSpPr/>
          <p:nvPr/>
        </p:nvCxnSpPr>
        <p:spPr>
          <a:xfrm rot="10800000">
            <a:off x="2130125" y="1389238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Implementation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  <p:graphicFrame>
        <p:nvGraphicFramePr>
          <p:cNvPr id="157" name="Shape 157"/>
          <p:cNvGraphicFramePr/>
          <p:nvPr/>
        </p:nvGraphicFramePr>
        <p:xfrm>
          <a:off x="379425" y="2484250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8" name="Shape 158"/>
          <p:cNvCxnSpPr/>
          <p:nvPr/>
        </p:nvCxnSpPr>
        <p:spPr>
          <a:xfrm rot="10800000">
            <a:off x="7525925" y="2778600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9" name="Shape 159"/>
          <p:cNvSpPr txBox="1"/>
          <p:nvPr/>
        </p:nvSpPr>
        <p:spPr>
          <a:xfrm>
            <a:off x="379425" y="2929962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914400" lvl="0" indent="457200" rtl="0">
              <a:spcBef>
                <a:spcPts val="0"/>
              </a:spcBef>
              <a:buNone/>
            </a:pPr>
            <a:r>
              <a:rPr lang="en" sz="1600" b="1" dirty="0">
                <a:solidFill>
                  <a:srgbClr val="6AA84F"/>
                </a:solidFill>
              </a:rPr>
              <a:t>Match Found !!!</a:t>
            </a:r>
            <a:r>
              <a:rPr lang="en" sz="16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160" name="Shape 160"/>
          <p:cNvGraphicFramePr/>
          <p:nvPr/>
        </p:nvGraphicFramePr>
        <p:xfrm>
          <a:off x="311700" y="1158612"/>
          <a:ext cx="7274150" cy="1188630"/>
        </p:xfrm>
        <a:graphic>
          <a:graphicData uri="http://schemas.openxmlformats.org/drawingml/2006/table">
            <a:tbl>
              <a:tblPr>
                <a:noFill/>
                <a:tableStyleId>{5B03EEA6-6D54-482A-B7ED-B76B2FED9129}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I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H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dirty="0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A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T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1" name="Shape 161"/>
          <p:cNvCxnSpPr/>
          <p:nvPr/>
        </p:nvCxnSpPr>
        <p:spPr>
          <a:xfrm rot="10800000">
            <a:off x="7108375" y="1388200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2" name="Shape 162"/>
          <p:cNvSpPr txBox="1"/>
          <p:nvPr/>
        </p:nvSpPr>
        <p:spPr>
          <a:xfrm>
            <a:off x="311700" y="1604325"/>
            <a:ext cx="5203200" cy="293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457200" rtl="0">
              <a:spcBef>
                <a:spcPts val="0"/>
              </a:spcBef>
              <a:buNone/>
            </a:pPr>
            <a:r>
              <a:rPr lang="en" sz="1600" dirty="0">
                <a:solidFill>
                  <a:srgbClr val="FF0000"/>
                </a:solidFill>
              </a:rPr>
              <a:t>Mismatch ! Shift by 1 ( E ) </a:t>
            </a:r>
          </a:p>
        </p:txBody>
      </p:sp>
      <p:cxnSp>
        <p:nvCxnSpPr>
          <p:cNvPr id="163" name="Shape 163"/>
          <p:cNvCxnSpPr/>
          <p:nvPr/>
        </p:nvCxnSpPr>
        <p:spPr>
          <a:xfrm rot="10800000">
            <a:off x="7108375" y="2778625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6781300" y="2778600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5" name="Shape 165"/>
          <p:cNvCxnSpPr/>
          <p:nvPr/>
        </p:nvCxnSpPr>
        <p:spPr>
          <a:xfrm rot="10800000">
            <a:off x="6454225" y="2778625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6" name="Shape 166"/>
          <p:cNvCxnSpPr/>
          <p:nvPr/>
        </p:nvCxnSpPr>
        <p:spPr>
          <a:xfrm rot="10800000">
            <a:off x="6036675" y="2778625"/>
            <a:ext cx="0" cy="596100"/>
          </a:xfrm>
          <a:prstGeom prst="straightConnector1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/>
      <p:bldP spid="162" grpId="0"/>
    </p:bld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700</Words>
  <Application>Microsoft Office PowerPoint</Application>
  <PresentationFormat>On-screen Show (16:9)</PresentationFormat>
  <Paragraphs>274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Roboto</vt:lpstr>
      <vt:lpstr>Calibri</vt:lpstr>
      <vt:lpstr>geometric</vt:lpstr>
      <vt:lpstr>Parallel String Matching</vt:lpstr>
      <vt:lpstr>Problem Statement</vt:lpstr>
      <vt:lpstr>Naive Algorithm and Analysis</vt:lpstr>
      <vt:lpstr>Boyer Moore Horspool Algorithm</vt:lpstr>
      <vt:lpstr>Implementation</vt:lpstr>
      <vt:lpstr>Implementation </vt:lpstr>
      <vt:lpstr>Implementation</vt:lpstr>
      <vt:lpstr>Implementation</vt:lpstr>
      <vt:lpstr>Implementation</vt:lpstr>
      <vt:lpstr>Boyer Moore Horspool Analysis  Pre processing time – O(m) Worst Case :- O(m∗n) Best Case :- Ω(n/m)</vt:lpstr>
      <vt:lpstr>Sequential Implementation</vt:lpstr>
      <vt:lpstr>OpenMP Implementation</vt:lpstr>
      <vt:lpstr>OpenMP results</vt:lpstr>
      <vt:lpstr>MPI Implementation</vt:lpstr>
      <vt:lpstr>MPI Results</vt:lpstr>
      <vt:lpstr>Observation &amp; Analysis</vt:lpstr>
      <vt:lpstr>Observation and Analysis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String Matching</dc:title>
  <cp:lastModifiedBy>Ramkumar Rajabaskaran</cp:lastModifiedBy>
  <cp:revision>9</cp:revision>
  <dcterms:modified xsi:type="dcterms:W3CDTF">2017-06-13T18:43:40Z</dcterms:modified>
</cp:coreProperties>
</file>