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75" r:id="rId5"/>
    <p:sldId id="276" r:id="rId6"/>
    <p:sldId id="277" r:id="rId7"/>
    <p:sldId id="258" r:id="rId8"/>
    <p:sldId id="260" r:id="rId9"/>
    <p:sldId id="261" r:id="rId10"/>
    <p:sldId id="262" r:id="rId11"/>
    <p:sldId id="266" r:id="rId12"/>
    <p:sldId id="267" r:id="rId13"/>
    <p:sldId id="263" r:id="rId14"/>
    <p:sldId id="264" r:id="rId15"/>
    <p:sldId id="265" r:id="rId16"/>
    <p:sldId id="268" r:id="rId17"/>
    <p:sldId id="269" r:id="rId18"/>
    <p:sldId id="273" r:id="rId19"/>
    <p:sldId id="274" r:id="rId20"/>
    <p:sldId id="270" r:id="rId21"/>
    <p:sldId id="271" r:id="rId22"/>
    <p:sldId id="272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FB5DA0F-5464-4B77-A6EB-BC0CB3CF663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DA0F-5464-4B77-A6EB-BC0CB3CF663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FB5DA0F-5464-4B77-A6EB-BC0CB3CF663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DA0F-5464-4B77-A6EB-BC0CB3CF663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DA0F-5464-4B77-A6EB-BC0CB3CF663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B5DA0F-5464-4B77-A6EB-BC0CB3CF663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B5DA0F-5464-4B77-A6EB-BC0CB3CF663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DA0F-5464-4B77-A6EB-BC0CB3CF663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DA0F-5464-4B77-A6EB-BC0CB3CF663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DA0F-5464-4B77-A6EB-BC0CB3CF663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FB5DA0F-5464-4B77-A6EB-BC0CB3CF663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B5DA0F-5464-4B77-A6EB-BC0CB3CF663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tren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pyscap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etcraft.com/archives/2016/09/19/september-2016-web-server-survey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Characteristics of the </a:t>
            </a:r>
            <a:r>
              <a:rPr lang="en-US" dirty="0" smtClean="0"/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2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Static documents</a:t>
            </a:r>
          </a:p>
          <a:p>
            <a:r>
              <a:rPr lang="en-US" dirty="0" smtClean="0"/>
              <a:t>Dynamically-generated pages</a:t>
            </a:r>
          </a:p>
          <a:p>
            <a:pPr lvl="1"/>
            <a:r>
              <a:rPr lang="en-US" dirty="0" smtClean="0"/>
              <a:t>Often contain ? but not always</a:t>
            </a:r>
          </a:p>
          <a:p>
            <a:pPr lvl="1"/>
            <a:r>
              <a:rPr lang="en-US" dirty="0" smtClean="0"/>
              <a:t>Assembled on demand</a:t>
            </a:r>
          </a:p>
          <a:p>
            <a:pPr lvl="1"/>
            <a:r>
              <a:rPr lang="en-US" dirty="0" smtClean="0"/>
              <a:t>Mostly ignored by web spiders</a:t>
            </a:r>
          </a:p>
          <a:p>
            <a:pPr lvl="2"/>
            <a:r>
              <a:rPr lang="en-US" dirty="0" smtClean="0"/>
              <a:t>Too much to index</a:t>
            </a:r>
          </a:p>
          <a:p>
            <a:pPr lvl="2"/>
            <a:r>
              <a:rPr lang="en-US" dirty="0" smtClean="0"/>
              <a:t>Spider traps</a:t>
            </a:r>
          </a:p>
          <a:p>
            <a:r>
              <a:rPr lang="en-US" dirty="0" smtClean="0"/>
              <a:t>User-generated content (Web 2.0)</a:t>
            </a:r>
          </a:p>
          <a:p>
            <a:pPr lvl="1"/>
            <a:r>
              <a:rPr lang="en-US" dirty="0" smtClean="0"/>
              <a:t>JavaScript and single-page Web applications</a:t>
            </a:r>
          </a:p>
          <a:p>
            <a:r>
              <a:rPr lang="en-US" dirty="0" smtClean="0"/>
              <a:t>Mobile: HTTP without Web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Few popular broad queries</a:t>
            </a:r>
          </a:p>
          <a:p>
            <a:r>
              <a:rPr lang="en-US" dirty="0" smtClean="0"/>
              <a:t>Many rare specific queries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28612"/>
            <a:ext cx="6553200" cy="388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80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https://www.google.com/trends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Google auto-complete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4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[Jansen et al</a:t>
            </a:r>
            <a:r>
              <a:rPr lang="en-US" dirty="0" smtClean="0"/>
              <a:t>. 2008]</a:t>
            </a:r>
          </a:p>
          <a:p>
            <a:pPr lvl="1"/>
            <a:r>
              <a:rPr lang="en-US" dirty="0" smtClean="0"/>
              <a:t>Informational needs (~80%)</a:t>
            </a:r>
          </a:p>
          <a:p>
            <a:pPr lvl="2"/>
            <a:r>
              <a:rPr lang="en-US" dirty="0" smtClean="0"/>
              <a:t>Want to learn about something</a:t>
            </a:r>
          </a:p>
          <a:p>
            <a:pPr lvl="1"/>
            <a:r>
              <a:rPr lang="en-US" dirty="0" smtClean="0"/>
              <a:t>Navigational needs (~10%)</a:t>
            </a:r>
          </a:p>
          <a:p>
            <a:pPr lvl="2"/>
            <a:r>
              <a:rPr lang="en-US" dirty="0" smtClean="0"/>
              <a:t>Want to go to that page</a:t>
            </a:r>
          </a:p>
          <a:p>
            <a:pPr lvl="1"/>
            <a:r>
              <a:rPr lang="en-US" dirty="0" smtClean="0"/>
              <a:t>Transactional needs (~10%)</a:t>
            </a:r>
          </a:p>
          <a:p>
            <a:pPr lvl="2"/>
            <a:r>
              <a:rPr lang="en-US" dirty="0" smtClean="0"/>
              <a:t>Want to do something</a:t>
            </a:r>
          </a:p>
          <a:p>
            <a:pPr lvl="1"/>
            <a:r>
              <a:rPr lang="en-US" dirty="0" smtClean="0"/>
              <a:t>Miscellaneous</a:t>
            </a:r>
          </a:p>
          <a:p>
            <a:pPr lvl="2"/>
            <a:r>
              <a:rPr lang="en-US" dirty="0" smtClean="0"/>
              <a:t>Exploration, social,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Ill-defined queries</a:t>
            </a:r>
          </a:p>
          <a:p>
            <a:pPr lvl="1"/>
            <a:r>
              <a:rPr lang="en-US" dirty="0" smtClean="0"/>
              <a:t>Short (80% &lt; 3 words)</a:t>
            </a:r>
          </a:p>
          <a:p>
            <a:pPr lvl="1"/>
            <a:r>
              <a:rPr lang="en-US" dirty="0" smtClean="0"/>
              <a:t>Imprecise terms</a:t>
            </a:r>
          </a:p>
          <a:p>
            <a:pPr lvl="1"/>
            <a:r>
              <a:rPr lang="en-US" dirty="0" smtClean="0"/>
              <a:t>No logical operators</a:t>
            </a:r>
          </a:p>
          <a:p>
            <a:pPr lvl="1"/>
            <a:r>
              <a:rPr lang="en-US" dirty="0" smtClean="0"/>
              <a:t>Low effort (spelling mistakes)</a:t>
            </a:r>
          </a:p>
        </p:txBody>
      </p:sp>
    </p:spTree>
    <p:extLst>
      <p:ext uri="{BB962C8B-B14F-4D97-AF65-F5344CB8AC3E}">
        <p14:creationId xmlns:p14="http://schemas.microsoft.com/office/powerpoint/2010/main" val="419064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Wide variance in</a:t>
            </a:r>
          </a:p>
          <a:p>
            <a:pPr lvl="1"/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Bandwidth</a:t>
            </a:r>
          </a:p>
          <a:p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85% look over one result screen only</a:t>
            </a:r>
          </a:p>
          <a:p>
            <a:pPr lvl="1"/>
            <a:r>
              <a:rPr lang="en-US" dirty="0" smtClean="0"/>
              <a:t>78% of queries are not modified</a:t>
            </a:r>
          </a:p>
          <a:p>
            <a:pPr lvl="1"/>
            <a:r>
              <a:rPr lang="en-US" dirty="0" smtClean="0"/>
              <a:t>Follow links (“The scent of information”)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3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far do people look for results?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2600"/>
            <a:ext cx="9143999" cy="409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92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need pipeline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9438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74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Answering the need behind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Query is often imprecise indicator of what the user wants</a:t>
            </a:r>
          </a:p>
          <a:p>
            <a:r>
              <a:rPr lang="en-US" dirty="0" smtClean="0"/>
              <a:t>What can we do to improve this?</a:t>
            </a:r>
          </a:p>
          <a:p>
            <a:pPr lvl="1"/>
            <a:r>
              <a:rPr lang="en-US" dirty="0" smtClean="0"/>
              <a:t>User context: who, where, what</a:t>
            </a:r>
          </a:p>
          <a:p>
            <a:pPr lvl="1"/>
            <a:r>
              <a:rPr lang="en-US" dirty="0" smtClean="0"/>
              <a:t>Guess the type of information (image, map, Math, etc.)</a:t>
            </a:r>
          </a:p>
          <a:p>
            <a:pPr lvl="1"/>
            <a:r>
              <a:rPr lang="en-US" dirty="0" smtClean="0"/>
              <a:t>Correct queries</a:t>
            </a:r>
          </a:p>
          <a:p>
            <a:pPr lvl="1"/>
            <a:endParaRPr lang="en-US" dirty="0"/>
          </a:p>
          <a:p>
            <a:r>
              <a:rPr lang="en-US" dirty="0" smtClean="0"/>
              <a:t>(show live examples)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1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Map: Irvine, CA</a:t>
            </a:r>
          </a:p>
          <a:p>
            <a:r>
              <a:rPr lang="en-US" dirty="0" smtClean="0"/>
              <a:t>Calculation: 5+4</a:t>
            </a:r>
          </a:p>
          <a:p>
            <a:r>
              <a:rPr lang="en-US" dirty="0" smtClean="0"/>
              <a:t>Flight info: AA 715, LAX to LIS</a:t>
            </a:r>
          </a:p>
          <a:p>
            <a:r>
              <a:rPr lang="en-US" dirty="0" smtClean="0"/>
              <a:t>Stock price: </a:t>
            </a:r>
            <a:r>
              <a:rPr lang="en-US" dirty="0" err="1" smtClean="0"/>
              <a:t>msft</a:t>
            </a:r>
            <a:endParaRPr lang="en-US" dirty="0" smtClean="0"/>
          </a:p>
          <a:p>
            <a:r>
              <a:rPr lang="en-US" dirty="0" smtClean="0"/>
              <a:t>Unit conversion: 1 dollar in euro</a:t>
            </a:r>
          </a:p>
          <a:p>
            <a:r>
              <a:rPr lang="en-US" dirty="0" smtClean="0"/>
              <a:t>Music: This is not America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8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of a Web Search Engine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5" y="1524000"/>
            <a:ext cx="8305800" cy="549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51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users evaluate search </a:t>
            </a:r>
            <a:r>
              <a:rPr lang="en-US" dirty="0" err="1" smtClean="0"/>
              <a:t>enignes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Quality of pages</a:t>
            </a:r>
          </a:p>
          <a:p>
            <a:pPr lvl="1"/>
            <a:r>
              <a:rPr lang="en-US" dirty="0" smtClean="0"/>
              <a:t>Classic IR relevance</a:t>
            </a:r>
          </a:p>
          <a:p>
            <a:pPr lvl="1"/>
            <a:r>
              <a:rPr lang="en-US" dirty="0" smtClean="0"/>
              <a:t>Also important:</a:t>
            </a:r>
          </a:p>
          <a:p>
            <a:pPr lvl="2"/>
            <a:r>
              <a:rPr lang="en-US" dirty="0" smtClean="0"/>
              <a:t>Trust</a:t>
            </a:r>
          </a:p>
          <a:p>
            <a:pPr lvl="2"/>
            <a:r>
              <a:rPr lang="en-US" dirty="0" smtClean="0"/>
              <a:t>Duplicate elimination</a:t>
            </a:r>
          </a:p>
          <a:p>
            <a:pPr lvl="2"/>
            <a:r>
              <a:rPr lang="en-US" dirty="0" smtClean="0"/>
              <a:t>Readability</a:t>
            </a:r>
          </a:p>
          <a:p>
            <a:pPr lvl="2"/>
            <a:r>
              <a:rPr lang="en-US" dirty="0" smtClean="0"/>
              <a:t>Fast access</a:t>
            </a:r>
          </a:p>
          <a:p>
            <a:pPr lvl="2"/>
            <a:r>
              <a:rPr lang="en-US" dirty="0" smtClean="0"/>
              <a:t>No pop-ups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4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users evaluate search </a:t>
            </a:r>
            <a:r>
              <a:rPr lang="en-US" dirty="0" err="1" smtClean="0"/>
              <a:t>enignes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Precision is more important than recall</a:t>
            </a:r>
          </a:p>
          <a:p>
            <a:pPr lvl="1"/>
            <a:r>
              <a:rPr lang="en-US" dirty="0" smtClean="0"/>
              <a:t>Precision: How relevant are the first few hits?</a:t>
            </a:r>
          </a:p>
          <a:p>
            <a:pPr lvl="1"/>
            <a:r>
              <a:rPr lang="en-US" dirty="0" smtClean="0"/>
              <a:t>Recall: How many relevant hits are presented?</a:t>
            </a:r>
          </a:p>
          <a:p>
            <a:pPr lvl="1"/>
            <a:endParaRPr lang="en-US" dirty="0"/>
          </a:p>
          <a:p>
            <a:r>
              <a:rPr lang="en-US" dirty="0" smtClean="0"/>
              <a:t>When is recall important?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9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users evaluate search </a:t>
            </a:r>
            <a:r>
              <a:rPr lang="en-US" dirty="0" err="1" smtClean="0"/>
              <a:t>enignes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Good UI: simple, no clutter</a:t>
            </a:r>
          </a:p>
          <a:p>
            <a:r>
              <a:rPr lang="en-US" dirty="0" smtClean="0"/>
              <a:t>Pre and post processing tools</a:t>
            </a:r>
          </a:p>
          <a:p>
            <a:pPr lvl="1"/>
            <a:r>
              <a:rPr lang="en-US" dirty="0" smtClean="0"/>
              <a:t>Spell check / auto correct</a:t>
            </a:r>
          </a:p>
          <a:p>
            <a:pPr lvl="1"/>
            <a:r>
              <a:rPr lang="en-US" dirty="0" smtClean="0"/>
              <a:t>Suggested alternative searches</a:t>
            </a:r>
          </a:p>
          <a:p>
            <a:pPr lvl="1"/>
            <a:r>
              <a:rPr lang="en-US" dirty="0" smtClean="0"/>
              <a:t>Links to resources (maps, images,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Able to deal with syntactic cues (ex: URL typed in search box, Math equation,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7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 on Web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61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Early synergy between search and ads</a:t>
            </a:r>
          </a:p>
          <a:p>
            <a:r>
              <a:rPr lang="en-US" dirty="0" smtClean="0"/>
              <a:t>First: keyword-based engines</a:t>
            </a:r>
          </a:p>
          <a:p>
            <a:pPr lvl="1"/>
            <a:r>
              <a:rPr lang="en-US" dirty="0" err="1" smtClean="0"/>
              <a:t>Altavista</a:t>
            </a:r>
            <a:r>
              <a:rPr lang="en-US" dirty="0" smtClean="0"/>
              <a:t> (1995-1997), Excite, InfoSeek, </a:t>
            </a:r>
            <a:r>
              <a:rPr lang="en-US" dirty="0" err="1" smtClean="0"/>
              <a:t>Inktomi</a:t>
            </a:r>
            <a:endParaRPr lang="en-US" dirty="0" smtClean="0"/>
          </a:p>
          <a:p>
            <a:r>
              <a:rPr lang="en-US" dirty="0" smtClean="0"/>
              <a:t>Paid placement ranking</a:t>
            </a:r>
          </a:p>
          <a:p>
            <a:pPr lvl="1"/>
            <a:r>
              <a:rPr lang="en-US" dirty="0" smtClean="0"/>
              <a:t>Ads based on auction for keyword</a:t>
            </a:r>
          </a:p>
          <a:p>
            <a:pPr lvl="1"/>
            <a:r>
              <a:rPr lang="en-US" dirty="0" smtClean="0"/>
              <a:t>Goto.com =&gt; Overture.com =&gt; Yahoo! =&gt;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1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Link-based ranking pioneered by Google (1998+)</a:t>
            </a:r>
          </a:p>
          <a:p>
            <a:pPr lvl="1"/>
            <a:r>
              <a:rPr lang="en-US" dirty="0" smtClean="0"/>
              <a:t>Links added the idea of authoritativeness to relevance</a:t>
            </a:r>
          </a:p>
          <a:p>
            <a:pPr lvl="1"/>
            <a:r>
              <a:rPr lang="en-US" dirty="0" smtClean="0"/>
              <a:t>Blew away keyword-only engines</a:t>
            </a:r>
          </a:p>
          <a:p>
            <a:pPr lvl="1"/>
            <a:r>
              <a:rPr lang="en-US" dirty="0" smtClean="0"/>
              <a:t>Great user experience, looking for business model</a:t>
            </a:r>
          </a:p>
          <a:p>
            <a:pPr lvl="1"/>
            <a:r>
              <a:rPr lang="en-US" dirty="0" smtClean="0"/>
              <a:t>Meanwhile, </a:t>
            </a:r>
            <a:r>
              <a:rPr lang="en-US" dirty="0" err="1" smtClean="0"/>
              <a:t>Goto</a:t>
            </a:r>
            <a:r>
              <a:rPr lang="en-US" dirty="0" smtClean="0"/>
              <a:t>/Overture’s annual revenues near $1B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Google added paid placement ads on site</a:t>
            </a:r>
          </a:p>
          <a:p>
            <a:pPr lvl="1"/>
            <a:r>
              <a:rPr lang="en-US" dirty="0" smtClean="0"/>
              <a:t>Differentiated from search results</a:t>
            </a:r>
          </a:p>
          <a:p>
            <a:r>
              <a:rPr lang="en-US" dirty="0" smtClean="0"/>
              <a:t>Yahoo! build a similar engine</a:t>
            </a:r>
          </a:p>
          <a:p>
            <a:pPr lvl="1"/>
            <a:r>
              <a:rPr lang="en-US" dirty="0" smtClean="0"/>
              <a:t>Bought Overture for paid placement</a:t>
            </a:r>
          </a:p>
          <a:p>
            <a:pPr lvl="1"/>
            <a:r>
              <a:rPr lang="en-US" dirty="0" smtClean="0"/>
              <a:t>Bought </a:t>
            </a:r>
            <a:r>
              <a:rPr lang="en-US" dirty="0" err="1" smtClean="0"/>
              <a:t>Inktomi</a:t>
            </a:r>
            <a:r>
              <a:rPr lang="en-US" dirty="0" smtClean="0"/>
              <a:t> for search</a:t>
            </a:r>
          </a:p>
          <a:p>
            <a:endParaRPr lang="en-US" dirty="0"/>
          </a:p>
          <a:p>
            <a:r>
              <a:rPr lang="en-US" dirty="0" smtClean="0"/>
              <a:t>Google licensed paid placement tech from Yahoo!</a:t>
            </a:r>
          </a:p>
          <a:p>
            <a:pPr lvl="1"/>
            <a:r>
              <a:rPr lang="en-US" dirty="0" smtClean="0"/>
              <a:t>Google’s current ad placement engine</a:t>
            </a:r>
          </a:p>
        </p:txBody>
      </p:sp>
    </p:spTree>
    <p:extLst>
      <p:ext uri="{BB962C8B-B14F-4D97-AF65-F5344CB8AC3E}">
        <p14:creationId xmlns:p14="http://schemas.microsoft.com/office/powerpoint/2010/main" val="331835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Google and most other search engines maintain that ads do not affect vendors’ ranking in search</a:t>
            </a:r>
          </a:p>
          <a:p>
            <a:r>
              <a:rPr lang="en-US" dirty="0" smtClean="0"/>
              <a:t>Ad placement:</a:t>
            </a:r>
          </a:p>
          <a:p>
            <a:pPr lvl="1"/>
            <a:r>
              <a:rPr lang="en-US" dirty="0" smtClean="0"/>
              <a:t>Fully automated</a:t>
            </a:r>
          </a:p>
          <a:p>
            <a:pPr lvl="1"/>
            <a:r>
              <a:rPr lang="en-US" dirty="0" smtClean="0"/>
              <a:t>Balance auction price and relevance</a:t>
            </a:r>
          </a:p>
          <a:p>
            <a:pPr lvl="1"/>
            <a:r>
              <a:rPr lang="en-US" dirty="0" smtClean="0"/>
              <a:t>Targeted advertising</a:t>
            </a:r>
          </a:p>
        </p:txBody>
      </p:sp>
    </p:spTree>
    <p:extLst>
      <p:ext uri="{BB962C8B-B14F-4D97-AF65-F5344CB8AC3E}">
        <p14:creationId xmlns:p14="http://schemas.microsoft.com/office/powerpoint/2010/main" val="3923182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Paying for Ads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 Per Mil (CPM)</a:t>
            </a:r>
          </a:p>
          <a:p>
            <a:pPr lvl="1"/>
            <a:r>
              <a:rPr lang="en-US" dirty="0" smtClean="0"/>
              <a:t>Cost for showing the ad with 1000 page shows</a:t>
            </a:r>
          </a:p>
          <a:p>
            <a:pPr lvl="1"/>
            <a:r>
              <a:rPr lang="en-US" dirty="0" smtClean="0"/>
              <a:t>Important for branding campaigns</a:t>
            </a:r>
          </a:p>
          <a:p>
            <a:r>
              <a:rPr lang="en-US" dirty="0" smtClean="0"/>
              <a:t>Cost Per Click (CPC)</a:t>
            </a:r>
          </a:p>
          <a:p>
            <a:pPr lvl="1"/>
            <a:r>
              <a:rPr lang="en-US" dirty="0" smtClean="0"/>
              <a:t>Cost for users clicking on the ad</a:t>
            </a:r>
          </a:p>
          <a:p>
            <a:pPr lvl="1"/>
            <a:r>
              <a:rPr lang="en-US" dirty="0" smtClean="0"/>
              <a:t>Important for sales </a:t>
            </a:r>
            <a:r>
              <a:rPr lang="en-US" dirty="0" err="1" smtClean="0"/>
              <a:t>campaings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77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Click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Google has sophisticated tools to detect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0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Web is a graph</a:t>
            </a:r>
          </a:p>
          <a:p>
            <a:pPr lvl="1"/>
            <a:r>
              <a:rPr lang="en-US" dirty="0" smtClean="0"/>
              <a:t>Pages are nodes</a:t>
            </a:r>
          </a:p>
          <a:p>
            <a:pPr lvl="1"/>
            <a:r>
              <a:rPr lang="en-US" dirty="0" smtClean="0"/>
              <a:t>Hyperlinks are directed edges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3" y="3352800"/>
            <a:ext cx="70104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18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IR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Corpus: fixed document collection</a:t>
            </a:r>
          </a:p>
          <a:p>
            <a:r>
              <a:rPr lang="en-US" dirty="0" smtClean="0"/>
              <a:t>Goal: retrieve information content relevant to the information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0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“Relevance”</a:t>
            </a:r>
          </a:p>
          <a:p>
            <a:pPr lvl="1"/>
            <a:r>
              <a:rPr lang="en-US" dirty="0" smtClean="0"/>
              <a:t>For each query Q, and stored document D, there exists a relevance score R(Q, D)</a:t>
            </a:r>
          </a:p>
          <a:p>
            <a:pPr lvl="1"/>
            <a:r>
              <a:rPr lang="en-US" dirty="0" smtClean="0"/>
              <a:t>Maximize R(Q, D) </a:t>
            </a:r>
          </a:p>
          <a:p>
            <a:pPr lvl="2"/>
            <a:r>
              <a:rPr lang="en-US" dirty="0" smtClean="0"/>
              <a:t>Context is ignored</a:t>
            </a:r>
          </a:p>
          <a:p>
            <a:pPr lvl="2"/>
            <a:r>
              <a:rPr lang="en-US" dirty="0" smtClean="0"/>
              <a:t>User is ignored</a:t>
            </a:r>
          </a:p>
          <a:p>
            <a:pPr lvl="2"/>
            <a:r>
              <a:rPr lang="en-US" dirty="0" smtClean="0"/>
              <a:t>Corpus is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3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Web is huge</a:t>
            </a:r>
          </a:p>
          <a:p>
            <a:r>
              <a:rPr lang="en-US" dirty="0" smtClean="0"/>
              <a:t>The Web changes all the time</a:t>
            </a:r>
          </a:p>
          <a:p>
            <a:r>
              <a:rPr lang="en-US" dirty="0" smtClean="0"/>
              <a:t>There is information to avoid (adversarial IR)</a:t>
            </a:r>
          </a:p>
          <a:p>
            <a:r>
              <a:rPr lang="en-US" dirty="0" smtClean="0"/>
              <a:t>One interface for hugely divergent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3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Significant duplication</a:t>
            </a:r>
          </a:p>
          <a:p>
            <a:pPr lvl="1"/>
            <a:r>
              <a:rPr lang="en-US" dirty="0" smtClean="0"/>
              <a:t>30%-40% in some studies [Brod97, Shiv99]</a:t>
            </a:r>
          </a:p>
          <a:p>
            <a:pPr lvl="1"/>
            <a:r>
              <a:rPr lang="en-US" dirty="0" smtClean="0">
                <a:hlinkClick r:id="rId2"/>
              </a:rPr>
              <a:t>www.copyscape.com</a:t>
            </a:r>
            <a:endParaRPr lang="en-US" dirty="0" smtClean="0"/>
          </a:p>
          <a:p>
            <a:r>
              <a:rPr lang="en-US" dirty="0" smtClean="0"/>
              <a:t>High linkage</a:t>
            </a:r>
          </a:p>
          <a:p>
            <a:pPr lvl="1"/>
            <a:r>
              <a:rPr lang="en-US" dirty="0" smtClean="0"/>
              <a:t>More than 8 links per page</a:t>
            </a:r>
          </a:p>
          <a:p>
            <a:r>
              <a:rPr lang="en-US" dirty="0" smtClean="0"/>
              <a:t>Spam, misleading and false information</a:t>
            </a:r>
          </a:p>
          <a:p>
            <a:pPr lvl="1"/>
            <a:r>
              <a:rPr lang="en-US" dirty="0" smtClean="0"/>
              <a:t>Billions of pages of it</a:t>
            </a:r>
          </a:p>
          <a:p>
            <a:r>
              <a:rPr lang="en-US" dirty="0" smtClean="0"/>
              <a:t>Very large</a:t>
            </a:r>
          </a:p>
          <a:p>
            <a:pPr lvl="1"/>
            <a:r>
              <a:rPr lang="en-US" dirty="0" smtClean="0"/>
              <a:t>Hosts O(billion)</a:t>
            </a:r>
          </a:p>
          <a:p>
            <a:pPr lvl="1"/>
            <a:r>
              <a:rPr lang="en-US" dirty="0" smtClean="0"/>
              <a:t>Pages O(???)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9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the Web</a:t>
            </a:r>
            <a:endParaRPr lang="en-US" dirty="0"/>
          </a:p>
        </p:txBody>
      </p:sp>
      <p:pic>
        <p:nvPicPr>
          <p:cNvPr id="3074" name="Picture 2" descr="C:\Users\crista\Desktop\netcraf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7724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080" y="6400800"/>
            <a:ext cx="854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news.netcraft.com/archives/2016/09/19/september-2016-web-server-survey.html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3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rate of change</a:t>
            </a:r>
          </a:p>
          <a:p>
            <a:pPr lvl="1"/>
            <a:r>
              <a:rPr lang="en-US" dirty="0" smtClean="0"/>
              <a:t>[Cho00] </a:t>
            </a:r>
            <a:r>
              <a:rPr lang="en-US" sz="2500" dirty="0"/>
              <a:t>720k pages from 270 popular sites sample daily for </a:t>
            </a:r>
            <a:r>
              <a:rPr lang="en-US" sz="2500" dirty="0" smtClean="0"/>
              <a:t>5 months </a:t>
            </a:r>
            <a:r>
              <a:rPr lang="en-US" sz="2500" dirty="0"/>
              <a:t>in </a:t>
            </a:r>
            <a:r>
              <a:rPr lang="en-US" sz="2500" dirty="0" smtClean="0"/>
              <a:t>1999</a:t>
            </a:r>
          </a:p>
          <a:p>
            <a:pPr lvl="2"/>
            <a:r>
              <a:rPr lang="en-US" dirty="0" smtClean="0"/>
              <a:t>40% changed weekly, 23% daily</a:t>
            </a:r>
          </a:p>
          <a:p>
            <a:pPr lvl="1"/>
            <a:r>
              <a:rPr lang="en-US" dirty="0" smtClean="0"/>
              <a:t>[Fett02] </a:t>
            </a:r>
            <a:r>
              <a:rPr lang="en-US" sz="2500" dirty="0"/>
              <a:t>151M pages checked over a </a:t>
            </a:r>
            <a:r>
              <a:rPr lang="en-US" sz="2500" dirty="0" smtClean="0"/>
              <a:t>few months</a:t>
            </a:r>
          </a:p>
          <a:p>
            <a:pPr lvl="2"/>
            <a:r>
              <a:rPr lang="en-US" dirty="0" smtClean="0"/>
              <a:t>Significant changes: 7% weekly</a:t>
            </a:r>
          </a:p>
          <a:p>
            <a:pPr lvl="2"/>
            <a:r>
              <a:rPr lang="en-US" dirty="0" smtClean="0"/>
              <a:t>Some changes: 25% weekly</a:t>
            </a:r>
          </a:p>
          <a:p>
            <a:pPr lvl="1"/>
            <a:r>
              <a:rPr lang="en-US" dirty="0" smtClean="0"/>
              <a:t>[Ntul04] </a:t>
            </a:r>
            <a:r>
              <a:rPr lang="en-US" dirty="0"/>
              <a:t>154 large sites </a:t>
            </a:r>
            <a:r>
              <a:rPr lang="en-US" dirty="0" err="1"/>
              <a:t>recrawled</a:t>
            </a:r>
            <a:r>
              <a:rPr lang="en-US" dirty="0"/>
              <a:t> from scratch </a:t>
            </a:r>
            <a:r>
              <a:rPr lang="en-US" dirty="0" smtClean="0"/>
              <a:t>weekly</a:t>
            </a:r>
          </a:p>
          <a:p>
            <a:pPr lvl="2"/>
            <a:r>
              <a:rPr lang="en-US" dirty="0" smtClean="0"/>
              <a:t>8% had new pages every week</a:t>
            </a:r>
          </a:p>
          <a:p>
            <a:pPr lvl="2"/>
            <a:r>
              <a:rPr lang="en-US" dirty="0" smtClean="0"/>
              <a:t>8% die</a:t>
            </a:r>
          </a:p>
          <a:p>
            <a:pPr lvl="2"/>
            <a:r>
              <a:rPr lang="en-US" dirty="0" smtClean="0"/>
              <a:t>5% new content</a:t>
            </a:r>
          </a:p>
          <a:p>
            <a:pPr lvl="2"/>
            <a:r>
              <a:rPr lang="en-US" dirty="0" smtClean="0"/>
              <a:t>25% new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92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202</TotalTime>
  <Words>829</Words>
  <Application>Microsoft Office PowerPoint</Application>
  <PresentationFormat>On-screen Show (4:3)</PresentationFormat>
  <Paragraphs>167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Information Retrieval</vt:lpstr>
      <vt:lpstr>Architecture of a Web Search Engine</vt:lpstr>
      <vt:lpstr>The Web Graph</vt:lpstr>
      <vt:lpstr>Classic IR Assumptions</vt:lpstr>
      <vt:lpstr>Class IR Goal</vt:lpstr>
      <vt:lpstr>Web IR</vt:lpstr>
      <vt:lpstr>Characteristics</vt:lpstr>
      <vt:lpstr>Size of the Web</vt:lpstr>
      <vt:lpstr>Characteristics</vt:lpstr>
      <vt:lpstr>Web Evolution</vt:lpstr>
      <vt:lpstr>Web searches</vt:lpstr>
      <vt:lpstr>Popular Searches</vt:lpstr>
      <vt:lpstr>Web Users</vt:lpstr>
      <vt:lpstr>Web Users</vt:lpstr>
      <vt:lpstr>Web Users</vt:lpstr>
      <vt:lpstr>How far do people look for results?</vt:lpstr>
      <vt:lpstr>Information need pipeline</vt:lpstr>
      <vt:lpstr>Answering the need behind the query</vt:lpstr>
      <vt:lpstr>Query shortcuts</vt:lpstr>
      <vt:lpstr>How do users evaluate search enignes?</vt:lpstr>
      <vt:lpstr>How do users evaluate search enignes?</vt:lpstr>
      <vt:lpstr>How do users evaluate search enignes?</vt:lpstr>
      <vt:lpstr>Advertising on Web Search</vt:lpstr>
      <vt:lpstr>Ads on Search</vt:lpstr>
      <vt:lpstr>Ads on Search</vt:lpstr>
      <vt:lpstr>Ads on Search</vt:lpstr>
      <vt:lpstr>Ads on Search</vt:lpstr>
      <vt:lpstr>Paying for Ads on the Web</vt:lpstr>
      <vt:lpstr>Warning: Click Fraud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</dc:title>
  <dc:creator>Crista</dc:creator>
  <cp:lastModifiedBy>Crista</cp:lastModifiedBy>
  <cp:revision>19</cp:revision>
  <dcterms:created xsi:type="dcterms:W3CDTF">2013-01-10T16:01:53Z</dcterms:created>
  <dcterms:modified xsi:type="dcterms:W3CDTF">2017-01-11T00:51:43Z</dcterms:modified>
</cp:coreProperties>
</file>