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4"/>
  </p:notesMasterIdLst>
  <p:sldIdLst>
    <p:sldId id="256" r:id="rId2"/>
    <p:sldId id="257" r:id="rId3"/>
    <p:sldId id="258" r:id="rId4"/>
    <p:sldId id="259" r:id="rId5"/>
    <p:sldId id="260" r:id="rId6"/>
    <p:sldId id="261" r:id="rId7"/>
    <p:sldId id="282" r:id="rId8"/>
    <p:sldId id="281" r:id="rId9"/>
    <p:sldId id="262" r:id="rId10"/>
    <p:sldId id="285" r:id="rId11"/>
    <p:sldId id="263" r:id="rId12"/>
    <p:sldId id="287" r:id="rId13"/>
    <p:sldId id="286" r:id="rId14"/>
    <p:sldId id="264" r:id="rId15"/>
    <p:sldId id="265" r:id="rId16"/>
    <p:sldId id="288" r:id="rId17"/>
    <p:sldId id="266" r:id="rId18"/>
    <p:sldId id="267" r:id="rId19"/>
    <p:sldId id="289" r:id="rId20"/>
    <p:sldId id="290"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1C085C-4505-4BFF-B5E5-B2FA63E184B2}" v="77" dt="2021-11-14T17:11:00.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48E27-3004-4C36-A73C-E7B271FB809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11699A7-BB3C-483A-B8ED-FC071E97D303}">
      <dgm:prSet/>
      <dgm:spPr>
        <a:solidFill>
          <a:schemeClr val="bg1">
            <a:lumMod val="50000"/>
          </a:schemeClr>
        </a:solidFill>
      </dgm:spPr>
      <dgm:t>
        <a:bodyPr/>
        <a:lstStyle/>
        <a:p>
          <a:r>
            <a:rPr lang="en-US" dirty="0"/>
            <a:t>The main aim of developing is to provide user a friendly and easy way to track the Movie box office statistics</a:t>
          </a:r>
          <a:br>
            <a:rPr lang="en-US" dirty="0"/>
          </a:br>
          <a:br>
            <a:rPr lang="en-US" dirty="0"/>
          </a:br>
          <a:r>
            <a:rPr lang="en-US" dirty="0"/>
            <a:t>The project greatly helped in understanding the various phase in website development and exposure to a new developer platform .</a:t>
          </a:r>
          <a:br>
            <a:rPr lang="en-US" dirty="0"/>
          </a:br>
          <a:endParaRPr lang="en-US" dirty="0"/>
        </a:p>
      </dgm:t>
    </dgm:pt>
    <dgm:pt modelId="{C8835EEF-7870-4A30-AC60-73BB6887EA18}" type="parTrans" cxnId="{F7F5642B-F644-4235-B078-806F358D4776}">
      <dgm:prSet/>
      <dgm:spPr/>
      <dgm:t>
        <a:bodyPr/>
        <a:lstStyle/>
        <a:p>
          <a:endParaRPr lang="en-US"/>
        </a:p>
      </dgm:t>
    </dgm:pt>
    <dgm:pt modelId="{29F2D907-4411-450A-930B-0D81154F9B97}" type="sibTrans" cxnId="{F7F5642B-F644-4235-B078-806F358D4776}">
      <dgm:prSet/>
      <dgm:spPr/>
      <dgm:t>
        <a:bodyPr/>
        <a:lstStyle/>
        <a:p>
          <a:endParaRPr lang="en-US"/>
        </a:p>
      </dgm:t>
    </dgm:pt>
    <dgm:pt modelId="{48BF5EF8-BA7F-4A13-8BE4-4AD1F1A691E3}" type="pres">
      <dgm:prSet presAssocID="{4FC48E27-3004-4C36-A73C-E7B271FB809E}" presName="linear" presStyleCnt="0">
        <dgm:presLayoutVars>
          <dgm:animLvl val="lvl"/>
          <dgm:resizeHandles val="exact"/>
        </dgm:presLayoutVars>
      </dgm:prSet>
      <dgm:spPr/>
    </dgm:pt>
    <dgm:pt modelId="{9F456DDC-A46A-4FD7-BE0D-A88B6E602926}" type="pres">
      <dgm:prSet presAssocID="{C11699A7-BB3C-483A-B8ED-FC071E97D303}" presName="parentText" presStyleLbl="node1" presStyleIdx="0" presStyleCnt="1">
        <dgm:presLayoutVars>
          <dgm:chMax val="0"/>
          <dgm:bulletEnabled val="1"/>
        </dgm:presLayoutVars>
      </dgm:prSet>
      <dgm:spPr/>
    </dgm:pt>
  </dgm:ptLst>
  <dgm:cxnLst>
    <dgm:cxn modelId="{F7F5642B-F644-4235-B078-806F358D4776}" srcId="{4FC48E27-3004-4C36-A73C-E7B271FB809E}" destId="{C11699A7-BB3C-483A-B8ED-FC071E97D303}" srcOrd="0" destOrd="0" parTransId="{C8835EEF-7870-4A30-AC60-73BB6887EA18}" sibTransId="{29F2D907-4411-450A-930B-0D81154F9B97}"/>
    <dgm:cxn modelId="{C3741864-13A9-4CC3-8184-D8CF6024918B}" type="presOf" srcId="{C11699A7-BB3C-483A-B8ED-FC071E97D303}" destId="{9F456DDC-A46A-4FD7-BE0D-A88B6E602926}" srcOrd="0" destOrd="0" presId="urn:microsoft.com/office/officeart/2005/8/layout/vList2"/>
    <dgm:cxn modelId="{BFBCA194-E02D-4A45-9162-785366BF20A6}" type="presOf" srcId="{4FC48E27-3004-4C36-A73C-E7B271FB809E}" destId="{48BF5EF8-BA7F-4A13-8BE4-4AD1F1A691E3}" srcOrd="0" destOrd="0" presId="urn:microsoft.com/office/officeart/2005/8/layout/vList2"/>
    <dgm:cxn modelId="{3E3DF068-DFE6-4AE0-AD81-954CC3E5BA23}" type="presParOf" srcId="{48BF5EF8-BA7F-4A13-8BE4-4AD1F1A691E3}" destId="{9F456DDC-A46A-4FD7-BE0D-A88B6E60292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56DDC-A46A-4FD7-BE0D-A88B6E602926}">
      <dsp:nvSpPr>
        <dsp:cNvPr id="0" name=""/>
        <dsp:cNvSpPr/>
      </dsp:nvSpPr>
      <dsp:spPr>
        <a:xfrm>
          <a:off x="0" y="25770"/>
          <a:ext cx="6628804" cy="4928039"/>
        </a:xfrm>
        <a:prstGeom prst="roundRect">
          <a:avLst/>
        </a:prstGeom>
        <a:solidFill>
          <a:schemeClr val="bg1">
            <a:lumMod val="50000"/>
          </a:schemeClr>
        </a:soli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main aim of developing is to provide user a friendly and easy way to track the Movie box office statistics</a:t>
          </a:r>
          <a:br>
            <a:rPr lang="en-US" sz="2700" kern="1200" dirty="0"/>
          </a:br>
          <a:br>
            <a:rPr lang="en-US" sz="2700" kern="1200" dirty="0"/>
          </a:br>
          <a:r>
            <a:rPr lang="en-US" sz="2700" kern="1200" dirty="0"/>
            <a:t>The project greatly helped in understanding the various phase in website development and exposure to a new developer platform .</a:t>
          </a:r>
          <a:br>
            <a:rPr lang="en-US" sz="2700" kern="1200" dirty="0"/>
          </a:br>
          <a:endParaRPr lang="en-US" sz="2700" kern="1200" dirty="0"/>
        </a:p>
      </dsp:txBody>
      <dsp:txXfrm>
        <a:off x="240567" y="266337"/>
        <a:ext cx="6147670" cy="44469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7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7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7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7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53406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293803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13C99B-22BE-468E-9F80-C96AA1A0648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7183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267134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13C99B-22BE-468E-9F80-C96AA1A0648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4085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542990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2801266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75365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30874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306054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173759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242C4-9B9C-4D19-83DA-6D0D99E799F1}"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19039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242C4-9B9C-4D19-83DA-6D0D99E799F1}"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148545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242C4-9B9C-4D19-83DA-6D0D99E799F1}"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388435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141588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13C99B-22BE-468E-9F80-C96AA1A06484}" type="slidenum">
              <a:rPr lang="en-US" smtClean="0"/>
              <a:t>‹#›</a:t>
            </a:fld>
            <a:endParaRPr lang="en-US"/>
          </a:p>
        </p:txBody>
      </p:sp>
    </p:spTree>
    <p:extLst>
      <p:ext uri="{BB962C8B-B14F-4D97-AF65-F5344CB8AC3E}">
        <p14:creationId xmlns:p14="http://schemas.microsoft.com/office/powerpoint/2010/main" val="169672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E2242C4-9B9C-4D19-83DA-6D0D99E799F1}" type="datetimeFigureOut">
              <a:rPr lang="en-US" smtClean="0"/>
              <a:t>11/14/2021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13C99B-22BE-468E-9F80-C96AA1A06484}" type="slidenum">
              <a:rPr lang="en-US" smtClean="0"/>
              <a:t>‹#›</a:t>
            </a:fld>
            <a:endParaRPr lang="en-US"/>
          </a:p>
        </p:txBody>
      </p:sp>
    </p:spTree>
    <p:extLst>
      <p:ext uri="{BB962C8B-B14F-4D97-AF65-F5344CB8AC3E}">
        <p14:creationId xmlns:p14="http://schemas.microsoft.com/office/powerpoint/2010/main" val="225976836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2" name="Title 1"/>
          <p:cNvSpPr>
            <a:spLocks noGrp="1"/>
          </p:cNvSpPr>
          <p:nvPr>
            <p:ph type="ctrTitle"/>
          </p:nvPr>
        </p:nvSpPr>
        <p:spPr>
          <a:xfrm>
            <a:off x="5069840" y="1634055"/>
            <a:ext cx="6379209" cy="1794945"/>
          </a:xfrm>
        </p:spPr>
        <p:txBody>
          <a:bodyPr>
            <a:normAutofit fontScale="90000"/>
          </a:bodyPr>
          <a:lstStyle/>
          <a:p>
            <a:pPr algn="ctr">
              <a:lnSpc>
                <a:spcPct val="90000"/>
              </a:lnSpc>
            </a:pPr>
            <a:r>
              <a:rPr lang="en-US" sz="3200" b="1" dirty="0">
                <a:latin typeface="Times New Roman" panose="02020603050405020304" pitchFamily="18" charset="0"/>
                <a:cs typeface="Times New Roman" panose="02020603050405020304" pitchFamily="18" charset="0"/>
              </a:rPr>
              <a:t>PRESENTATION</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on </a:t>
            </a:r>
            <a:br>
              <a:rPr lang="en-US" sz="3200" b="1" dirty="0">
                <a:latin typeface="Times New Roman" panose="02020603050405020304" pitchFamily="18" charset="0"/>
                <a:cs typeface="Times New Roman" panose="02020603050405020304" pitchFamily="18" charset="0"/>
              </a:rPr>
            </a:br>
            <a:br>
              <a:rPr lang="en-US" sz="3200" b="1" dirty="0">
                <a:latin typeface="+mn-lt"/>
                <a:cs typeface="Times New Roman" panose="02020603050405020304" pitchFamily="18" charset="0"/>
              </a:rPr>
            </a:br>
            <a:r>
              <a:rPr lang="en-US" sz="3200" b="1" dirty="0">
                <a:latin typeface="+mn-lt"/>
                <a:cs typeface="Times New Roman" panose="02020603050405020304" pitchFamily="18" charset="0"/>
              </a:rPr>
              <a:t>Box Office MANAGEMENT</a:t>
            </a:r>
          </a:p>
        </p:txBody>
      </p:sp>
      <p:sp>
        <p:nvSpPr>
          <p:cNvPr id="1048603" name="Subtitle 2"/>
          <p:cNvSpPr>
            <a:spLocks noGrp="1"/>
          </p:cNvSpPr>
          <p:nvPr>
            <p:ph type="subTitle" idx="1"/>
          </p:nvPr>
        </p:nvSpPr>
        <p:spPr>
          <a:xfrm>
            <a:off x="6528816" y="4572000"/>
            <a:ext cx="4299666" cy="864288"/>
          </a:xfrm>
        </p:spPr>
        <p:txBody>
          <a:bodyPr>
            <a:noAutofit/>
          </a:bodyPr>
          <a:lstStyle/>
          <a:p>
            <a:pPr algn="l">
              <a:lnSpc>
                <a:spcPct val="90000"/>
              </a:lnSpc>
            </a:pPr>
            <a:r>
              <a:rPr lang="en-US" sz="2000" b="1" dirty="0">
                <a:latin typeface="Times New Roman" panose="02020603050405020304" pitchFamily="18" charset="0"/>
                <a:cs typeface="Times New Roman" panose="02020603050405020304" pitchFamily="18" charset="0"/>
              </a:rPr>
              <a:t>BY</a:t>
            </a:r>
          </a:p>
          <a:p>
            <a:pPr algn="l">
              <a:lnSpc>
                <a:spcPct val="90000"/>
              </a:lnSpc>
            </a:pP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Sridevi Muthukumar</a:t>
            </a:r>
          </a:p>
          <a:p>
            <a:pPr algn="l">
              <a:lnSpc>
                <a:spcPct val="90000"/>
              </a:lnSpc>
            </a:pPr>
            <a:r>
              <a:rPr lang="en-US" sz="2000" b="1" dirty="0">
                <a:latin typeface="Times New Roman" panose="02020603050405020304" pitchFamily="18" charset="0"/>
                <a:cs typeface="Times New Roman" panose="02020603050405020304" pitchFamily="18" charset="0"/>
              </a:rPr>
              <a:t>C19102PCA6052</a:t>
            </a:r>
          </a:p>
          <a:p>
            <a:pPr algn="l">
              <a:lnSpc>
                <a:spcPct val="90000"/>
              </a:lnSpc>
            </a:pPr>
            <a:r>
              <a:rPr lang="en-US" sz="2000" b="1" dirty="0">
                <a:latin typeface="Times New Roman" panose="02020603050405020304" pitchFamily="18" charset="0"/>
                <a:cs typeface="Times New Roman" panose="02020603050405020304" pitchFamily="18" charset="0"/>
              </a:rPr>
              <a:t>MINI PROJECT</a:t>
            </a:r>
          </a:p>
        </p:txBody>
      </p:sp>
      <p:sp>
        <p:nvSpPr>
          <p:cNvPr id="1048604" name="Isosceles Triangle 25"/>
          <p:cNvSpPr>
            <a:spLocks noGrp="1" noRot="1" noChangeAspect="1" noMove="1" noResize="1" noEditPoints="1" noAdjustHandles="1" noChangeArrowheads="1" noChangeShapeType="1" noTextEdit="1"/>
          </p:cNvSpPr>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34" name="Picture 10" descr="Box Office Collection | Bollywood Box Office Collection India 2021 | Box  Office India- Bollywood Hungama">
            <a:extLst>
              <a:ext uri="{FF2B5EF4-FFF2-40B4-BE49-F238E27FC236}">
                <a16:creationId xmlns:a16="http://schemas.microsoft.com/office/drawing/2014/main" id="{314D2E8D-4117-4CD7-B862-45D4C81DB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1472512"/>
            <a:ext cx="2847975" cy="26500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B8B8-A602-44A1-B356-F9E5B212115E}"/>
              </a:ext>
            </a:extLst>
          </p:cNvPr>
          <p:cNvSpPr>
            <a:spLocks noGrp="1"/>
          </p:cNvSpPr>
          <p:nvPr>
            <p:ph type="title"/>
          </p:nvPr>
        </p:nvSpPr>
        <p:spPr/>
        <p:txBody>
          <a:bodyPr>
            <a:normAutofit/>
          </a:bodyPr>
          <a:lstStyle/>
          <a:p>
            <a:r>
              <a:rPr lang="en-US" sz="2000" dirty="0"/>
              <a:t>Items saved to Favorite -Customer page</a:t>
            </a:r>
          </a:p>
        </p:txBody>
      </p:sp>
      <p:pic>
        <p:nvPicPr>
          <p:cNvPr id="9" name="Picture 8">
            <a:extLst>
              <a:ext uri="{FF2B5EF4-FFF2-40B4-BE49-F238E27FC236}">
                <a16:creationId xmlns:a16="http://schemas.microsoft.com/office/drawing/2014/main" id="{AE5B76F8-2D7E-4AEF-AF7A-7D4AD5B43ADB}"/>
              </a:ext>
            </a:extLst>
          </p:cNvPr>
          <p:cNvPicPr>
            <a:picLocks noChangeAspect="1"/>
          </p:cNvPicPr>
          <p:nvPr/>
        </p:nvPicPr>
        <p:blipFill>
          <a:blip r:embed="rId2"/>
          <a:stretch>
            <a:fillRect/>
          </a:stretch>
        </p:blipFill>
        <p:spPr>
          <a:xfrm>
            <a:off x="2592924" y="1905000"/>
            <a:ext cx="8576609" cy="3354705"/>
          </a:xfrm>
          <a:prstGeom prst="rect">
            <a:avLst/>
          </a:prstGeom>
        </p:spPr>
      </p:pic>
    </p:spTree>
    <p:extLst>
      <p:ext uri="{BB962C8B-B14F-4D97-AF65-F5344CB8AC3E}">
        <p14:creationId xmlns:p14="http://schemas.microsoft.com/office/powerpoint/2010/main" val="36739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Favorite page - customer</a:t>
            </a:r>
          </a:p>
        </p:txBody>
      </p:sp>
      <p:pic>
        <p:nvPicPr>
          <p:cNvPr id="9" name="Content Placeholder 8">
            <a:extLst>
              <a:ext uri="{FF2B5EF4-FFF2-40B4-BE49-F238E27FC236}">
                <a16:creationId xmlns:a16="http://schemas.microsoft.com/office/drawing/2014/main" id="{E517779B-F2DA-4BCD-9552-14AB04013707}"/>
              </a:ext>
            </a:extLst>
          </p:cNvPr>
          <p:cNvPicPr>
            <a:picLocks noGrp="1" noChangeAspect="1"/>
          </p:cNvPicPr>
          <p:nvPr>
            <p:ph idx="1"/>
          </p:nvPr>
        </p:nvPicPr>
        <p:blipFill>
          <a:blip r:embed="rId2"/>
          <a:stretch>
            <a:fillRect/>
          </a:stretch>
        </p:blipFill>
        <p:spPr>
          <a:xfrm>
            <a:off x="2589213" y="2223393"/>
            <a:ext cx="8915400" cy="35986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2DE1-959D-46F4-BB59-4B1E2A8B4CFC}"/>
              </a:ext>
            </a:extLst>
          </p:cNvPr>
          <p:cNvSpPr>
            <a:spLocks noGrp="1"/>
          </p:cNvSpPr>
          <p:nvPr>
            <p:ph type="title"/>
          </p:nvPr>
        </p:nvSpPr>
        <p:spPr/>
        <p:txBody>
          <a:bodyPr/>
          <a:lstStyle/>
          <a:p>
            <a:r>
              <a:rPr lang="en-US" dirty="0"/>
              <a:t>ITEM Remove from Favorite</a:t>
            </a:r>
          </a:p>
        </p:txBody>
      </p:sp>
      <p:pic>
        <p:nvPicPr>
          <p:cNvPr id="5" name="Picture 4">
            <a:extLst>
              <a:ext uri="{FF2B5EF4-FFF2-40B4-BE49-F238E27FC236}">
                <a16:creationId xmlns:a16="http://schemas.microsoft.com/office/drawing/2014/main" id="{1636C454-D808-48DF-89B1-BE85E94926D4}"/>
              </a:ext>
            </a:extLst>
          </p:cNvPr>
          <p:cNvPicPr>
            <a:picLocks noChangeAspect="1"/>
          </p:cNvPicPr>
          <p:nvPr/>
        </p:nvPicPr>
        <p:blipFill>
          <a:blip r:embed="rId2"/>
          <a:stretch>
            <a:fillRect/>
          </a:stretch>
        </p:blipFill>
        <p:spPr>
          <a:xfrm>
            <a:off x="2592924" y="2071245"/>
            <a:ext cx="9417919" cy="3780916"/>
          </a:xfrm>
          <a:prstGeom prst="rect">
            <a:avLst/>
          </a:prstGeom>
        </p:spPr>
      </p:pic>
    </p:spTree>
    <p:extLst>
      <p:ext uri="{BB962C8B-B14F-4D97-AF65-F5344CB8AC3E}">
        <p14:creationId xmlns:p14="http://schemas.microsoft.com/office/powerpoint/2010/main" val="294912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AC31-28B6-4417-BA47-582823897697}"/>
              </a:ext>
            </a:extLst>
          </p:cNvPr>
          <p:cNvSpPr>
            <a:spLocks noGrp="1"/>
          </p:cNvSpPr>
          <p:nvPr>
            <p:ph type="title"/>
          </p:nvPr>
        </p:nvSpPr>
        <p:spPr/>
        <p:txBody>
          <a:bodyPr/>
          <a:lstStyle/>
          <a:p>
            <a:r>
              <a:rPr lang="en-US" dirty="0"/>
              <a:t>Favorite page – When no items</a:t>
            </a:r>
          </a:p>
        </p:txBody>
      </p:sp>
      <p:pic>
        <p:nvPicPr>
          <p:cNvPr id="10" name="Content Placeholder 9">
            <a:extLst>
              <a:ext uri="{FF2B5EF4-FFF2-40B4-BE49-F238E27FC236}">
                <a16:creationId xmlns:a16="http://schemas.microsoft.com/office/drawing/2014/main" id="{1CFC7A54-5051-4E33-8D53-CE03B55BC6F8}"/>
              </a:ext>
            </a:extLst>
          </p:cNvPr>
          <p:cNvPicPr>
            <a:picLocks noGrp="1" noChangeAspect="1"/>
          </p:cNvPicPr>
          <p:nvPr>
            <p:ph idx="1"/>
          </p:nvPr>
        </p:nvPicPr>
        <p:blipFill>
          <a:blip r:embed="rId2"/>
          <a:stretch>
            <a:fillRect/>
          </a:stretch>
        </p:blipFill>
        <p:spPr>
          <a:xfrm>
            <a:off x="2589213" y="2297688"/>
            <a:ext cx="8915400" cy="3450073"/>
          </a:xfrm>
        </p:spPr>
      </p:pic>
    </p:spTree>
    <p:extLst>
      <p:ext uri="{BB962C8B-B14F-4D97-AF65-F5344CB8AC3E}">
        <p14:creationId xmlns:p14="http://schemas.microsoft.com/office/powerpoint/2010/main" val="194204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Home page - Admin</a:t>
            </a:r>
          </a:p>
        </p:txBody>
      </p:sp>
      <p:pic>
        <p:nvPicPr>
          <p:cNvPr id="12" name="Content Placeholder 11">
            <a:extLst>
              <a:ext uri="{FF2B5EF4-FFF2-40B4-BE49-F238E27FC236}">
                <a16:creationId xmlns:a16="http://schemas.microsoft.com/office/drawing/2014/main" id="{ACF036DC-A405-475A-8B5B-5871E7C15BC0}"/>
              </a:ext>
            </a:extLst>
          </p:cNvPr>
          <p:cNvPicPr>
            <a:picLocks noGrp="1" noChangeAspect="1"/>
          </p:cNvPicPr>
          <p:nvPr>
            <p:ph idx="1"/>
          </p:nvPr>
        </p:nvPicPr>
        <p:blipFill>
          <a:blip r:embed="rId2"/>
          <a:stretch>
            <a:fillRect/>
          </a:stretch>
        </p:blipFill>
        <p:spPr>
          <a:xfrm>
            <a:off x="2589212" y="2318107"/>
            <a:ext cx="8915400" cy="3371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3AF0D8-6CAE-458F-AE39-2E032AD964A5}"/>
              </a:ext>
            </a:extLst>
          </p:cNvPr>
          <p:cNvSpPr>
            <a:spLocks noGrp="1"/>
          </p:cNvSpPr>
          <p:nvPr>
            <p:ph type="title"/>
          </p:nvPr>
        </p:nvSpPr>
        <p:spPr/>
        <p:txBody>
          <a:bodyPr/>
          <a:lstStyle/>
          <a:p>
            <a:r>
              <a:rPr lang="en-US" dirty="0"/>
              <a:t>ADMIN – EDIT ITEM PAGE</a:t>
            </a:r>
          </a:p>
        </p:txBody>
      </p:sp>
      <p:sp>
        <p:nvSpPr>
          <p:cNvPr id="7" name="Content Placeholder 6">
            <a:extLst>
              <a:ext uri="{FF2B5EF4-FFF2-40B4-BE49-F238E27FC236}">
                <a16:creationId xmlns:a16="http://schemas.microsoft.com/office/drawing/2014/main" id="{F61F9C9A-5DE8-400E-BC9A-C3E764B1FB2C}"/>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C684DD7C-DCC8-4601-BB9D-4DD3908BF350}"/>
              </a:ext>
            </a:extLst>
          </p:cNvPr>
          <p:cNvPicPr>
            <a:picLocks noChangeAspect="1"/>
          </p:cNvPicPr>
          <p:nvPr/>
        </p:nvPicPr>
        <p:blipFill>
          <a:blip r:embed="rId2"/>
          <a:stretch>
            <a:fillRect/>
          </a:stretch>
        </p:blipFill>
        <p:spPr>
          <a:xfrm>
            <a:off x="2232858" y="2133600"/>
            <a:ext cx="9628108" cy="3848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4036-1B9F-4533-B6C5-609E000A474B}"/>
              </a:ext>
            </a:extLst>
          </p:cNvPr>
          <p:cNvSpPr>
            <a:spLocks noGrp="1"/>
          </p:cNvSpPr>
          <p:nvPr>
            <p:ph type="title"/>
          </p:nvPr>
        </p:nvSpPr>
        <p:spPr>
          <a:xfrm>
            <a:off x="2592925" y="182881"/>
            <a:ext cx="8278275" cy="579120"/>
          </a:xfrm>
        </p:spPr>
        <p:txBody>
          <a:bodyPr>
            <a:normAutofit fontScale="90000"/>
          </a:bodyPr>
          <a:lstStyle/>
          <a:p>
            <a:r>
              <a:rPr lang="en-US" dirty="0"/>
              <a:t>Validation on Item Edit page - ADMIN</a:t>
            </a:r>
          </a:p>
        </p:txBody>
      </p:sp>
      <p:sp>
        <p:nvSpPr>
          <p:cNvPr id="9" name="Content Placeholder 8">
            <a:extLst>
              <a:ext uri="{FF2B5EF4-FFF2-40B4-BE49-F238E27FC236}">
                <a16:creationId xmlns:a16="http://schemas.microsoft.com/office/drawing/2014/main" id="{2A2F7E21-5A0D-49EE-8ED6-F297326AF734}"/>
              </a:ext>
            </a:extLst>
          </p:cNvPr>
          <p:cNvSpPr>
            <a:spLocks noGrp="1"/>
          </p:cNvSpPr>
          <p:nvPr>
            <p:ph idx="1"/>
          </p:nvPr>
        </p:nvSpPr>
        <p:spPr/>
        <p:txBody>
          <a:bodyPr/>
          <a:lstStyle/>
          <a:p>
            <a:endParaRPr lang="en-US" dirty="0"/>
          </a:p>
          <a:p>
            <a:endParaRPr lang="en-US" dirty="0"/>
          </a:p>
        </p:txBody>
      </p:sp>
      <p:pic>
        <p:nvPicPr>
          <p:cNvPr id="11" name="Picture 10">
            <a:extLst>
              <a:ext uri="{FF2B5EF4-FFF2-40B4-BE49-F238E27FC236}">
                <a16:creationId xmlns:a16="http://schemas.microsoft.com/office/drawing/2014/main" id="{39AE35EB-F181-4087-B5E6-A06532A8D0F3}"/>
              </a:ext>
            </a:extLst>
          </p:cNvPr>
          <p:cNvPicPr>
            <a:picLocks noChangeAspect="1"/>
          </p:cNvPicPr>
          <p:nvPr/>
        </p:nvPicPr>
        <p:blipFill>
          <a:blip r:embed="rId2"/>
          <a:stretch>
            <a:fillRect/>
          </a:stretch>
        </p:blipFill>
        <p:spPr>
          <a:xfrm>
            <a:off x="2486659" y="1066232"/>
            <a:ext cx="8000365" cy="2956179"/>
          </a:xfrm>
          <a:prstGeom prst="rect">
            <a:avLst/>
          </a:prstGeom>
        </p:spPr>
      </p:pic>
      <p:pic>
        <p:nvPicPr>
          <p:cNvPr id="13" name="Picture 12">
            <a:extLst>
              <a:ext uri="{FF2B5EF4-FFF2-40B4-BE49-F238E27FC236}">
                <a16:creationId xmlns:a16="http://schemas.microsoft.com/office/drawing/2014/main" id="{CA7F98EF-87BC-475F-8D1A-9AA5E40B4CBB}"/>
              </a:ext>
            </a:extLst>
          </p:cNvPr>
          <p:cNvPicPr>
            <a:picLocks noChangeAspect="1"/>
          </p:cNvPicPr>
          <p:nvPr/>
        </p:nvPicPr>
        <p:blipFill>
          <a:blip r:embed="rId3"/>
          <a:stretch>
            <a:fillRect/>
          </a:stretch>
        </p:blipFill>
        <p:spPr>
          <a:xfrm>
            <a:off x="2486659" y="4022412"/>
            <a:ext cx="7924166" cy="2652708"/>
          </a:xfrm>
          <a:prstGeom prst="rect">
            <a:avLst/>
          </a:prstGeom>
        </p:spPr>
      </p:pic>
    </p:spTree>
    <p:extLst>
      <p:ext uri="{BB962C8B-B14F-4D97-AF65-F5344CB8AC3E}">
        <p14:creationId xmlns:p14="http://schemas.microsoft.com/office/powerpoint/2010/main" val="19184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F7469C-44CD-44DC-B9C7-B714861B1D62}"/>
              </a:ext>
            </a:extLst>
          </p:cNvPr>
          <p:cNvSpPr>
            <a:spLocks noGrp="1"/>
          </p:cNvSpPr>
          <p:nvPr>
            <p:ph type="title"/>
          </p:nvPr>
        </p:nvSpPr>
        <p:spPr/>
        <p:txBody>
          <a:bodyPr/>
          <a:lstStyle/>
          <a:p>
            <a:r>
              <a:rPr lang="en-US" dirty="0"/>
              <a:t>Item edit status – Admin Page</a:t>
            </a:r>
          </a:p>
        </p:txBody>
      </p:sp>
      <p:pic>
        <p:nvPicPr>
          <p:cNvPr id="12" name="Content Placeholder 11">
            <a:extLst>
              <a:ext uri="{FF2B5EF4-FFF2-40B4-BE49-F238E27FC236}">
                <a16:creationId xmlns:a16="http://schemas.microsoft.com/office/drawing/2014/main" id="{F40A282B-9618-4423-86F2-C14E7875AD52}"/>
              </a:ext>
            </a:extLst>
          </p:cNvPr>
          <p:cNvPicPr>
            <a:picLocks noGrp="1" noChangeAspect="1"/>
          </p:cNvPicPr>
          <p:nvPr>
            <p:ph idx="1"/>
          </p:nvPr>
        </p:nvPicPr>
        <p:blipFill>
          <a:blip r:embed="rId2"/>
          <a:stretch>
            <a:fillRect/>
          </a:stretch>
        </p:blipFill>
        <p:spPr>
          <a:xfrm>
            <a:off x="2589213" y="2311618"/>
            <a:ext cx="8915400" cy="342221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743CD-F554-4C51-B80E-F7AB7B562737}"/>
              </a:ext>
            </a:extLst>
          </p:cNvPr>
          <p:cNvSpPr>
            <a:spLocks noGrp="1"/>
          </p:cNvSpPr>
          <p:nvPr>
            <p:ph type="title"/>
          </p:nvPr>
        </p:nvSpPr>
        <p:spPr/>
        <p:txBody>
          <a:bodyPr/>
          <a:lstStyle/>
          <a:p>
            <a:r>
              <a:rPr lang="en-US" dirty="0"/>
              <a:t>User table</a:t>
            </a:r>
          </a:p>
        </p:txBody>
      </p:sp>
      <p:sp>
        <p:nvSpPr>
          <p:cNvPr id="9" name="Content Placeholder 8">
            <a:extLst>
              <a:ext uri="{FF2B5EF4-FFF2-40B4-BE49-F238E27FC236}">
                <a16:creationId xmlns:a16="http://schemas.microsoft.com/office/drawing/2014/main" id="{AAFE0CCE-C4EE-48F6-A2BE-2466F9602380}"/>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E5F6097D-AF03-4662-8C52-0864B64E4282}"/>
              </a:ext>
            </a:extLst>
          </p:cNvPr>
          <p:cNvPicPr>
            <a:picLocks noChangeAspect="1"/>
          </p:cNvPicPr>
          <p:nvPr/>
        </p:nvPicPr>
        <p:blipFill>
          <a:blip r:embed="rId2"/>
          <a:stretch>
            <a:fillRect/>
          </a:stretch>
        </p:blipFill>
        <p:spPr>
          <a:xfrm>
            <a:off x="2660332" y="2133600"/>
            <a:ext cx="8274475" cy="294655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4E9E-1262-428B-BEFE-BF6A6D64F7C9}"/>
              </a:ext>
            </a:extLst>
          </p:cNvPr>
          <p:cNvSpPr>
            <a:spLocks noGrp="1"/>
          </p:cNvSpPr>
          <p:nvPr>
            <p:ph type="title"/>
          </p:nvPr>
        </p:nvSpPr>
        <p:spPr/>
        <p:txBody>
          <a:bodyPr/>
          <a:lstStyle/>
          <a:p>
            <a:r>
              <a:rPr lang="en-US" dirty="0"/>
              <a:t>Item list </a:t>
            </a:r>
          </a:p>
        </p:txBody>
      </p:sp>
      <p:pic>
        <p:nvPicPr>
          <p:cNvPr id="8" name="Picture 7">
            <a:extLst>
              <a:ext uri="{FF2B5EF4-FFF2-40B4-BE49-F238E27FC236}">
                <a16:creationId xmlns:a16="http://schemas.microsoft.com/office/drawing/2014/main" id="{08CCCB26-4DF2-4E7D-A6DF-24DDAE7CEDFE}"/>
              </a:ext>
            </a:extLst>
          </p:cNvPr>
          <p:cNvPicPr>
            <a:picLocks noChangeAspect="1"/>
          </p:cNvPicPr>
          <p:nvPr/>
        </p:nvPicPr>
        <p:blipFill>
          <a:blip r:embed="rId2"/>
          <a:stretch>
            <a:fillRect/>
          </a:stretch>
        </p:blipFill>
        <p:spPr>
          <a:xfrm>
            <a:off x="2976880" y="1854042"/>
            <a:ext cx="8389869" cy="3449478"/>
          </a:xfrm>
          <a:prstGeom prst="rect">
            <a:avLst/>
          </a:prstGeom>
        </p:spPr>
      </p:pic>
    </p:spTree>
    <p:extLst>
      <p:ext uri="{BB962C8B-B14F-4D97-AF65-F5344CB8AC3E}">
        <p14:creationId xmlns:p14="http://schemas.microsoft.com/office/powerpoint/2010/main" val="191003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677334" y="1249680"/>
            <a:ext cx="8596668" cy="887758"/>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1048611"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Software Requirements</a:t>
            </a:r>
          </a:p>
          <a:p>
            <a:r>
              <a:rPr lang="en-US" sz="2400" dirty="0">
                <a:latin typeface="Times New Roman" panose="02020603050405020304" pitchFamily="18" charset="0"/>
                <a:cs typeface="Times New Roman" panose="02020603050405020304" pitchFamily="18" charset="0"/>
              </a:rPr>
              <a:t>Modules</a:t>
            </a:r>
          </a:p>
          <a:p>
            <a:r>
              <a:rPr lang="en-US" sz="2400" dirty="0">
                <a:latin typeface="Times New Roman" panose="02020603050405020304" pitchFamily="18" charset="0"/>
                <a:cs typeface="Times New Roman" panose="02020603050405020304" pitchFamily="18" charset="0"/>
              </a:rPr>
              <a:t>Data Flow Diagram</a:t>
            </a:r>
          </a:p>
          <a:p>
            <a:r>
              <a:rPr lang="en-US" sz="2400" dirty="0">
                <a:latin typeface="Times New Roman" panose="02020603050405020304" pitchFamily="18" charset="0"/>
                <a:cs typeface="Times New Roman" panose="02020603050405020304" pitchFamily="18" charset="0"/>
              </a:rPr>
              <a:t>Class Diagram</a:t>
            </a:r>
          </a:p>
          <a:p>
            <a:r>
              <a:rPr lang="en-US" sz="24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86A0-9741-4032-A5BC-2A121C163BA8}"/>
              </a:ext>
            </a:extLst>
          </p:cNvPr>
          <p:cNvSpPr>
            <a:spLocks noGrp="1"/>
          </p:cNvSpPr>
          <p:nvPr>
            <p:ph type="title"/>
          </p:nvPr>
        </p:nvSpPr>
        <p:spPr/>
        <p:txBody>
          <a:bodyPr/>
          <a:lstStyle/>
          <a:p>
            <a:r>
              <a:rPr lang="en-US" dirty="0"/>
              <a:t>Favorite Table</a:t>
            </a:r>
          </a:p>
        </p:txBody>
      </p:sp>
      <p:pic>
        <p:nvPicPr>
          <p:cNvPr id="6" name="Picture 5">
            <a:extLst>
              <a:ext uri="{FF2B5EF4-FFF2-40B4-BE49-F238E27FC236}">
                <a16:creationId xmlns:a16="http://schemas.microsoft.com/office/drawing/2014/main" id="{590EE23B-1F8B-438B-98BE-C76C10E91506}"/>
              </a:ext>
            </a:extLst>
          </p:cNvPr>
          <p:cNvPicPr>
            <a:picLocks noChangeAspect="1"/>
          </p:cNvPicPr>
          <p:nvPr/>
        </p:nvPicPr>
        <p:blipFill>
          <a:blip r:embed="rId2"/>
          <a:stretch>
            <a:fillRect/>
          </a:stretch>
        </p:blipFill>
        <p:spPr>
          <a:xfrm>
            <a:off x="3403599" y="2339918"/>
            <a:ext cx="6937593" cy="2811201"/>
          </a:xfrm>
          <a:prstGeom prst="rect">
            <a:avLst/>
          </a:prstGeom>
        </p:spPr>
      </p:pic>
    </p:spTree>
    <p:extLst>
      <p:ext uri="{BB962C8B-B14F-4D97-AF65-F5344CB8AC3E}">
        <p14:creationId xmlns:p14="http://schemas.microsoft.com/office/powerpoint/2010/main" val="120228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68"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48669" name="Title 1"/>
          <p:cNvSpPr>
            <a:spLocks noGrp="1"/>
          </p:cNvSpPr>
          <p:nvPr>
            <p:ph type="title"/>
          </p:nvPr>
        </p:nvSpPr>
        <p:spPr>
          <a:xfrm>
            <a:off x="652481" y="1382486"/>
            <a:ext cx="4600239" cy="608239"/>
          </a:xfrm>
        </p:spPr>
        <p:txBody>
          <a:bodyPr anchor="ctr">
            <a:normAutofit fontScale="90000"/>
          </a:bodyPr>
          <a:lstStyle/>
          <a:p>
            <a:br>
              <a:rPr lang="en-US" sz="4200" dirty="0"/>
            </a:br>
            <a:br>
              <a:rPr lang="en-US" sz="4200" dirty="0"/>
            </a:br>
            <a:r>
              <a:rPr lang="en-US" sz="4200" dirty="0"/>
              <a:t>      Conclusion:</a:t>
            </a:r>
            <a:br>
              <a:rPr lang="en-US" sz="4200" dirty="0"/>
            </a:br>
            <a:br>
              <a:rPr lang="en-US" sz="4200" dirty="0"/>
            </a:br>
            <a:br>
              <a:rPr lang="en-US" sz="2400" dirty="0"/>
            </a:br>
            <a:endParaRPr lang="en-US" sz="4200" dirty="0"/>
          </a:p>
        </p:txBody>
      </p:sp>
      <p:graphicFrame>
        <p:nvGraphicFramePr>
          <p:cNvPr id="4194304" name="Content Placeholder 2"/>
          <p:cNvGraphicFramePr>
            <a:graphicFrameLocks noGrp="1"/>
          </p:cNvGraphicFramePr>
          <p:nvPr>
            <p:ph idx="1"/>
            <p:extLst>
              <p:ext uri="{D42A27DB-BD31-4B8C-83A1-F6EECF244321}">
                <p14:modId xmlns:p14="http://schemas.microsoft.com/office/powerpoint/2010/main" val="2522888893"/>
              </p:ext>
            </p:extLst>
          </p:nvPr>
        </p:nvGraphicFramePr>
        <p:xfrm>
          <a:off x="4916553" y="96361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42"/>
          <p:cNvGrpSpPr>
            <a:grpSpLocks noGrp="1" noRot="1" noChangeAspect="1" noMove="1" noResize="1"/>
          </p:cNvGrpSpPr>
          <p:nvPr/>
        </p:nvGrpSpPr>
        <p:grpSpPr>
          <a:xfrm>
            <a:off x="0" y="-8467"/>
            <a:ext cx="12192000" cy="6866467"/>
            <a:chOff x="0" y="-8467"/>
            <a:chExt cx="12192000" cy="6866467"/>
          </a:xfrm>
        </p:grpSpPr>
        <p:cxnSp>
          <p:nvCxnSpPr>
            <p:cNvPr id="3145734" name="Straight Connector 43"/>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44"/>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7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0" name="Isosceles Triangle 47"/>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4" name="Isosceles Triangle 51"/>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5" name="Isosceles Triangle 52"/>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48686" name="Rectangle 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92" name="Title 1"/>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THANK YOU</a:t>
            </a:r>
          </a:p>
        </p:txBody>
      </p:sp>
      <p:sp>
        <p:nvSpPr>
          <p:cNvPr id="1048693" name="Freeform: Shape 65"/>
          <p:cNvSpPr>
            <a:spLocks noGrp="1" noRot="1" noChangeAspect="1" noMove="1" noResize="1" noEditPoints="1" noAdjustHandles="1" noChangeArrowheads="1" noChangeShapeType="1" noTextEdit="1"/>
          </p:cNvSpPr>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677334" y="1330960"/>
            <a:ext cx="8596668" cy="806478"/>
          </a:xfrm>
        </p:spPr>
        <p:txBody>
          <a:bodyPr/>
          <a:lstStyle/>
          <a:p>
            <a:r>
              <a:rPr lang="en-US" dirty="0">
                <a:latin typeface="Times New Roman" panose="02020603050405020304" pitchFamily="18" charset="0"/>
                <a:cs typeface="Times New Roman" panose="02020603050405020304" pitchFamily="18" charset="0"/>
              </a:rPr>
              <a:t>ABSTRACT</a:t>
            </a:r>
          </a:p>
        </p:txBody>
      </p:sp>
      <p:sp>
        <p:nvSpPr>
          <p:cNvPr id="1048613" name="Content Placeholder 2"/>
          <p:cNvSpPr>
            <a:spLocks noGrp="1"/>
          </p:cNvSpPr>
          <p:nvPr>
            <p:ph idx="1"/>
          </p:nvPr>
        </p:nvSpPr>
        <p:spPr/>
        <p:txBody>
          <a:bodyPr>
            <a:normAutofit/>
          </a:bodyPr>
          <a:lstStyle/>
          <a:p>
            <a:r>
              <a:rPr lang="en-US" sz="2400" dirty="0"/>
              <a:t>Movie Cruiser</a:t>
            </a:r>
            <a:r>
              <a:rPr lang="en-US" sz="2400" dirty="0">
                <a:latin typeface="Times New Roman" panose="02020603050405020304" pitchFamily="18" charset="0"/>
                <a:cs typeface="Times New Roman" panose="02020603050405020304" pitchFamily="18" charset="0"/>
              </a:rPr>
              <a:t>–Office Management is a web-based application developed using </a:t>
            </a:r>
            <a:r>
              <a:rPr lang="en-US" sz="2400" dirty="0" err="1">
                <a:latin typeface="Times New Roman" panose="02020603050405020304" pitchFamily="18" charset="0"/>
                <a:cs typeface="Times New Roman" panose="02020603050405020304" pitchFamily="18" charset="0"/>
              </a:rPr>
              <a:t>Jsp,Java,servlet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to register data . The proposed project for Movie Cruiser – Box Office Management is developed to provide the Movie details to the users.</a:t>
            </a:r>
          </a:p>
          <a:p>
            <a:r>
              <a:rPr lang="en-US" sz="2400" dirty="0">
                <a:latin typeface="Times New Roman" panose="02020603050405020304" pitchFamily="18" charset="0"/>
                <a:cs typeface="Times New Roman" panose="02020603050405020304" pitchFamily="18" charset="0"/>
              </a:rPr>
              <a:t> This is beneficial to both the admins and users. Using the online web application, the admin can do managing activities such as add new Movie items , edit and delete the statistics and update or modify the existing details. It helps the user to track the movie details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677334" y="1381124"/>
            <a:ext cx="8596668" cy="75631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1048615"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website is fully focused on viewing the movie box office statistics up to date and enabling the user to add the items to favorite label to get easy handling .So, we have developed a website by providing item details and user-friendly platform for users</a:t>
            </a:r>
          </a:p>
          <a:p>
            <a:r>
              <a:rPr lang="en-US" sz="2400" dirty="0" err="1">
                <a:latin typeface="Times New Roman" panose="02020603050405020304" pitchFamily="18" charset="0"/>
                <a:cs typeface="Times New Roman" panose="02020603050405020304" pitchFamily="18" charset="0"/>
              </a:rPr>
              <a:t>WebSite</a:t>
            </a:r>
            <a:r>
              <a:rPr lang="en-US" sz="2400" dirty="0">
                <a:latin typeface="Times New Roman" panose="02020603050405020304" pitchFamily="18" charset="0"/>
                <a:cs typeface="Times New Roman" panose="02020603050405020304" pitchFamily="18" charset="0"/>
              </a:rPr>
              <a:t> Admins to add / delete and update the existing movie items details in the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677334" y="1371599"/>
            <a:ext cx="8596668" cy="808793"/>
          </a:xfrm>
        </p:spPr>
        <p:txBody>
          <a:bodyPr/>
          <a:lstStyle/>
          <a:p>
            <a:r>
              <a:rPr lang="en-US" dirty="0">
                <a:latin typeface="Times New Roman" panose="02020603050405020304" pitchFamily="18" charset="0"/>
                <a:cs typeface="Times New Roman" panose="02020603050405020304" pitchFamily="18" charset="0"/>
              </a:rPr>
              <a:t>PROJECT DESCRIPTION</a:t>
            </a:r>
          </a:p>
        </p:txBody>
      </p:sp>
      <p:sp>
        <p:nvSpPr>
          <p:cNvPr id="1048617" name="Content Placeholder 2"/>
          <p:cNvSpPr>
            <a:spLocks noGrp="1"/>
          </p:cNvSpPr>
          <p:nvPr>
            <p:ph idx="1"/>
          </p:nvPr>
        </p:nvSpPr>
        <p:spPr>
          <a:xfrm>
            <a:off x="2543174" y="2381250"/>
            <a:ext cx="8686801" cy="3816866"/>
          </a:xfrm>
        </p:spPr>
        <p:txBody>
          <a:bodyPr>
            <a:normAutofit/>
          </a:bodyPr>
          <a:lstStyle/>
          <a:p>
            <a:r>
              <a:rPr lang="en-US" sz="2400" dirty="0">
                <a:latin typeface="Times New Roman" panose="02020603050405020304" pitchFamily="18" charset="0"/>
                <a:cs typeface="Times New Roman" panose="02020603050405020304" pitchFamily="18" charset="0"/>
              </a:rPr>
              <a:t> This project describes Movie Cruiser – Box office collection management facilitates user to avail the movie details instantly and accurately. This System will provide facility for user to check the statistics anytime from anywhere.</a:t>
            </a:r>
          </a:p>
          <a:p>
            <a:r>
              <a:rPr lang="en-US" sz="2400" dirty="0">
                <a:latin typeface="Times New Roman" panose="02020603050405020304" pitchFamily="18" charset="0"/>
                <a:cs typeface="Times New Roman" panose="02020603050405020304" pitchFamily="18" charset="0"/>
              </a:rPr>
              <a:t> This System allows the user to add their movie to wish list .</a:t>
            </a:r>
          </a:p>
          <a:p>
            <a:r>
              <a:rPr lang="en-US" sz="2400" dirty="0">
                <a:latin typeface="Times New Roman" panose="02020603050405020304" pitchFamily="18" charset="0"/>
                <a:cs typeface="Times New Roman" panose="02020603050405020304" pitchFamily="18" charset="0"/>
              </a:rPr>
              <a:t>Admin can perform backend operations – Add , Delete , Update existing movies to the website which will stores in the Database</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1238249" y="1360986"/>
            <a:ext cx="7362825" cy="877389"/>
          </a:xfrm>
        </p:spPr>
        <p:txBody>
          <a:bodyPr/>
          <a:lstStyle/>
          <a:p>
            <a:r>
              <a:rPr lang="en-US" dirty="0">
                <a:latin typeface="Times New Roman" panose="02020603050405020304" pitchFamily="18" charset="0"/>
                <a:cs typeface="Times New Roman" panose="02020603050405020304" pitchFamily="18" charset="0"/>
              </a:rPr>
              <a:t>SOFTWARE REQUIREMENTS</a:t>
            </a:r>
          </a:p>
        </p:txBody>
      </p:sp>
      <p:sp>
        <p:nvSpPr>
          <p:cNvPr id="1048619" name="Content Placeholder 2"/>
          <p:cNvSpPr>
            <a:spLocks noGrp="1"/>
          </p:cNvSpPr>
          <p:nvPr>
            <p:ph idx="1"/>
          </p:nvPr>
        </p:nvSpPr>
        <p:spPr>
          <a:xfrm>
            <a:off x="2466974" y="2771774"/>
            <a:ext cx="6807027" cy="3583095"/>
          </a:xfrm>
        </p:spPr>
        <p:txBody>
          <a:bodyPr>
            <a:normAutofit/>
          </a:bodyPr>
          <a:lstStyle/>
          <a:p>
            <a:pPr marR="73025" algn="just">
              <a:lnSpc>
                <a:spcPts val="1200"/>
              </a:lnSpc>
              <a:spcBef>
                <a:spcPts val="130"/>
              </a:spcBef>
              <a:spcAft>
                <a:spcPts val="1200"/>
              </a:spcAft>
            </a:pPr>
            <a:r>
              <a:rPr lang="en-US" sz="2400" dirty="0">
                <a:latin typeface="Times New Roman" panose="02020603050405020304" pitchFamily="18" charset="0"/>
                <a:cs typeface="Times New Roman" panose="02020603050405020304" pitchFamily="18" charset="0"/>
              </a:rPr>
              <a:t>Hardware Requirement:</a:t>
            </a:r>
          </a:p>
          <a:p>
            <a:pPr marL="742950" marR="73025" lvl="1" indent="-285750" algn="just">
              <a:lnSpc>
                <a:spcPts val="1200"/>
              </a:lnSpc>
              <a:spcBef>
                <a:spcPts val="130"/>
              </a:spcBef>
              <a:spcAft>
                <a:spcPts val="1200"/>
              </a:spcAft>
              <a:buFont typeface="+mj-lt"/>
              <a:buAutoNum type="alphaLcPeriod"/>
            </a:pPr>
            <a:r>
              <a:rPr lang="en-US" sz="2400" dirty="0">
                <a:latin typeface="Times New Roman" panose="02020603050405020304" pitchFamily="18" charset="0"/>
                <a:cs typeface="Times New Roman" panose="02020603050405020304" pitchFamily="18" charset="0"/>
              </a:rPr>
              <a:t>Developer Desktop PC with 4GB RAM</a:t>
            </a:r>
          </a:p>
          <a:p>
            <a:pPr marL="0" marR="73025" lvl="0" indent="0" algn="just">
              <a:lnSpc>
                <a:spcPts val="1200"/>
              </a:lnSpc>
              <a:spcBef>
                <a:spcPts val="130"/>
              </a:spcBef>
              <a:spcAft>
                <a:spcPts val="1200"/>
              </a:spcAft>
              <a:buNone/>
            </a:pPr>
            <a:endParaRPr lang="en-US" sz="2400" dirty="0">
              <a:latin typeface="Times New Roman" panose="02020603050405020304" pitchFamily="18" charset="0"/>
              <a:cs typeface="Times New Roman" panose="02020603050405020304" pitchFamily="18" charset="0"/>
            </a:endParaRPr>
          </a:p>
          <a:p>
            <a:pPr marR="73025" algn="just">
              <a:lnSpc>
                <a:spcPts val="1200"/>
              </a:lnSpc>
              <a:spcBef>
                <a:spcPts val="130"/>
              </a:spcBef>
              <a:spcAft>
                <a:spcPts val="1200"/>
              </a:spcAft>
            </a:pPr>
            <a:r>
              <a:rPr lang="en-US" sz="2400" dirty="0">
                <a:latin typeface="Times New Roman" panose="02020603050405020304" pitchFamily="18" charset="0"/>
                <a:cs typeface="Times New Roman" panose="02020603050405020304" pitchFamily="18" charset="0"/>
              </a:rPr>
              <a:t>Software Requirement</a:t>
            </a:r>
          </a:p>
          <a:p>
            <a:pPr marR="73025" algn="just">
              <a:lnSpc>
                <a:spcPts val="1200"/>
              </a:lnSpc>
              <a:spcBef>
                <a:spcPts val="130"/>
              </a:spcBef>
              <a:spcAft>
                <a:spcPts val="1200"/>
              </a:spcAft>
            </a:pPr>
            <a:endParaRPr lang="en-US" sz="2400" dirty="0">
              <a:latin typeface="Times New Roman" panose="02020603050405020304" pitchFamily="18" charset="0"/>
              <a:cs typeface="Times New Roman" panose="02020603050405020304" pitchFamily="18" charset="0"/>
            </a:endParaRPr>
          </a:p>
          <a:p>
            <a:pPr marL="742950" marR="73025" lvl="1" indent="-285750" algn="just">
              <a:lnSpc>
                <a:spcPts val="1200"/>
              </a:lnSpc>
              <a:spcBef>
                <a:spcPts val="130"/>
              </a:spcBef>
              <a:spcAft>
                <a:spcPts val="1200"/>
              </a:spcAft>
              <a:buFont typeface="+mj-lt"/>
              <a:buAutoNum type="alphaLcPeriod"/>
            </a:pPr>
            <a:r>
              <a:rPr lang="en-US" sz="2400" dirty="0">
                <a:latin typeface="Times New Roman" panose="02020603050405020304" pitchFamily="18" charset="0"/>
                <a:cs typeface="Times New Roman" panose="02020603050405020304" pitchFamily="18" charset="0"/>
              </a:rPr>
              <a:t>SQL SERVER</a:t>
            </a:r>
          </a:p>
          <a:p>
            <a:pPr marL="742950" marR="73025" lvl="1" indent="-285750" algn="just">
              <a:lnSpc>
                <a:spcPts val="1200"/>
              </a:lnSpc>
              <a:spcBef>
                <a:spcPts val="130"/>
              </a:spcBef>
              <a:spcAft>
                <a:spcPts val="1200"/>
              </a:spcAft>
              <a:buFont typeface="+mj-lt"/>
              <a:buAutoNum type="alphaLcPeriod"/>
            </a:pPr>
            <a:r>
              <a:rPr lang="en-US" sz="2400" dirty="0">
                <a:latin typeface="Times New Roman" panose="02020603050405020304" pitchFamily="18" charset="0"/>
                <a:cs typeface="Times New Roman" panose="02020603050405020304" pitchFamily="18" charset="0"/>
              </a:rPr>
              <a:t>JSP , CSS, JAVA, Servlet , JDBC</a:t>
            </a:r>
          </a:p>
          <a:p>
            <a:pPr marL="742950" marR="73025" lvl="1" indent="-285750" algn="just">
              <a:lnSpc>
                <a:spcPts val="1200"/>
              </a:lnSpc>
              <a:spcBef>
                <a:spcPts val="130"/>
              </a:spcBef>
              <a:spcAft>
                <a:spcPts val="1200"/>
              </a:spcAft>
              <a:buFont typeface="+mj-lt"/>
              <a:buAutoNum type="alphaLcPeriod"/>
            </a:pPr>
            <a:r>
              <a:rPr lang="en-US" sz="2400" dirty="0">
                <a:latin typeface="Times New Roman" panose="02020603050405020304" pitchFamily="18" charset="0"/>
                <a:cs typeface="Times New Roman" panose="02020603050405020304" pitchFamily="18" charset="0"/>
              </a:rPr>
              <a:t>Eclipse IDE</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1533525" y="1209674"/>
            <a:ext cx="9971087" cy="695325"/>
          </a:xfrm>
        </p:spPr>
        <p:txBody>
          <a:bodyPr anchor="t">
            <a:normAutofit/>
          </a:bodyPr>
          <a:lstStyle/>
          <a:p>
            <a:r>
              <a:rPr lang="en-US" dirty="0"/>
              <a:t>Use Case Diagram</a:t>
            </a:r>
          </a:p>
        </p:txBody>
      </p:sp>
      <p:pic>
        <p:nvPicPr>
          <p:cNvPr id="11" name="Content Placeholder 10">
            <a:extLst>
              <a:ext uri="{FF2B5EF4-FFF2-40B4-BE49-F238E27FC236}">
                <a16:creationId xmlns:a16="http://schemas.microsoft.com/office/drawing/2014/main" id="{D60F95FE-5684-4DF9-90DC-E868A200C166}"/>
              </a:ext>
            </a:extLst>
          </p:cNvPr>
          <p:cNvPicPr>
            <a:picLocks noGrp="1" noChangeAspect="1"/>
          </p:cNvPicPr>
          <p:nvPr>
            <p:ph idx="1"/>
          </p:nvPr>
        </p:nvPicPr>
        <p:blipFill>
          <a:blip r:embed="rId2"/>
          <a:stretch>
            <a:fillRect/>
          </a:stretch>
        </p:blipFill>
        <p:spPr>
          <a:xfrm>
            <a:off x="2486026" y="2174780"/>
            <a:ext cx="7374082" cy="369589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nchor="t">
            <a:normAutofit/>
          </a:bodyPr>
          <a:lstStyle/>
          <a:p>
            <a:r>
              <a:rPr lang="en-US" dirty="0"/>
              <a:t>FLOW-DIAGRAM</a:t>
            </a:r>
          </a:p>
        </p:txBody>
      </p:sp>
      <p:pic>
        <p:nvPicPr>
          <p:cNvPr id="7" name="Picture 6">
            <a:extLst>
              <a:ext uri="{FF2B5EF4-FFF2-40B4-BE49-F238E27FC236}">
                <a16:creationId xmlns:a16="http://schemas.microsoft.com/office/drawing/2014/main" id="{82918E8E-D4D0-48A4-B9C6-2D1052262436}"/>
              </a:ext>
            </a:extLst>
          </p:cNvPr>
          <p:cNvPicPr>
            <a:picLocks noChangeAspect="1"/>
          </p:cNvPicPr>
          <p:nvPr/>
        </p:nvPicPr>
        <p:blipFill>
          <a:blip r:embed="rId2"/>
          <a:stretch>
            <a:fillRect/>
          </a:stretch>
        </p:blipFill>
        <p:spPr>
          <a:xfrm>
            <a:off x="3188967" y="1574574"/>
            <a:ext cx="6229670" cy="44071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HOME PAGE - Customer</a:t>
            </a:r>
          </a:p>
        </p:txBody>
      </p:sp>
      <p:sp>
        <p:nvSpPr>
          <p:cNvPr id="3" name="Content Placeholder 2">
            <a:extLst>
              <a:ext uri="{FF2B5EF4-FFF2-40B4-BE49-F238E27FC236}">
                <a16:creationId xmlns:a16="http://schemas.microsoft.com/office/drawing/2014/main" id="{E48868C8-0FDC-4C2C-A755-4F51DBFF4F5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F1AB1AC-5920-43F3-9A99-04119EBF96BD}"/>
              </a:ext>
            </a:extLst>
          </p:cNvPr>
          <p:cNvPicPr>
            <a:picLocks noChangeAspect="1"/>
          </p:cNvPicPr>
          <p:nvPr/>
        </p:nvPicPr>
        <p:blipFill>
          <a:blip r:embed="rId2"/>
          <a:stretch>
            <a:fillRect/>
          </a:stretch>
        </p:blipFill>
        <p:spPr>
          <a:xfrm>
            <a:off x="2457450" y="1952625"/>
            <a:ext cx="8722599" cy="386715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486</TotalTime>
  <Words>405</Words>
  <Application>Microsoft Office PowerPoint</Application>
  <PresentationFormat>Widescreen</PresentationFormat>
  <Paragraphs>49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Wisp</vt:lpstr>
      <vt:lpstr>PRESENTATION on   Box Office MANAGEMENT</vt:lpstr>
      <vt:lpstr>CONTENTS</vt:lpstr>
      <vt:lpstr>ABSTRACT</vt:lpstr>
      <vt:lpstr>INTRODUCTION</vt:lpstr>
      <vt:lpstr>PROJECT DESCRIPTION</vt:lpstr>
      <vt:lpstr>SOFTWARE REQUIREMENTS</vt:lpstr>
      <vt:lpstr>Use Case Diagram</vt:lpstr>
      <vt:lpstr>FLOW-DIAGRAM</vt:lpstr>
      <vt:lpstr>HOME PAGE - Customer</vt:lpstr>
      <vt:lpstr>Items saved to Favorite -Customer page</vt:lpstr>
      <vt:lpstr>Favorite page - customer</vt:lpstr>
      <vt:lpstr>ITEM Remove from Favorite</vt:lpstr>
      <vt:lpstr>Favorite page – When no items</vt:lpstr>
      <vt:lpstr>Home page - Admin</vt:lpstr>
      <vt:lpstr>ADMIN – EDIT ITEM PAGE</vt:lpstr>
      <vt:lpstr>Validation on Item Edit page - ADMIN</vt:lpstr>
      <vt:lpstr>Item edit status – Admin Page</vt:lpstr>
      <vt:lpstr>User table</vt:lpstr>
      <vt:lpstr>Item list </vt:lpstr>
      <vt:lpstr>Favorite Table</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DJ BOOKING AND MANAGEMENT</dc:title>
  <dc:creator>HEMASUNDAR, AARTHI</dc:creator>
  <cp:lastModifiedBy>Muthukumar, Sridevi (Cognizant)</cp:lastModifiedBy>
  <cp:revision>10</cp:revision>
  <dcterms:created xsi:type="dcterms:W3CDTF">2021-04-17T04:13:20Z</dcterms:created>
  <dcterms:modified xsi:type="dcterms:W3CDTF">2021-11-14T17:11:50Z</dcterms:modified>
</cp:coreProperties>
</file>