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xcloud.io/docs/api/#testing-sandbo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.wikipedia.org/wiki/%D7%A0%D7%99%D7%AA%D7%95%D7%97_%D7%A4%D7%95%D7%A0%D7%93%D7%9E%D7%A0%D7%98%D7%9C%D7%9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AA2573-FD9E-41CF-9DC3-607D9ECE2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Algorithmic Trading</a:t>
            </a:r>
            <a:br>
              <a:rPr lang="en-US" dirty="0"/>
            </a:br>
            <a:r>
              <a:rPr lang="he-IL" dirty="0"/>
              <a:t>מסחר אלגוריתמי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6A678C6-3C00-4558-B1DE-A6FD3A957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82011"/>
            <a:ext cx="7766936" cy="1096899"/>
          </a:xfrm>
        </p:spPr>
        <p:txBody>
          <a:bodyPr>
            <a:normAutofit/>
          </a:bodyPr>
          <a:lstStyle/>
          <a:p>
            <a:r>
              <a:rPr lang="he-IL" sz="2800" b="1" dirty="0">
                <a:solidFill>
                  <a:schemeClr val="tx1"/>
                </a:solidFill>
              </a:rPr>
              <a:t>רמי כרמי</a:t>
            </a:r>
          </a:p>
          <a:p>
            <a:r>
              <a:rPr lang="he-IL" sz="2800" b="1" dirty="0">
                <a:solidFill>
                  <a:schemeClr val="tx1"/>
                </a:solidFill>
              </a:rPr>
              <a:t>אמיר קטורזה</a:t>
            </a:r>
          </a:p>
        </p:txBody>
      </p:sp>
    </p:spTree>
    <p:extLst>
      <p:ext uri="{BB962C8B-B14F-4D97-AF65-F5344CB8AC3E}">
        <p14:creationId xmlns:p14="http://schemas.microsoft.com/office/powerpoint/2010/main" val="322033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0CF30D-2159-4D85-951E-A09C4FC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E856AA-05BC-41B0-B4C0-2447B2F3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נשתמש במכפילי הרווח הבאים:</a:t>
            </a:r>
          </a:p>
          <a:p>
            <a:r>
              <a:rPr lang="en-US" dirty="0"/>
              <a:t>Price to earnings</a:t>
            </a:r>
          </a:p>
          <a:p>
            <a:r>
              <a:rPr lang="en-US" dirty="0"/>
              <a:t>Price to book value</a:t>
            </a:r>
          </a:p>
          <a:p>
            <a:r>
              <a:rPr lang="en-US" dirty="0"/>
              <a:t>Price to free cash flow</a:t>
            </a:r>
            <a:endParaRPr lang="he-IL" dirty="0"/>
          </a:p>
          <a:p>
            <a:r>
              <a:rPr lang="he-IL" dirty="0"/>
              <a:t>לכל מכפיל רווח יש יתרונות וחסרונות</a:t>
            </a:r>
          </a:p>
          <a:p>
            <a:r>
              <a:rPr lang="he-IL" dirty="0"/>
              <a:t>דרך אחת לצמצם את ההשפעה של מכפיל רווח </a:t>
            </a:r>
            <a:r>
              <a:rPr lang="he-IL" dirty="0" err="1"/>
              <a:t>מסויים</a:t>
            </a:r>
            <a:r>
              <a:rPr lang="he-IL" dirty="0"/>
              <a:t> יהיה להשתמש ב </a:t>
            </a:r>
            <a:r>
              <a:rPr lang="en-US" dirty="0"/>
              <a:t>composite </a:t>
            </a:r>
            <a:r>
              <a:rPr lang="he-IL" dirty="0"/>
              <a:t> כלומר </a:t>
            </a:r>
            <a:r>
              <a:rPr lang="he-IL" dirty="0" err="1"/>
              <a:t>בשיקלול</a:t>
            </a:r>
            <a:r>
              <a:rPr lang="he-IL" dirty="0"/>
              <a:t> (בדרך כלל ממוצע) של מספר מכפילי רווח.</a:t>
            </a:r>
          </a:p>
        </p:txBody>
      </p:sp>
    </p:spTree>
    <p:extLst>
      <p:ext uri="{BB962C8B-B14F-4D97-AF65-F5344CB8AC3E}">
        <p14:creationId xmlns:p14="http://schemas.microsoft.com/office/powerpoint/2010/main" val="241684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142B9C-678C-4F3B-B0A5-F4F63E2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סדר פעולות למימוש האלגוריתם: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E6F331-2F90-48C0-B812-7378336B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ייבוא ספריות רלוונטיות</a:t>
            </a:r>
          </a:p>
          <a:p>
            <a:r>
              <a:rPr lang="he-IL" dirty="0"/>
              <a:t>ייבוא רשימת 505 המניות המרכיבות את מדד </a:t>
            </a:r>
            <a:r>
              <a:rPr lang="en-US" dirty="0"/>
              <a:t>S&amp;P500</a:t>
            </a:r>
          </a:p>
          <a:p>
            <a:r>
              <a:rPr lang="he-IL" dirty="0"/>
              <a:t>מימוש </a:t>
            </a:r>
            <a:r>
              <a:rPr lang="en-US" dirty="0"/>
              <a:t>batch </a:t>
            </a:r>
            <a:r>
              <a:rPr lang="en-US" dirty="0" err="1"/>
              <a:t>api</a:t>
            </a:r>
            <a:r>
              <a:rPr lang="en-US" dirty="0"/>
              <a:t> call</a:t>
            </a:r>
          </a:p>
          <a:p>
            <a:r>
              <a:rPr lang="he-IL" dirty="0"/>
              <a:t>בניית ה </a:t>
            </a:r>
            <a:r>
              <a:rPr lang="en-US" dirty="0"/>
              <a:t>Data Frame</a:t>
            </a:r>
          </a:p>
          <a:p>
            <a:r>
              <a:rPr lang="he-IL" dirty="0"/>
              <a:t>הסרת מניות </a:t>
            </a:r>
            <a:r>
              <a:rPr lang="en-US" dirty="0"/>
              <a:t>glamour</a:t>
            </a:r>
            <a:r>
              <a:rPr lang="he-IL" dirty="0"/>
              <a:t> – מניות אלה הן הפוכות ממניות ערך</a:t>
            </a:r>
          </a:p>
          <a:p>
            <a:r>
              <a:rPr lang="he-IL" dirty="0"/>
              <a:t>ייצוא נתונים לדוח אקסל</a:t>
            </a:r>
          </a:p>
          <a:p>
            <a:r>
              <a:rPr lang="he-IL" dirty="0"/>
              <a:t>הצגת מחברת </a:t>
            </a:r>
            <a:r>
              <a:rPr lang="en-US" dirty="0" err="1"/>
              <a:t>jupyter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853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EF5DA8-7E95-4A01-AD76-011F407A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פעולות להמשך: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CED39C-560D-473A-A224-79479CC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חיבור לברוקר וגישה ל </a:t>
            </a:r>
            <a:r>
              <a:rPr lang="en-US" dirty="0"/>
              <a:t>API</a:t>
            </a:r>
            <a:r>
              <a:rPr lang="he-IL" dirty="0"/>
              <a:t> בזמן אמת.</a:t>
            </a:r>
          </a:p>
          <a:p>
            <a:r>
              <a:rPr lang="he-IL" dirty="0"/>
              <a:t>ביצוע </a:t>
            </a:r>
            <a:r>
              <a:rPr lang="en-US" dirty="0" err="1"/>
              <a:t>BackTest</a:t>
            </a:r>
            <a:r>
              <a:rPr lang="he-IL" dirty="0"/>
              <a:t> לאלגוריתמים השונים על נתוני עבר.</a:t>
            </a:r>
          </a:p>
          <a:p>
            <a:r>
              <a:rPr lang="he-IL" dirty="0"/>
              <a:t>מימוש </a:t>
            </a:r>
            <a:r>
              <a:rPr lang="en-US" dirty="0"/>
              <a:t>LSTM </a:t>
            </a:r>
            <a:r>
              <a:rPr lang="he-IL" dirty="0"/>
              <a:t> באמצעות חבילת </a:t>
            </a:r>
            <a:r>
              <a:rPr lang="en-US" dirty="0"/>
              <a:t>TensorFlow</a:t>
            </a:r>
          </a:p>
          <a:p>
            <a:r>
              <a:rPr lang="he-IL" dirty="0"/>
              <a:t>שליחת פקודות קנייה/מכירה </a:t>
            </a:r>
            <a:r>
              <a:rPr lang="he-IL"/>
              <a:t>באופן אוטומטי.</a:t>
            </a:r>
          </a:p>
        </p:txBody>
      </p:sp>
    </p:spTree>
    <p:extLst>
      <p:ext uri="{BB962C8B-B14F-4D97-AF65-F5344CB8AC3E}">
        <p14:creationId xmlns:p14="http://schemas.microsoft.com/office/powerpoint/2010/main" val="399915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06600-BBAB-4805-B7A5-1BA8DD57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סקירה כללית – </a:t>
            </a:r>
            <a:r>
              <a:rPr lang="en-US" dirty="0"/>
              <a:t>Project Overview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B3EEAD-E345-406F-9DCD-E4FB213B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במצגת זו נציג שני </a:t>
            </a:r>
            <a:r>
              <a:rPr lang="he-IL" dirty="0" err="1"/>
              <a:t>פרוייקטים</a:t>
            </a:r>
            <a:r>
              <a:rPr lang="he-IL" dirty="0"/>
              <a:t> מהעולם הפיננסי המכונה גם </a:t>
            </a:r>
            <a:r>
              <a:rPr lang="en-US" dirty="0"/>
              <a:t>quantitative finance</a:t>
            </a:r>
            <a:endParaRPr lang="he-IL" dirty="0"/>
          </a:p>
          <a:p>
            <a:r>
              <a:rPr lang="he-IL" dirty="0" err="1"/>
              <a:t>הפרוייקט</a:t>
            </a:r>
            <a:r>
              <a:rPr lang="he-IL" dirty="0"/>
              <a:t> הראשון - אסטרטגיית תנופה -  </a:t>
            </a:r>
            <a:r>
              <a:rPr lang="en-US" dirty="0"/>
              <a:t>Quantitative Momentum Strategy</a:t>
            </a:r>
            <a:r>
              <a:rPr lang="he-IL" dirty="0"/>
              <a:t> – בחירת המניות הטובות ביותר בהתבסס על מדדי השקעה מבוססי תנופה/מומנטום</a:t>
            </a:r>
          </a:p>
          <a:p>
            <a:r>
              <a:rPr lang="he-IL" dirty="0" err="1"/>
              <a:t>הפרוייקט</a:t>
            </a:r>
            <a:r>
              <a:rPr lang="he-IL" dirty="0"/>
              <a:t> השני – אסטרטגיית השקעות ערך - </a:t>
            </a:r>
            <a:r>
              <a:rPr lang="en-US" dirty="0"/>
              <a:t>Quantitative Value Strategy</a:t>
            </a:r>
            <a:r>
              <a:rPr lang="he-IL" dirty="0"/>
              <a:t> – בחירת מניות מבוססת על מדדי ערך.</a:t>
            </a:r>
          </a:p>
        </p:txBody>
      </p:sp>
    </p:spTree>
    <p:extLst>
      <p:ext uri="{BB962C8B-B14F-4D97-AF65-F5344CB8AC3E}">
        <p14:creationId xmlns:p14="http://schemas.microsoft.com/office/powerpoint/2010/main" val="25274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A2263B-F67C-4889-8A0C-55ABBF4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 זה מסחר אלגוריתמי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0B1C0A-A1F1-40FA-92D9-E8409C60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מסחר אלגוריתמי או – </a:t>
            </a:r>
            <a:r>
              <a:rPr lang="en-US" dirty="0"/>
              <a:t>Algorithmic Trading</a:t>
            </a:r>
            <a:r>
              <a:rPr lang="he-IL" dirty="0"/>
              <a:t> הינה שיטה לשימוש במחשב על מנת לקבל החלטות הנוגעות למסחר בשוק ההון כתחליף להחלטות אנושיות. </a:t>
            </a:r>
          </a:p>
          <a:p>
            <a:r>
              <a:rPr lang="he-IL" dirty="0"/>
              <a:t>היתרון של שיטת מסחר זו היא </a:t>
            </a:r>
            <a:r>
              <a:rPr lang="he-IL" dirty="0" err="1"/>
              <a:t>ניטרול</a:t>
            </a:r>
            <a:r>
              <a:rPr lang="he-IL" dirty="0"/>
              <a:t> אלמנט הרגש הקיים בהחלטה אנושית כמו כן ביצוע פעולות מהירות </a:t>
            </a:r>
            <a:r>
              <a:rPr lang="he-IL" dirty="0" err="1"/>
              <a:t>ואטומטיות</a:t>
            </a:r>
            <a:r>
              <a:rPr lang="he-IL" dirty="0"/>
              <a:t>.</a:t>
            </a:r>
          </a:p>
          <a:p>
            <a:r>
              <a:rPr lang="he-IL" dirty="0"/>
              <a:t>ישנן שיטות רבות למסחר אלגוריתמי אנחנו </a:t>
            </a:r>
            <a:r>
              <a:rPr lang="he-IL" dirty="0" err="1"/>
              <a:t>ניסקור</a:t>
            </a:r>
            <a:r>
              <a:rPr lang="he-IL" dirty="0"/>
              <a:t> שתי אסטרטגיות בסיסיות </a:t>
            </a:r>
            <a:r>
              <a:rPr lang="he-IL" dirty="0" err="1"/>
              <a:t>בפרוייקט</a:t>
            </a:r>
            <a:r>
              <a:rPr lang="he-IL" dirty="0"/>
              <a:t> זה:</a:t>
            </a:r>
          </a:p>
          <a:p>
            <a:r>
              <a:rPr lang="he-IL" dirty="0"/>
              <a:t>אסטרטגיה מבוססת תנופה – </a:t>
            </a:r>
            <a:r>
              <a:rPr lang="en-US" dirty="0"/>
              <a:t>Quantitative Momentum Strategy </a:t>
            </a:r>
            <a:endParaRPr lang="he-IL" dirty="0"/>
          </a:p>
          <a:p>
            <a:r>
              <a:rPr lang="he-IL" dirty="0"/>
              <a:t>אסטרטגיה מבוססת ערך – </a:t>
            </a:r>
            <a:r>
              <a:rPr lang="en-US" dirty="0"/>
              <a:t>Quantitative Value Strategy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829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6BBB59-CF12-4737-87E7-4BA678C2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/>
              <a:t>פייתון</a:t>
            </a:r>
            <a:r>
              <a:rPr lang="he-IL" dirty="0"/>
              <a:t> בשירות המסחר האלגוריתמי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BB04BD-C1A7-4C29-B79E-0F30D796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פייתון</a:t>
            </a:r>
            <a:r>
              <a:rPr lang="he-IL" dirty="0"/>
              <a:t> היא אחת משפות </a:t>
            </a:r>
            <a:r>
              <a:rPr lang="he-IL" dirty="0" err="1"/>
              <a:t>התיכנות</a:t>
            </a:r>
            <a:r>
              <a:rPr lang="he-IL" dirty="0"/>
              <a:t> הפופולריות ביותר למסחר אלגוריתמי</a:t>
            </a:r>
          </a:p>
          <a:p>
            <a:r>
              <a:rPr lang="he-IL" dirty="0"/>
              <a:t>ישנן חבילות רבות לניתוחים סטטיסטיים </a:t>
            </a:r>
            <a:r>
              <a:rPr lang="he-IL" dirty="0" err="1"/>
              <a:t>ול</a:t>
            </a:r>
            <a:r>
              <a:rPr lang="he-IL" dirty="0"/>
              <a:t>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ישנן חבילות רבות לביצוע </a:t>
            </a:r>
            <a:r>
              <a:rPr lang="en-US" dirty="0" err="1"/>
              <a:t>backtesting</a:t>
            </a:r>
            <a:r>
              <a:rPr lang="he-IL" dirty="0"/>
              <a:t> כלומר לבדיקת הביצועים של אלגוריתם המסחר באמצעות נתוני עבר.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969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B18175-C6E7-450D-879F-C1CFC572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שלבי המסחר האלגוריתמי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CC970D-E31C-414F-9466-576E1FB2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את תהליך בניית אסטרטגיית המחסר ניתן לחלק לשלבים הבאים:</a:t>
            </a:r>
          </a:p>
          <a:p>
            <a:r>
              <a:rPr lang="he-IL" dirty="0"/>
              <a:t>איסוף הנתונים/מידע – </a:t>
            </a:r>
            <a:r>
              <a:rPr lang="en-US" dirty="0"/>
              <a:t>data</a:t>
            </a:r>
          </a:p>
          <a:p>
            <a:r>
              <a:rPr lang="he-IL" dirty="0"/>
              <a:t>פיתוח היפותזה עבור האסטרטגיה</a:t>
            </a:r>
          </a:p>
          <a:p>
            <a:r>
              <a:rPr lang="he-IL" dirty="0"/>
              <a:t>הרצת בדיקה של האסטרטגיה על נתוני עבר כמו כן בשווקים שונים (ארה"ב, יפן, גרמניה, אנגליה וכו') – </a:t>
            </a:r>
            <a:r>
              <a:rPr lang="en-US" dirty="0" err="1"/>
              <a:t>Backtest</a:t>
            </a:r>
            <a:endParaRPr lang="he-IL" dirty="0"/>
          </a:p>
          <a:p>
            <a:r>
              <a:rPr lang="he-IL" dirty="0"/>
              <a:t>יישום האסטרטגיה והוצאתה לפועל (</a:t>
            </a:r>
            <a:r>
              <a:rPr lang="he-IL" b="1" u="sng" dirty="0"/>
              <a:t>לאחר בדיקה מקיפה!</a:t>
            </a:r>
            <a:r>
              <a:rPr lang="he-IL" dirty="0"/>
              <a:t>)</a:t>
            </a:r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34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664E8E-0DC3-43D2-8260-BAA1F647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/>
              <a:t>פרוייקט</a:t>
            </a:r>
            <a:r>
              <a:rPr lang="he-IL" dirty="0"/>
              <a:t> 1: אסטרטגיית תנופה – </a:t>
            </a:r>
            <a:br>
              <a:rPr lang="he-IL" dirty="0"/>
            </a:br>
            <a:r>
              <a:rPr lang="en-US" dirty="0"/>
              <a:t>Quantitative Momentum Strategy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54D1DC-25E1-4A74-8C77-5B363192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err="1"/>
              <a:t>בפרוייקט</a:t>
            </a:r>
            <a:r>
              <a:rPr lang="he-IL" dirty="0"/>
              <a:t> זה נעשה שימוש במדד ה </a:t>
            </a:r>
            <a:r>
              <a:rPr lang="en-US" dirty="0"/>
              <a:t>S&amp;P 500</a:t>
            </a:r>
            <a:endParaRPr lang="he-IL" dirty="0"/>
          </a:p>
          <a:p>
            <a:r>
              <a:rPr lang="he-IL" dirty="0"/>
              <a:t>רקע למדד:</a:t>
            </a:r>
            <a:endParaRPr lang="en-US" dirty="0"/>
          </a:p>
          <a:p>
            <a:r>
              <a:rPr lang="he-IL" dirty="0"/>
              <a:t>מדד ה </a:t>
            </a:r>
            <a:r>
              <a:rPr lang="en-US" dirty="0"/>
              <a:t>S&amp;P500</a:t>
            </a:r>
            <a:r>
              <a:rPr lang="he-IL" dirty="0"/>
              <a:t> הינו מדד ניירות ערך שכולל מניות של 500 תאגידים (חברות), רובם אמריקאיים.</a:t>
            </a:r>
          </a:p>
          <a:p>
            <a:pPr algn="just"/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המניות במדד הן של 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חברות ציבוריות גדולות הנסחרות בבורסות האמריקאיות הראשיות כמו הבורסה לניירות ערך בניו יורק ונאסדאק. אחרי מדד דאו ג'ונס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S&amp;P 500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הוא המדד הנצפה הרחב ביותר של מניות אמריקאיות גדולות. המדד נחשב כאינדיקטור עבור הכלכלה האמריקאית והוא רכיב באינדקס של האינדיקטורים המובילים. הוא מסומן לעיתים עם הסימול,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Ticker Symbol: SPX or SPY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אחד המאפיינים החשובים ביותר של מדד זה הינו שהוא משוקלל לפי גודל ההון של החברה, ככל שהון החברה גדול יותר כך היא תקבל יותר משקל במדד –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capitalization-weighted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63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CF1712-D74B-47C5-8DA2-A18E2EA9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3B1284-E897-4FF9-A286-687B2456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בפרוייקט</a:t>
            </a:r>
            <a:r>
              <a:rPr lang="he-IL" dirty="0"/>
              <a:t> זה אנו ניבנה מודל אלטרנטיבי של מדד ה </a:t>
            </a:r>
            <a:r>
              <a:rPr lang="en-US" dirty="0"/>
              <a:t>S&amp;P500 </a:t>
            </a:r>
            <a:r>
              <a:rPr lang="he-IL" dirty="0"/>
              <a:t>.</a:t>
            </a:r>
          </a:p>
          <a:p>
            <a:r>
              <a:rPr lang="he-IL" dirty="0"/>
              <a:t>למה להשקיע בכל 500 החברות כאשר אנו יכולים לברור מתוך המדד רק את החברות הרווחיות ביותר?</a:t>
            </a:r>
          </a:p>
          <a:p>
            <a:r>
              <a:rPr lang="he-IL" dirty="0"/>
              <a:t>היתרון באסטרטגיה זו היא שנשמיט/נסנן את כל המניות הפחות רווחיות מהמדד ונתמקד רק ב 50 החברות הרווחיות ביותר, השקעה בחברות שעלו במחיר בצורה הגבוהה ביותר, כלומר אלה עם התנופה (</a:t>
            </a:r>
            <a:r>
              <a:rPr lang="en-US" dirty="0"/>
              <a:t>Momentum</a:t>
            </a:r>
            <a:r>
              <a:rPr lang="he-IL" dirty="0"/>
              <a:t>) החזקה ביותר.</a:t>
            </a:r>
          </a:p>
          <a:p>
            <a:r>
              <a:rPr lang="he-IL" dirty="0"/>
              <a:t>לדוגמא: מניית אפל (</a:t>
            </a:r>
            <a:r>
              <a:rPr lang="en-US" dirty="0"/>
              <a:t>AAPL</a:t>
            </a:r>
            <a:r>
              <a:rPr lang="he-IL" dirty="0"/>
              <a:t>) עלתה בחודש האחרון ב 30% לעומתה מניית מייקרוסופט (</a:t>
            </a:r>
            <a:r>
              <a:rPr lang="en-US" dirty="0"/>
              <a:t>MSFT</a:t>
            </a:r>
            <a:r>
              <a:rPr lang="he-IL" dirty="0"/>
              <a:t>) עלתה רק ב 20%. לפי אסטרטגיית תנופה/מומנטום נעדיף להשקיע במניית אפל בגלל תשואה גבוהה יותר.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236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F3A36-E0F4-446E-9138-058EBA26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r"/>
            <a:r>
              <a:rPr lang="he-IL" dirty="0"/>
              <a:t>סדר פעולות למימוש האלגוריתם: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D77E068-52ED-42F7-AD20-D7CAB076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48697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9C5613-79E4-405E-BF00-25B2AC0D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he-IL" sz="1500" dirty="0"/>
              <a:t>ייבוא ספריות רלוונטיות</a:t>
            </a:r>
          </a:p>
          <a:p>
            <a:r>
              <a:rPr lang="he-IL" sz="1500" dirty="0"/>
              <a:t>ייבוא רשימת 505 המניות המרכיבות את מדד ה </a:t>
            </a:r>
            <a:r>
              <a:rPr lang="en-US" sz="1500" dirty="0"/>
              <a:t>S&amp;P500</a:t>
            </a:r>
            <a:endParaRPr lang="he-IL" sz="1500" dirty="0"/>
          </a:p>
          <a:p>
            <a:r>
              <a:rPr lang="he-IL" sz="1500" dirty="0"/>
              <a:t>פנייה ל </a:t>
            </a:r>
            <a:r>
              <a:rPr lang="en-US" sz="1500" dirty="0"/>
              <a:t>API</a:t>
            </a:r>
            <a:r>
              <a:rPr lang="he-IL" sz="1500" dirty="0"/>
              <a:t> של </a:t>
            </a:r>
            <a:r>
              <a:rPr lang="en-US" sz="1500" dirty="0">
                <a:hlinkClick r:id="rId3"/>
              </a:rPr>
              <a:t>IEX-Cloud</a:t>
            </a:r>
            <a:r>
              <a:rPr lang="he-IL" sz="1500" dirty="0"/>
              <a:t> שימוש ב </a:t>
            </a:r>
            <a:r>
              <a:rPr lang="en-US" sz="1500" dirty="0"/>
              <a:t>sandbox</a:t>
            </a:r>
            <a:r>
              <a:rPr lang="he-IL" sz="1500" dirty="0"/>
              <a:t> </a:t>
            </a:r>
          </a:p>
          <a:p>
            <a:r>
              <a:rPr lang="he-IL" sz="1500" dirty="0"/>
              <a:t>יצירת "</a:t>
            </a:r>
            <a:r>
              <a:rPr lang="he-IL" sz="1500" dirty="0" err="1"/>
              <a:t>צ'אנקים</a:t>
            </a:r>
            <a:r>
              <a:rPr lang="he-IL" sz="1500" dirty="0"/>
              <a:t>" של שמות מניות וקריאה ל </a:t>
            </a:r>
            <a:r>
              <a:rPr lang="en-US" sz="1500" dirty="0"/>
              <a:t>Batch </a:t>
            </a:r>
            <a:r>
              <a:rPr lang="en-US" sz="1500" dirty="0" err="1"/>
              <a:t>api</a:t>
            </a:r>
            <a:r>
              <a:rPr lang="en-US" sz="1500" dirty="0"/>
              <a:t> call</a:t>
            </a:r>
          </a:p>
          <a:p>
            <a:r>
              <a:rPr lang="he-IL" sz="1500" dirty="0"/>
              <a:t>ניתוח המידע והסרת מניות לא רלוונטיות</a:t>
            </a:r>
          </a:p>
          <a:p>
            <a:r>
              <a:rPr lang="he-IL" sz="1500" dirty="0"/>
              <a:t>ייצוא לקובץ </a:t>
            </a:r>
            <a:r>
              <a:rPr lang="en-US" sz="1500" dirty="0"/>
              <a:t>Excel</a:t>
            </a:r>
            <a:endParaRPr lang="he-IL" sz="1500" dirty="0"/>
          </a:p>
          <a:p>
            <a:r>
              <a:rPr lang="he-IL" sz="1500" dirty="0"/>
              <a:t>הצגת האלגוריתם במחברת </a:t>
            </a:r>
            <a:r>
              <a:rPr lang="en-US" sz="1500" dirty="0" err="1"/>
              <a:t>Jupyter</a:t>
            </a:r>
            <a:endParaRPr lang="he-IL" sz="1500" dirty="0"/>
          </a:p>
          <a:p>
            <a:endParaRPr lang="he-IL" sz="1500" dirty="0"/>
          </a:p>
        </p:txBody>
      </p:sp>
    </p:spTree>
    <p:extLst>
      <p:ext uri="{BB962C8B-B14F-4D97-AF65-F5344CB8AC3E}">
        <p14:creationId xmlns:p14="http://schemas.microsoft.com/office/powerpoint/2010/main" val="2587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36CED-FD52-4793-A28D-794A62AC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/>
              <a:t>פרוייקט</a:t>
            </a:r>
            <a:r>
              <a:rPr lang="he-IL" dirty="0"/>
              <a:t> 2: אסטרטגיית השקעות ערך</a:t>
            </a:r>
            <a:br>
              <a:rPr lang="he-IL" dirty="0"/>
            </a:br>
            <a:r>
              <a:rPr lang="en-US" dirty="0"/>
              <a:t>Quantitative Value Strategy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E6140A-9208-485A-B16E-B7E1A35E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e-IL" b="1" u="sng" dirty="0">
                <a:solidFill>
                  <a:srgbClr val="202122"/>
                </a:solidFill>
                <a:latin typeface="Arial" panose="020B0604020202020204" pitchFamily="34" charset="0"/>
              </a:rPr>
              <a:t>השקעות ערך: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היא אסטרטגיית השקעות שדוגלת ברכישת ניירות ערך הנחשבים ל"מוערכים-בחסר", כלומר, ניירות ערך שמחירם בשוק נמוך מערכם ה"אמיתי", המחושב על ידי 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ניתוח פונדמנטלי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(קריאת דוחות כספיים).</a:t>
            </a:r>
          </a:p>
          <a:p>
            <a:pPr algn="just"/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לדוגמא: לקנות דולר 1 תמורת 75 סנט מתוך הנחה שנוכל למכור אותו בדולר לאחר מכן.</a:t>
            </a:r>
          </a:p>
          <a:p>
            <a:pPr algn="just"/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אסטרטגיית השקעה </a:t>
            </a:r>
            <a:r>
              <a:rPr lang="he-IL" dirty="0" err="1">
                <a:solidFill>
                  <a:srgbClr val="202122"/>
                </a:solidFill>
                <a:latin typeface="Arial" panose="020B0604020202020204" pitchFamily="34" charset="0"/>
              </a:rPr>
              <a:t>פופלרית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מאוד על ידי משקיעים מפורסמים רבים כגון וורן באפט </a:t>
            </a:r>
            <a:r>
              <a:rPr lang="he-IL" dirty="0" err="1">
                <a:solidFill>
                  <a:srgbClr val="202122"/>
                </a:solidFill>
                <a:latin typeface="Arial" panose="020B0604020202020204" pitchFamily="34" charset="0"/>
              </a:rPr>
              <a:t>ובנג'ימן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גראהם (ספר: המשקיע הנבון, נחשב לתנ"ך של המשקיעים).</a:t>
            </a:r>
          </a:p>
          <a:p>
            <a:pPr algn="just"/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אסטרטגיה זו </a:t>
            </a:r>
            <a:r>
              <a:rPr lang="he-IL" dirty="0" err="1">
                <a:solidFill>
                  <a:srgbClr val="202122"/>
                </a:solidFill>
                <a:latin typeface="Arial" panose="020B0604020202020204" pitchFamily="34" charset="0"/>
              </a:rPr>
              <a:t>נישענת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על קונספט שניקרא </a:t>
            </a:r>
            <a:r>
              <a:rPr lang="he-IL" b="1" u="sng" dirty="0">
                <a:solidFill>
                  <a:srgbClr val="202122"/>
                </a:solidFill>
                <a:latin typeface="Arial" panose="020B0604020202020204" pitchFamily="34" charset="0"/>
              </a:rPr>
              <a:t>מכפילי רווח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he-IL" b="1" u="sng" dirty="0">
                <a:solidFill>
                  <a:srgbClr val="202122"/>
                </a:solidFill>
                <a:latin typeface="Arial" panose="020B0604020202020204" pitchFamily="34" charset="0"/>
              </a:rPr>
              <a:t>מכפילי רווח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 מחושבים באמצעות חלוקת מחיר המנייה של החברה במדדים שונים של שווי ערך החברה כמו הכנסות או נכסים.</a:t>
            </a:r>
          </a:p>
          <a:p>
            <a:pPr algn="just"/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דרך אחת לבחון את הביצועים של אסטרטגיות הערכה פשוטות, כגון רכישת מניות בעלות 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</a:rPr>
              <a:t>מכפילי רווח נמוכים, מניות בעלות יחס מחיר חלקי תזרים מזומנים נמוך, או מניות בעלות מכפילי הון 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נמוכים. מספר מוסדות אקדמיים פרסמו מחקרים שחקרו את הביצועים של "מניות הערך", המחקרים מצאו באופן עקבי, שביצועי מניות הערך, גוברים על ביצועי "מניות הצמיחה" וגם על ביצועי תיק השוק ככלל.</a:t>
            </a:r>
            <a:endParaRPr lang="he-IL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28422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832</Words>
  <Application>Microsoft Office PowerPoint</Application>
  <PresentationFormat>מסך רחב</PresentationFormat>
  <Paragraphs>67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פיאה</vt:lpstr>
      <vt:lpstr>Algorithmic Trading מסחר אלגוריתמי</vt:lpstr>
      <vt:lpstr>סקירה כללית – Project Overview</vt:lpstr>
      <vt:lpstr>מה זה מסחר אלגוריתמי</vt:lpstr>
      <vt:lpstr>פייתון בשירות המסחר האלגוריתמי</vt:lpstr>
      <vt:lpstr>שלבי המסחר האלגוריתמי </vt:lpstr>
      <vt:lpstr>פרוייקט 1: אסטרטגיית תנופה –  Quantitative Momentum Strategy </vt:lpstr>
      <vt:lpstr>מצגת של PowerPoint‏</vt:lpstr>
      <vt:lpstr>סדר פעולות למימוש האלגוריתם:</vt:lpstr>
      <vt:lpstr>פרוייקט 2: אסטרטגיית השקעות ערך Quantitative Value Strategy</vt:lpstr>
      <vt:lpstr>מצגת של PowerPoint‏</vt:lpstr>
      <vt:lpstr>סדר פעולות למימוש האלגוריתם:</vt:lpstr>
      <vt:lpstr>פעולות להמשך: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 מסחר אלגוריתמי</dc:title>
  <dc:creator>Amir Katorza</dc:creator>
  <cp:lastModifiedBy>Amir Katorza</cp:lastModifiedBy>
  <cp:revision>14</cp:revision>
  <dcterms:created xsi:type="dcterms:W3CDTF">2021-06-07T10:03:50Z</dcterms:created>
  <dcterms:modified xsi:type="dcterms:W3CDTF">2021-06-07T13:54:35Z</dcterms:modified>
</cp:coreProperties>
</file>