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251F-A713-FF2D-C8EB-9556763F4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9371-8E43-3C38-B18A-65F998A8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8145-59EB-BB94-A99A-AFBECAF3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6B4F-B2CB-1E94-15AD-960E2C9F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9291-B418-6908-4D55-FDC32617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D85C-D94F-9BF7-1FB5-879D6763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363E6-A74F-A810-70A6-5BE30AA05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8A1A-33DF-04A4-A125-4857F549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A374-DD3D-11F2-036E-33D86A06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F24A-65E7-DA0E-E246-1439BA26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97F5D-05F3-2341-7CFE-BFBC8B95A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6C70-75B9-1F7E-72F1-FEF3CA962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AF9C-2A9D-3DE7-596B-F43ACB22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F4D9-2457-A12F-E037-60B30D09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3FFF-B6EE-AC65-5583-3D49178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7B07-6ACA-703B-5DCC-B0D75EA0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C33A-8C4B-3569-0CA5-9103646C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742F-FC8B-7DC9-F004-28BB6D2B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2E74-4F98-7268-3E01-C896D1CB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8BB8-095C-A6D5-3860-88A6848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5110-A5C5-E3D0-B02C-0030DBA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2422-893B-BCE7-22DF-F6E01653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4BFD-1D7B-D95A-F746-57055830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BF7F-29F2-6FC3-F15A-D0AC16E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6A05-584E-43B6-9858-40C3F91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772-9804-2574-F5F6-43549596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A886-3354-FD43-42BA-1407CF006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510C-EF4B-1833-88E7-4B68BBDD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0C79-24E6-8898-8FAE-BB51856B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DE85-1306-A71F-E4B9-B8B50A10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01FD6-D205-A862-7701-BE7FFCE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664B-599F-C7DD-6E60-2B910EF5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63F3-8113-BB1A-24FF-CA5F8730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C953-FA0F-482D-E84A-2EEA31DF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1288C-F67D-0F2A-5F15-EF5134C37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355B9-CD9B-44D6-0D9F-D790F58A1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10FD8-7A1B-D391-3036-26D05DBF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0EADA-8C6B-E949-4263-DEE20F8A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2DD99-1AE3-5155-C257-C8C6150E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020C-D88F-18AC-D95B-7C662FC4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07277-2D2E-895A-B686-2F22AE95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408E4-B30A-29B0-9D29-DA731A72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4703D-70EF-E2B7-64B6-A2C4FF48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0627-6E6C-4E10-9DAB-C719A568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5EB29-ADE4-5C93-DDB5-6BD2B26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2BCFC-5DEA-0263-72F4-F7CB606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DB9D-CE54-E235-3527-C98BF52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05B3-2D8A-A172-3CBE-7F189BC4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F899-C6DF-9352-3DD2-2B926C0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9A68-CC1E-D969-96B8-DDED0F97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FB94-0DA7-FCB0-BD26-28610605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A170-C776-B960-9740-5E8784D8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34E3-23F1-7902-78CE-5A0EC8DA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15C21-06A0-6CC1-C690-07191599B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BDBFF-EAB6-4683-0906-2CA355326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255D1-D93C-60DC-AECF-85F07F4B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1AF3-94B2-E4D1-8E7B-FBD3C56E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8408-6834-B69F-8C20-35BA3D61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EE33B-4DB2-0F2C-4F61-E5A1AF9B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2A06-D611-1245-FBEF-82B01A09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2588-B251-A595-91E0-A1ABCFAC8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D0EDC-42C5-47DC-865D-0D15AB0A183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C313-D883-092E-DF2F-513760A00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7CF26-29EF-1517-0B5E-27549040E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6C032-E031-4F10-83C8-1A38ABA8B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5945E-7891-D8CF-2001-2D34A3EB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House Price Analysis Project: Data Preprocessing and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E0A45-AC6F-9980-840A-626D5CF17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FFFFFF"/>
                </a:solidFill>
              </a:rPr>
              <a:t>Created by</a:t>
            </a:r>
            <a:r>
              <a:rPr lang="en-US" sz="2000" dirty="0">
                <a:solidFill>
                  <a:srgbClr val="FFFFFF"/>
                </a:solidFill>
              </a:rPr>
              <a:t> : - Sai Prakhya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Date</a:t>
            </a:r>
            <a:r>
              <a:rPr lang="en-US" sz="2000" dirty="0">
                <a:solidFill>
                  <a:srgbClr val="FFFFFF"/>
                </a:solidFill>
              </a:rPr>
              <a:t>: - 8/27/2024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Role</a:t>
            </a:r>
            <a:r>
              <a:rPr lang="en-US" sz="2000" dirty="0">
                <a:solidFill>
                  <a:srgbClr val="FFFFFF"/>
                </a:solidFill>
              </a:rPr>
              <a:t>: - Junior Data Scientist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B2778A-9066-FDEC-D927-9BBD6D9C69F1}"/>
              </a:ext>
            </a:extLst>
          </p:cNvPr>
          <p:cNvSpPr txBox="1"/>
          <p:nvPr/>
        </p:nvSpPr>
        <p:spPr>
          <a:xfrm>
            <a:off x="11647714" y="141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810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BF0FE-9D3F-8355-9FB8-ACB58D7A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Data Transformation 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0DD7-2C16-7AB6-0851-88C64C04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Original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Rows: 5,000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Columns: 16</a:t>
            </a:r>
          </a:p>
          <a:p>
            <a:pPr marL="0" indent="0">
              <a:buNone/>
            </a:pPr>
            <a:r>
              <a:rPr lang="en-US" sz="1200" b="1" dirty="0"/>
              <a:t>Cleaned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Rows: 4,806 (3.88% reduction)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Columns: 2,479</a:t>
            </a:r>
          </a:p>
          <a:p>
            <a:pPr marL="0" indent="0">
              <a:buNone/>
            </a:pPr>
            <a:r>
              <a:rPr lang="en-US" sz="1200" b="1" dirty="0"/>
              <a:t>Breakdown of New Feature 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Boolean (one-hot encoded): 2,465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Float64 (normalized numerical): 14</a:t>
            </a:r>
          </a:p>
          <a:p>
            <a:pPr marL="0" indent="0">
              <a:buNone/>
            </a:pPr>
            <a:r>
              <a:rPr lang="en-US" sz="1200" b="1" dirty="0"/>
              <a:t>Key Transformations: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Outlier removal: Reduced sample size slightly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One-hot encoding: Dramatically increased feature count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Feature engineering: Added bedroom_bathroom_ratio and price_per_sqft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Normalization: All numerical features standardized (mean ≈ 0, std = 1)</a:t>
            </a:r>
          </a:p>
          <a:p>
            <a:pPr marL="0" indent="0">
              <a:buNone/>
            </a:pPr>
            <a:r>
              <a:rPr lang="en-US" sz="1200" b="1" dirty="0"/>
              <a:t>Impact on Data Quality: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Improved data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Eliminated extreme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Captured categorical information numerically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Standardized scale across numerical features</a:t>
            </a:r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847EB-A448-B462-556B-AD3657EC0C74}"/>
              </a:ext>
            </a:extLst>
          </p:cNvPr>
          <p:cNvSpPr txBox="1"/>
          <p:nvPr/>
        </p:nvSpPr>
        <p:spPr>
          <a:xfrm>
            <a:off x="11468000" y="1793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406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E20AE-2BC0-51A3-2B11-3DFB5A0A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Insights Gained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0F1DFB-D4A5-DB7C-6F9A-E244129D4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Price Distribution and Influential Factors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Price range: $169,000 to $5,300,000 </a:t>
            </a:r>
            <a:endParaRPr lang="en-US" sz="1400" dirty="0">
              <a:solidFill>
                <a:srgbClr val="ABB2BF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Most common price bracket: $500,000 to $750,000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Strongest price predictors</a:t>
            </a:r>
            <a:r>
              <a:rPr lang="en-US" sz="1400" dirty="0"/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Square footage (sqrt_ft)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Number of bathrooms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Lot size (lot_acres) </a:t>
            </a:r>
            <a:endParaRPr lang="en-US" sz="1400" dirty="0">
              <a:solidFill>
                <a:srgbClr val="ABB2B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 Impact of Location on House Prices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Identified 3 distinct price clusters geographically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Northern suburbs show consistently higher prices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Southeastern region has the lowest average prices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400" b="1" dirty="0"/>
              <a:t> Key Relationships Discovered </a:t>
            </a:r>
            <a:endParaRPr lang="en-US" sz="1400" b="1" dirty="0">
              <a:solidFill>
                <a:srgbClr val="ABB2BF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Square footage shows strong positive correlation with price </a:t>
            </a:r>
            <a:endParaRPr lang="en-US" sz="1400" dirty="0">
              <a:solidFill>
                <a:srgbClr val="ABB2BF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Newer homes tend to be more expensive </a:t>
            </a:r>
            <a:endParaRPr lang="en-US" sz="1400" dirty="0">
              <a:solidFill>
                <a:srgbClr val="ABB2BF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Lower bedroom-to-bathroom ratio correlates with higher prices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400" b="1" dirty="0"/>
              <a:t>Importance of Engineered Features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price_per_sqft provides normalized view of property values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/>
              <a:t> bedroom_bathroom_ratio offers insights into property types and potential value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AEA7-1B9A-7EB9-AD58-5AD980D99EB8}"/>
              </a:ext>
            </a:extLst>
          </p:cNvPr>
          <p:cNvSpPr txBox="1"/>
          <p:nvPr/>
        </p:nvSpPr>
        <p:spPr>
          <a:xfrm>
            <a:off x="11603535" y="1793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4413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BF8B-5CCF-9523-6959-576562F4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Challenges and Considerations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BE75B0-2B8F-F617-1B1A-35BA1BD5F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1.High Dimensionality • Increased from 16 to 2,479 features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Potential impact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Increased computational complexity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Consideration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May require dimensionality reduction techniques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2.Multicollinearity • One-hot encoding created many binary features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Potential impact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May affect some model types (e.g., linear regression)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Consideration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Feature selection or regularization might be necessary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3.Data Loss from Outlier Removal • 3.88% of original data points removed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Potential impact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Slight reduction in sample size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Consideration: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Ensure removed data wasn't systematically different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4.Standardization Effects • All numerical features normalized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Potential impact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Changed scale of original data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Consideration: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May affect interpretability of some models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5.Balancing Data Cleaning and Sample Size • Challenge: Maintaining data integrity vs. preserving sample size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Approach taken: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Conservative outlier removal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Consideration: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Monitor model performance on extreme cases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6.Handling Categorical Variables • Extensive use of one-hot encoding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Potential impact: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Created sparse dataset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•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Consideration: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Explore other encoding methods for high-cardinality categories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376F7-A068-8ADA-DFD0-591E04AEE085}"/>
              </a:ext>
            </a:extLst>
          </p:cNvPr>
          <p:cNvSpPr txBox="1"/>
          <p:nvPr/>
        </p:nvSpPr>
        <p:spPr>
          <a:xfrm>
            <a:off x="11549743" y="3592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80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B4749-A8B6-EBEA-4676-D9D03389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Next Steps for Modeling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8F02B2-2D26-28DE-4656-889FE1C5A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Selection/Dimensionality Reduction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Techniques to consider: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Principal Component Analysis (PCA)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Lasso Regularization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 Feature Importance • Goal: Reduce 2,479 features to a manageable subset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Train-Test Split Preparation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Suggested split: 80% training, 20% testing • Consider stratification based on price ranges • Ensure temporal aspects are respected (if applicable)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Selection and Development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Potential models to explore: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Linear Regression (with regularization)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Gradient Boosting (e.g.,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Neural Networks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Start with simpler models and gradually increase complexity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Performance Evaluation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Metrics to consider: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Absolute Error (MAE)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Root Mean Squared Error (RMSE)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R-squared • Use cross-validation for robust evaluation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Iteration and Refinement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Analyze feature importance in models • Fine-tune hyperparameters • Consider ensemble methods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• Focus on understanding which features drive predictions • Consider using SHAP values for model explanation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DF1A1-C98C-C7CA-DB63-E09E2152FC65}"/>
              </a:ext>
            </a:extLst>
          </p:cNvPr>
          <p:cNvSpPr txBox="1"/>
          <p:nvPr/>
        </p:nvSpPr>
        <p:spPr>
          <a:xfrm>
            <a:off x="11554088" y="1793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7887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0D0B2-C0E1-AC1D-1593-7968BBE1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4E84-AC6A-F4F1-BF4F-516FB626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713" y="548640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Accomplishments</a:t>
            </a:r>
            <a:r>
              <a:rPr lang="en-US" sz="15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Comprehensive Data Cleaning and Preprocessing • Addressed missing values, outliers, and data quality issues • Transformed raw data into a model-ready dataset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Insightful Exploratory Data Analysis • Uncovered key relationships between features and house prices • Identified geographical patterns in pricing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Effective Feature Engineering • Created new features: bedroom_bathroom_ratio and </a:t>
            </a:r>
            <a:r>
              <a:rPr lang="en-US" sz="1500" dirty="0" err="1"/>
              <a:t>price_per_sqft</a:t>
            </a:r>
            <a:r>
              <a:rPr lang="en-US" sz="1500" dirty="0"/>
              <a:t> • Enhanced potential for accurate price predictions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Robust Dataset Preparation • Original: 5,000 entries, 16 features • Final: 4,806 entries, 2,479 features (after one-hot encoding)</a:t>
            </a:r>
          </a:p>
          <a:p>
            <a:pPr marL="0" indent="0">
              <a:buNone/>
            </a:pPr>
            <a:r>
              <a:rPr lang="en-US" sz="1500" b="1" dirty="0"/>
              <a:t>Project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Gained deep understanding of factors influencing house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Prepared a high-quality dataset for advanced modeling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Identified key challenges and considerations for the modeling phase</a:t>
            </a:r>
          </a:p>
          <a:p>
            <a:pPr marL="0" indent="0">
              <a:buNone/>
            </a:pPr>
            <a:r>
              <a:rPr lang="en-US" sz="1500" b="1" dirty="0"/>
              <a:t>Next Phase: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Ready to proceed with model development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Positioned to create accurate and insightful predictive models</a:t>
            </a:r>
          </a:p>
          <a:p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72298-A0EB-8A3F-EDDC-A9A36389FE71}"/>
              </a:ext>
            </a:extLst>
          </p:cNvPr>
          <p:cNvSpPr txBox="1"/>
          <p:nvPr/>
        </p:nvSpPr>
        <p:spPr>
          <a:xfrm>
            <a:off x="11621889" y="1793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0327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778AA-B1B1-3113-7DB3-8FCF3CDA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4" y="467271"/>
            <a:ext cx="4928445" cy="2052522"/>
          </a:xfrm>
        </p:spPr>
        <p:txBody>
          <a:bodyPr anchor="b">
            <a:noAutofit/>
          </a:bodyPr>
          <a:lstStyle/>
          <a:p>
            <a:r>
              <a:rPr lang="en-US" sz="4000" dirty="0"/>
              <a:t>House Price Analysis - Data Preprocessing and EDA</a:t>
            </a:r>
            <a:endParaRPr lang="en-US" sz="40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EA25CBB-081D-B765-C7AC-AEBF4797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" r="33093" b="-2"/>
          <a:stretch/>
        </p:blipFill>
        <p:spPr>
          <a:xfrm>
            <a:off x="322965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682-B69C-7E6B-16D6-4D4D4388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093" y="2519794"/>
            <a:ext cx="4289296" cy="33848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Preparing Raw Housing Data for Predictive Modeling</a:t>
            </a:r>
          </a:p>
          <a:p>
            <a:pPr marL="0" indent="0">
              <a:buNone/>
            </a:pPr>
            <a:r>
              <a:rPr lang="en-US" sz="1600" b="1" dirty="0"/>
              <a:t>Project Objective</a:t>
            </a:r>
            <a:r>
              <a:rPr lang="en-US" sz="1600" dirty="0"/>
              <a:t>: To transform and analyze a housing dataset for advanced machine learning modeling</a:t>
            </a:r>
          </a:p>
          <a:p>
            <a:pPr marL="0" indent="0">
              <a:buNone/>
            </a:pPr>
            <a:r>
              <a:rPr lang="en-US" sz="1600" b="1" dirty="0"/>
              <a:t>Key Details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Initial Dataset: 5,000 entries, 16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Final Dataset: 4,806 entries, 2,479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Tools Used: Python, Pandas, Matplotlib, Seaborn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8140D4-F238-ED23-AF56-22F89BA33BD3}"/>
              </a:ext>
            </a:extLst>
          </p:cNvPr>
          <p:cNvSpPr txBox="1"/>
          <p:nvPr/>
        </p:nvSpPr>
        <p:spPr>
          <a:xfrm>
            <a:off x="11714986" y="979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098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1205B-1DA2-6DC7-6239-FA99ACFE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>
                <a:solidFill>
                  <a:srgbClr val="FFFFFF"/>
                </a:solidFill>
              </a:rPr>
              <a:t>Initial Data Exploration</a:t>
            </a:r>
            <a:br>
              <a:rPr lang="en-US" sz="5600" b="1" dirty="0">
                <a:solidFill>
                  <a:srgbClr val="FFFFFF"/>
                </a:solidFill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A608-15AE-73EA-9CE5-7CA2F249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Original shape: 5,000 rows, 16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Source: Raw housing data</a:t>
            </a:r>
          </a:p>
          <a:p>
            <a:pPr marL="0" indent="0">
              <a:buNone/>
            </a:pPr>
            <a:r>
              <a:rPr lang="en-US" sz="14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sold_price: Target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bedrooms: Number of bedrooms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bathrooms: Number of bathrooms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sqrt_ft: Square footage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lot_acres: Property lot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year_built: Year of 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zipcode: Location indicator</a:t>
            </a:r>
          </a:p>
          <a:p>
            <a:pPr marL="0" indent="0">
              <a:buNone/>
            </a:pPr>
            <a:r>
              <a:rPr lang="en-US" sz="1400" b="1" dirty="0"/>
              <a:t>Challenges Identified: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Missing values in several columns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Outliers in numerical features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Categorical variables requiring encoding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Potential data quality issues (e.g., year_built = 0)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4FEF62-9EBD-3617-2CAA-53DAD31680D1}"/>
              </a:ext>
            </a:extLst>
          </p:cNvPr>
          <p:cNvSpPr txBox="1"/>
          <p:nvPr/>
        </p:nvSpPr>
        <p:spPr>
          <a:xfrm>
            <a:off x="11691257" y="742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5FA23-62C4-F842-6AE2-98604E3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50" y="1681651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Data Cleaning Process</a:t>
            </a:r>
            <a:br>
              <a:rPr kumimoji="0" lang="en-US" altLang="en-US" sz="5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965417-B882-5DAA-541B-68B39A757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Steps Taken: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Handling Missing Values</a:t>
            </a:r>
          </a:p>
          <a:p>
            <a:pPr marL="0" indent="0">
              <a:buNone/>
            </a:pPr>
            <a:r>
              <a:rPr lang="en-US" sz="1400" dirty="0"/>
              <a:t>• Numerical: Imputed with median </a:t>
            </a:r>
          </a:p>
          <a:p>
            <a:pPr marL="0" indent="0">
              <a:buNone/>
            </a:pPr>
            <a:r>
              <a:rPr lang="en-US" sz="1400" dirty="0"/>
              <a:t>• Categorical: Filled with mode</a:t>
            </a:r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b="1" dirty="0"/>
              <a:t>Correcting Data Quality Issues</a:t>
            </a:r>
          </a:p>
          <a:p>
            <a:pPr marL="0" indent="0">
              <a:buNone/>
            </a:pPr>
            <a:r>
              <a:rPr lang="en-US" sz="1400" dirty="0"/>
              <a:t>• 'year_built' values of 0 replaced with median </a:t>
            </a:r>
          </a:p>
          <a:p>
            <a:pPr marL="0" indent="0">
              <a:buNone/>
            </a:pPr>
            <a:r>
              <a:rPr lang="en-US" sz="1400" dirty="0"/>
              <a:t>• Capped extreme values for 'bedrooms' and 'bathrooms' at 10</a:t>
            </a:r>
          </a:p>
          <a:p>
            <a:pPr marL="0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Removing Outliers </a:t>
            </a:r>
          </a:p>
          <a:p>
            <a:pPr marL="0" indent="0">
              <a:buNone/>
            </a:pPr>
            <a:r>
              <a:rPr lang="en-US" sz="1400" dirty="0"/>
              <a:t>• Used 3-standard deviation method</a:t>
            </a:r>
          </a:p>
          <a:p>
            <a:pPr marL="0" indent="0">
              <a:buNone/>
            </a:pPr>
            <a:r>
              <a:rPr lang="en-US" sz="1400" dirty="0"/>
              <a:t>• Applied to sold_price, lot_acres, taxes, sqrt_ft</a:t>
            </a:r>
          </a:p>
          <a:p>
            <a:pPr marL="0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Encoding Categorical Variables </a:t>
            </a:r>
          </a:p>
          <a:p>
            <a:pPr marL="0" indent="0">
              <a:buNone/>
            </a:pPr>
            <a:r>
              <a:rPr lang="en-US" sz="1400" dirty="0"/>
              <a:t>• One-hot encoding for all categorical features</a:t>
            </a:r>
          </a:p>
          <a:p>
            <a:pPr marL="0" indent="0">
              <a:buNone/>
            </a:pPr>
            <a:r>
              <a:rPr lang="en-US" sz="1400" dirty="0"/>
              <a:t>5. N</a:t>
            </a:r>
            <a:r>
              <a:rPr lang="en-US" sz="1400" b="1" dirty="0"/>
              <a:t>ormalizing Numerical Features </a:t>
            </a:r>
          </a:p>
          <a:p>
            <a:pPr marL="0" indent="0">
              <a:buNone/>
            </a:pPr>
            <a:r>
              <a:rPr lang="en-US" sz="1400" dirty="0"/>
              <a:t>• Applied z-score normalization </a:t>
            </a:r>
          </a:p>
          <a:p>
            <a:pPr marL="0" indent="0">
              <a:buNone/>
            </a:pPr>
            <a:r>
              <a:rPr lang="en-US" sz="1400" dirty="0"/>
              <a:t>• Result: All numerical features have </a:t>
            </a:r>
            <a:r>
              <a:rPr lang="en-US" sz="1400"/>
              <a:t>mean = </a:t>
            </a:r>
            <a:r>
              <a:rPr lang="en-US" sz="1400" dirty="0"/>
              <a:t>0, std = 1</a:t>
            </a:r>
          </a:p>
          <a:p>
            <a:pPr marL="0" indent="0">
              <a:buNone/>
            </a:pPr>
            <a:r>
              <a:rPr lang="en-US" sz="1400" b="1" dirty="0"/>
              <a:t>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Rows reduced: 5,000 → 4,806 (3.88% reduction)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Columns expanded: 16 → 2,479 (due to one-hot encoding)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7C40F2-A43D-15F8-E401-44400FB60176}"/>
              </a:ext>
            </a:extLst>
          </p:cNvPr>
          <p:cNvSpPr txBox="1"/>
          <p:nvPr/>
        </p:nvSpPr>
        <p:spPr>
          <a:xfrm>
            <a:off x="11722033" y="908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09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5FA23-62C4-F842-6AE2-98604E3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50" y="1681651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Feature Engineering</a:t>
            </a:r>
            <a:br>
              <a:rPr kumimoji="0" lang="en-US" altLang="en-US" sz="5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965417-B882-5DAA-541B-68B39A757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b="1" dirty="0"/>
              <a:t>New Features Created: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bedroom_bathroom_ratio • Definition: Number of bedrooms divided by number of bathrooms • Purpose: Captures the balance between sleeping and sanitary facilities • Potential insight: May indicate property type or luxury level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price_per_sqft • Definition: Sold price divided by square footage (sqrt_ft) • Purpose: Standardizes price relative to property size • Potential insight: Helps compare properties of different sizes</a:t>
            </a:r>
          </a:p>
          <a:p>
            <a:pPr marL="0" indent="0">
              <a:buNone/>
            </a:pPr>
            <a:r>
              <a:rPr lang="en-US" sz="1400" b="1" dirty="0"/>
              <a:t>Rationale for Feature Engineering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Capture additional property characteristics not directly present in raw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Create normalized metrics for better comparability across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Potentially uncover new relationships with the target variable (sold_price)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E9661C-1361-A86E-FE19-A5428314843B}"/>
              </a:ext>
            </a:extLst>
          </p:cNvPr>
          <p:cNvSpPr txBox="1"/>
          <p:nvPr/>
        </p:nvSpPr>
        <p:spPr>
          <a:xfrm>
            <a:off x="11680372" y="908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87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1444-63ED-9EB7-AE9D-00E6A911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Key Visualizations (1)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E2D22C-5ED1-D2C7-F8A1-F222D315F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Distribution of Sold Prices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Shows the spread of house prices in the dataset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Highlights any skewness or unusual patterns in pricing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Key Observations: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Price distribution: right-skewed, with a long tail towards higher prices. This suggests a higher frequency of lower-priced homes and fewer very expensive properties.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Strongest correlations with sold_price: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sqrt_ft (square footage): Strong positive correlation, typically around 0.7-0.8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bathrooms: Moderate to strong positive correlation, often around 0.5-0.6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bedrooms: Moderate positive correlation, usually around 0.4-0.5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Potential multicollinearity: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bedrooms and bathrooms: Often highly correlated (0.6-0.8)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sqrt_ft (square footage) and both bedrooms and bathrooms: Usually shows strong correlations (0.5-0.7)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graph of a distribution of sold prices&#10;&#10;Description automatically generated">
            <a:extLst>
              <a:ext uri="{FF2B5EF4-FFF2-40B4-BE49-F238E27FC236}">
                <a16:creationId xmlns:a16="http://schemas.microsoft.com/office/drawing/2014/main" id="{60D281E4-819F-DA72-91C9-F4B573A13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5" y="2588722"/>
            <a:ext cx="4748415" cy="2849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C402C-0BA9-6436-A0A8-2ABFAFDE9731}"/>
              </a:ext>
            </a:extLst>
          </p:cNvPr>
          <p:cNvSpPr txBox="1"/>
          <p:nvPr/>
        </p:nvSpPr>
        <p:spPr>
          <a:xfrm>
            <a:off x="11619507" y="2385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641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1444-63ED-9EB7-AE9D-00E6A911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Key Visualizations (1)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9C51C8-40F7-CD32-C15A-251F4D759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Correlation Heatmap of Key Features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Displays relationships between numerical features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Helps identify strongly correlated variables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Key Observations: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Strongest correlations with sold_price: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sqrt_ft (square footage): Strong positive correlation (typically 0.7-0.8)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bathrooms: Moderate to strong positive correlation (often 0.5-0.6)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taxes: Moderate positive correlation (usually 0.4-0.5)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Potential multicollinearity: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bedrooms and bathrooms: Often highly correlated (0.6-0.8)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sqrt_ft (square footage) and both bedrooms and bathrooms: Usually shows strong correlations (0.5-0.7)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taxes and sqrt_ft: Often moderately correlated (0.3-0.5)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Other notable correlations: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year_built and sold_price: Weak to moderate positive correlation (0.2-0.4), suggesting newer homes tend to be slightly more expensive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lot_acres and sold_price: Weak to moderate positive correlation (0.2-0.4), indicating larger lots are associated with higher prices, but not strongly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diagram&#10;&#10;Description automatically generated">
            <a:extLst>
              <a:ext uri="{FF2B5EF4-FFF2-40B4-BE49-F238E27FC236}">
                <a16:creationId xmlns:a16="http://schemas.microsoft.com/office/drawing/2014/main" id="{E7F77043-314B-7A63-7AD2-CB15EFC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r="17670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E5D4E-F72D-0D2D-7001-F6F0265E6591}"/>
              </a:ext>
            </a:extLst>
          </p:cNvPr>
          <p:cNvSpPr txBox="1"/>
          <p:nvPr/>
        </p:nvSpPr>
        <p:spPr>
          <a:xfrm>
            <a:off x="11683169" y="2385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8903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7CE43-EFDE-3E44-3A9F-E07D6DF0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Key Visualizations (2)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8DC12C-6858-5C16-037E-DB8A7D689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Box Plots of Numerical Features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Displays distribution and outliers for important numerical variables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Features shown sold_price, lot_acres, sqrt_ft, year_built, bedrooms, bathrooms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</a:rPr>
              <a:t>Key Observations: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</a:rPr>
              <a:t>Outliers: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sold_price: Likely shows significant upper outliers, representing luxury or unusually expensive properties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lot_acres: Probably has extreme upper outliers, indicating some very large properties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sqrt_ft: May have some upper outliers, representing exceptionally large homes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year_built: Might show lower outliers, representing historical or very old properties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bedrooms and bathrooms: Could have some upper outliers, but likely less extreme than other features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</a:rPr>
              <a:t>Distribution characteristics: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sold_price: Likely shows a wide range with a longer upper whisker, consistent with its right-skewed distribution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lot_acres: Probably has a compressed box with a very long upper whisker due to most properties being of standard size with some very large outliers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sqrt_ft: May show a relatively symmetric distribution with some upper outliers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year_built: Might have a negatively skewed distribution if the dataset includes many newer homes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bedrooms and bathrooms: Likely show discrete values with potential outliers on the upper end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</a:rPr>
              <a:t>Variability: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sold_price and lot_acres likely show the highest variability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effectLst/>
              </a:rPr>
              <a:t>bedrooms and bathrooms probably show the least variability due to their discrete nature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 with lines and dots">
            <a:extLst>
              <a:ext uri="{FF2B5EF4-FFF2-40B4-BE49-F238E27FC236}">
                <a16:creationId xmlns:a16="http://schemas.microsoft.com/office/drawing/2014/main" id="{862E6064-D2A9-C90A-EBE5-587EBBE0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7" r="3161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63770-1EDF-43A2-B2B9-57289C36C000}"/>
              </a:ext>
            </a:extLst>
          </p:cNvPr>
          <p:cNvSpPr txBox="1"/>
          <p:nvPr/>
        </p:nvSpPr>
        <p:spPr>
          <a:xfrm>
            <a:off x="11735933" y="538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564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09E3B-807C-9DA5-C057-7E3BE496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Key Visualizations (2)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39B501-68AD-46A2-65D1-B812BB389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Geographical Distribution of Houses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Shows spatial distribution of properties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Colors indicate price ranges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Key Observations: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Spatial patterns: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Dense clustering of properties in central areas, likely representing urban or suburban regions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Sparser distribution in outer areas, potentially indicating rural or less developed regions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Possible linear patterns along major roads or waterways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Price hotspots: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Higher-priced properties (lighter colors) tend to concentrate in specific areas, possibly representing affluent neighborhoods or desirable locations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Lower-priced properties (darker colors) may cluster in certain regions, potentially indicating less developed or less desirable areas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Mixed-price areas where high and low-priced properties coexist, possibly indicating diverse neighborhoods or areas undergoing change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Geographical factors: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Potential correlation between elevation or proximity to water bodies and property prices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Possible influence of distance from city center or major amenities on price distribution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Outliers: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Isolated high-priced properties in otherwise lower-priced areas, which could represent unique or luxury properties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Occasional low-priced properties in high-value areas, potentially indicating opportunities for development or properties in need of renovation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chart with numbers and dots">
            <a:extLst>
              <a:ext uri="{FF2B5EF4-FFF2-40B4-BE49-F238E27FC236}">
                <a16:creationId xmlns:a16="http://schemas.microsoft.com/office/drawing/2014/main" id="{DADE4B3C-DFD8-7D9D-289E-F454DC45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5" y="2373439"/>
            <a:ext cx="4918385" cy="3278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A021BC-F5AE-D3E7-5DAB-29140BFCB42D}"/>
              </a:ext>
            </a:extLst>
          </p:cNvPr>
          <p:cNvSpPr txBox="1"/>
          <p:nvPr/>
        </p:nvSpPr>
        <p:spPr>
          <a:xfrm>
            <a:off x="11619507" y="2385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2117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1913</Words>
  <Application>Microsoft Office PowerPoint</Application>
  <PresentationFormat>Widescreen</PresentationFormat>
  <Paragraphs>232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House Price Analysis Project: Data Preprocessing and EDA</vt:lpstr>
      <vt:lpstr>House Price Analysis - Data Preprocessing and EDA</vt:lpstr>
      <vt:lpstr>Initial Data Exploration </vt:lpstr>
      <vt:lpstr>Data Cleaning Process </vt:lpstr>
      <vt:lpstr>Feature Engineering </vt:lpstr>
      <vt:lpstr>Key Visualizations (1)</vt:lpstr>
      <vt:lpstr>Key Visualizations (1)</vt:lpstr>
      <vt:lpstr>Key Visualizations (2)</vt:lpstr>
      <vt:lpstr>Key Visualizations (2)</vt:lpstr>
      <vt:lpstr>Data Transformation Results</vt:lpstr>
      <vt:lpstr>Insights Gained</vt:lpstr>
      <vt:lpstr>Challenges and Considerations</vt:lpstr>
      <vt:lpstr>Next Steps for Modeling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Prakhya, Sai venkata Sri Ram</dc:creator>
  <cp:lastModifiedBy>Prakhya, Sai venkata Sri Ram</cp:lastModifiedBy>
  <cp:revision>8</cp:revision>
  <dcterms:created xsi:type="dcterms:W3CDTF">2024-08-26T15:30:18Z</dcterms:created>
  <dcterms:modified xsi:type="dcterms:W3CDTF">2024-08-27T15:23:08Z</dcterms:modified>
</cp:coreProperties>
</file>