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70" r:id="rId13"/>
    <p:sldId id="277" r:id="rId14"/>
    <p:sldId id="278" r:id="rId15"/>
    <p:sldId id="280" r:id="rId16"/>
    <p:sldId id="282" r:id="rId17"/>
    <p:sldId id="279" r:id="rId18"/>
    <p:sldId id="284" r:id="rId19"/>
    <p:sldId id="285" r:id="rId20"/>
    <p:sldId id="286" r:id="rId21"/>
    <p:sldId id="276" r:id="rId22"/>
    <p:sldId id="268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F3300"/>
    <a:srgbClr val="66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0" autoAdjust="0"/>
  </p:normalViewPr>
  <p:slideViewPr>
    <p:cSldViewPr snapToGrid="0" snapToObjects="1" showGuides="1"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97704E-CD3C-48F0-A7CB-C9EB881D2D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095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27013"/>
            <a:ext cx="1588" cy="155876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1309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90188" y="227013"/>
            <a:ext cx="20781963" cy="155876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90188" y="227013"/>
            <a:ext cx="20781963" cy="155876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90188" y="227013"/>
            <a:ext cx="20781963" cy="155876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90188" y="227013"/>
            <a:ext cx="20781963" cy="155876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90188" y="227013"/>
            <a:ext cx="20781963" cy="155876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90188" y="227013"/>
            <a:ext cx="20781963" cy="155876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90188" y="227013"/>
            <a:ext cx="20781963" cy="155876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90188" y="227013"/>
            <a:ext cx="20781963" cy="155876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90188" y="227013"/>
            <a:ext cx="20781963" cy="155876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90188" y="227013"/>
            <a:ext cx="20781963" cy="155876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9140825" cy="6854825"/>
            <a:chOff x="0" y="0"/>
            <a:chExt cx="5758" cy="4318"/>
          </a:xfrm>
        </p:grpSpPr>
        <p:sp>
          <p:nvSpPr>
            <p:cNvPr id="3074" name="AutoShape 2"/>
            <p:cNvSpPr>
              <a:spLocks noChangeArrowheads="1"/>
            </p:cNvSpPr>
            <p:nvPr/>
          </p:nvSpPr>
          <p:spPr bwMode="auto">
            <a:xfrm>
              <a:off x="0" y="0"/>
              <a:ext cx="5759" cy="535"/>
            </a:xfrm>
            <a:prstGeom prst="roundRect">
              <a:avLst>
                <a:gd name="adj" fmla="val 185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0" y="3146"/>
              <a:ext cx="5759" cy="1173"/>
            </a:xfrm>
            <a:prstGeom prst="roundRect">
              <a:avLst>
                <a:gd name="adj" fmla="val 83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5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1663" y="25400"/>
            <a:ext cx="1960562" cy="6256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25400"/>
            <a:ext cx="5732463" cy="6256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592"/>
            <a:ext cx="9144000" cy="768096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144"/>
            <a:ext cx="9144000" cy="5312664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15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651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5713" y="1981200"/>
            <a:ext cx="3846512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9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0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46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365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22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oundRect">
            <a:avLst>
              <a:gd name="adj" fmla="val 83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5400"/>
            <a:ext cx="7769225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5425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CA657E2-B4D0-4101-81CD-15D0BFA89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charset="0"/>
        <a:defRPr sz="44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</a:defRPr>
      </a:lvl9pPr>
    </p:titleStyle>
    <p:bodyStyle>
      <a:lvl1pPr marL="339725" indent="-339725" algn="l" defTabSz="449263" rtl="0" fontAlgn="base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39775" indent="-282575" algn="l" defTabSz="449263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4113" y="425450"/>
            <a:ext cx="7772400" cy="221773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>
                <a:effectLst/>
              </a:rPr>
              <a:t>ECE 721</a:t>
            </a:r>
            <a:br>
              <a:rPr lang="en-GB" altLang="en-US" dirty="0">
                <a:effectLst/>
              </a:rPr>
            </a:br>
            <a:r>
              <a:rPr lang="en-GB" altLang="en-US" dirty="0">
                <a:effectLst/>
              </a:rPr>
              <a:t>Trace Caches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71575" y="3124200"/>
            <a:ext cx="6400800" cy="1752600"/>
          </a:xfrm>
          <a:ln/>
        </p:spPr>
        <p:txBody>
          <a:bodyPr/>
          <a:lstStyle/>
          <a:p>
            <a:pPr marL="457200" lvl="1" indent="0">
              <a:spcBef>
                <a:spcPts val="775"/>
              </a:spcBef>
              <a:buSzPct val="114000"/>
              <a:buFont typeface="Times New Roman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n-GB" altLang="en-US" sz="3200" dirty="0" smtClean="0">
                <a:effectLst/>
              </a:rPr>
              <a:t>Spring 2021</a:t>
            </a:r>
            <a:endParaRPr lang="en-GB" altLang="en-US" sz="3200" dirty="0">
              <a:effectLst/>
            </a:endParaRPr>
          </a:p>
          <a:p>
            <a:pPr marL="457200" lvl="1" indent="0">
              <a:spcBef>
                <a:spcPts val="775"/>
              </a:spcBef>
              <a:buSzPct val="114000"/>
              <a:buFont typeface="Times New Roman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n-GB" altLang="en-US" sz="3200" dirty="0" err="1">
                <a:effectLst/>
              </a:rPr>
              <a:t>Prof.</a:t>
            </a:r>
            <a:r>
              <a:rPr lang="en-GB" altLang="en-US" sz="3200" dirty="0">
                <a:effectLst/>
              </a:rPr>
              <a:t> Eric Rotenberg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Trace Selection (cont.)</a:t>
            </a:r>
            <a:endParaRPr lang="en-GB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3480"/>
            <a:ext cx="9144000" cy="5704480"/>
          </a:xfrm>
        </p:spPr>
        <p:txBody>
          <a:bodyPr/>
          <a:lstStyle/>
          <a:p>
            <a:r>
              <a:rPr lang="en-GB" altLang="en-US" sz="2000" dirty="0" smtClean="0"/>
              <a:t>721sim trace selection (</a:t>
            </a:r>
            <a:r>
              <a:rPr lang="en-GB" altLang="en-US" sz="2000" b="1" dirty="0" smtClean="0"/>
              <a:t>modified from MICRO-29 paper</a:t>
            </a:r>
            <a:r>
              <a:rPr lang="en-GB" altLang="en-US" sz="2000" dirty="0" smtClean="0"/>
              <a:t>)</a:t>
            </a:r>
          </a:p>
          <a:p>
            <a:pPr lvl="1"/>
            <a:r>
              <a:rPr lang="en-GB" altLang="en-US" sz="1800" dirty="0" smtClean="0"/>
              <a:t>Maximum of “n” instructions (for example, 16 instructions)</a:t>
            </a:r>
          </a:p>
          <a:p>
            <a:pPr lvl="2"/>
            <a:r>
              <a:rPr lang="en-GB" altLang="en-US" sz="1400" dirty="0" smtClean="0"/>
              <a:t>Constrained by trace cache’s line size</a:t>
            </a:r>
          </a:p>
          <a:p>
            <a:pPr lvl="1"/>
            <a:r>
              <a:rPr lang="en-GB" altLang="en-US" sz="1800" dirty="0" smtClean="0"/>
              <a:t>Maximum of “m” conditional branches (for example, 3 cond. branches)</a:t>
            </a:r>
          </a:p>
          <a:p>
            <a:pPr lvl="2"/>
            <a:r>
              <a:rPr lang="en-GB" altLang="en-US" sz="1400" dirty="0" smtClean="0"/>
              <a:t>Constrained by how many branch predictions can be supplied each cycle by the multiple-branch predictor</a:t>
            </a:r>
          </a:p>
          <a:p>
            <a:pPr lvl="1"/>
            <a:r>
              <a:rPr lang="en-GB" altLang="en-US" sz="1800" dirty="0" smtClean="0"/>
              <a:t>Trace may contain any number of direct jumps</a:t>
            </a:r>
          </a:p>
          <a:p>
            <a:pPr lvl="2"/>
            <a:r>
              <a:rPr lang="en-GB" altLang="en-US" sz="1600" dirty="0" smtClean="0"/>
              <a:t>Jump-direct doesn’t consume a cond. branch prediction, and target is fixed</a:t>
            </a:r>
          </a:p>
          <a:p>
            <a:pPr lvl="1"/>
            <a:r>
              <a:rPr lang="en-GB" altLang="en-US" sz="1800" dirty="0" smtClean="0"/>
              <a:t>End trace (but do not discard it, unlike MICRO-29) at the following branch types:</a:t>
            </a:r>
          </a:p>
          <a:p>
            <a:pPr lvl="2"/>
            <a:r>
              <a:rPr lang="en-GB" altLang="en-US" sz="1600" dirty="0" smtClean="0"/>
              <a:t>Call direct</a:t>
            </a:r>
          </a:p>
          <a:p>
            <a:pPr lvl="3"/>
            <a:r>
              <a:rPr lang="en-GB" altLang="en-US" sz="1200" dirty="0" smtClean="0"/>
              <a:t>Why: To simplify RAS management.  Only one RAS push per cycle.</a:t>
            </a:r>
          </a:p>
          <a:p>
            <a:pPr lvl="2"/>
            <a:r>
              <a:rPr lang="en-GB" altLang="en-US" sz="1600" dirty="0" smtClean="0"/>
              <a:t>Jump indirect</a:t>
            </a:r>
          </a:p>
          <a:p>
            <a:pPr lvl="3"/>
            <a:r>
              <a:rPr lang="en-GB" altLang="en-US" sz="1400" dirty="0" smtClean="0"/>
              <a:t>Jump-indirect has a dynamic (varying) target</a:t>
            </a:r>
          </a:p>
          <a:p>
            <a:pPr lvl="3"/>
            <a:r>
              <a:rPr lang="en-GB" altLang="en-US" sz="1400" dirty="0" smtClean="0"/>
              <a:t>If it were embedded, trace hit logic would have to compare its embedded target against the indirect-predictor’s predicted target</a:t>
            </a:r>
          </a:p>
          <a:p>
            <a:pPr lvl="3"/>
            <a:r>
              <a:rPr lang="en-GB" altLang="en-US" sz="1400" dirty="0" smtClean="0"/>
              <a:t>Not embedding jump-indirect reduces number of unique traces =&gt; lower miss rate</a:t>
            </a:r>
          </a:p>
          <a:p>
            <a:pPr lvl="2"/>
            <a:r>
              <a:rPr lang="en-GB" altLang="en-US" sz="1600" dirty="0" smtClean="0"/>
              <a:t>Call indirect, return</a:t>
            </a:r>
          </a:p>
          <a:p>
            <a:pPr lvl="3"/>
            <a:r>
              <a:rPr lang="en-GB" altLang="en-US" sz="1200" dirty="0" smtClean="0"/>
              <a:t>Why: (1) Simplify RAS management. Only one push/pop per cycle. (2) Same reasons as jump-indirect.</a:t>
            </a:r>
          </a:p>
          <a:p>
            <a:pPr lvl="2"/>
            <a:r>
              <a:rPr lang="en-GB" altLang="en-US" sz="1600" dirty="0" smtClean="0"/>
              <a:t>System calls</a:t>
            </a:r>
            <a:endParaRPr lang="en-GB" alt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Trace Cache Contents</a:t>
            </a:r>
            <a:br>
              <a:rPr lang="en-GB" altLang="en-US" dirty="0" smtClean="0"/>
            </a:br>
            <a:r>
              <a:rPr lang="en-GB" altLang="en-US" sz="1600" dirty="0" smtClean="0"/>
              <a:t>(modified from MICRO-29)</a:t>
            </a:r>
            <a:endParaRPr lang="en-GB" alt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 smtClean="0"/>
              <a:t>n instructions</a:t>
            </a:r>
          </a:p>
          <a:p>
            <a:r>
              <a:rPr lang="en-GB" altLang="en-US" sz="2400" dirty="0" smtClean="0"/>
              <a:t>Control information</a:t>
            </a:r>
          </a:p>
          <a:p>
            <a:pPr lvl="1"/>
            <a:r>
              <a:rPr lang="en-GB" altLang="en-US" sz="2000" dirty="0" smtClean="0"/>
              <a:t>Tag: Upper bits of start PC of trace</a:t>
            </a:r>
          </a:p>
          <a:p>
            <a:pPr lvl="1"/>
            <a:r>
              <a:rPr lang="en-GB" altLang="en-US" sz="2000" dirty="0" smtClean="0"/>
              <a:t>Branch flags: m-1 conditional branch directions</a:t>
            </a:r>
          </a:p>
          <a:p>
            <a:pPr lvl="1"/>
            <a:r>
              <a:rPr lang="en-GB" altLang="en-US" sz="2000" dirty="0" smtClean="0"/>
              <a:t>Branch mask: Encodes the number of embedded conditional branches</a:t>
            </a:r>
          </a:p>
          <a:p>
            <a:pPr lvl="1"/>
            <a:r>
              <a:rPr lang="en-GB" altLang="en-US" sz="2000" dirty="0" err="1" smtClean="0"/>
              <a:t>ends_in_branch</a:t>
            </a:r>
            <a:r>
              <a:rPr lang="en-GB" altLang="en-US" sz="2000" dirty="0" smtClean="0"/>
              <a:t> flag: true if trace ends in a branch</a:t>
            </a:r>
          </a:p>
          <a:p>
            <a:pPr lvl="1"/>
            <a:r>
              <a:rPr lang="en-GB" altLang="en-US" sz="2000" dirty="0" err="1" smtClean="0"/>
              <a:t>end_branch_type</a:t>
            </a:r>
            <a:r>
              <a:rPr lang="en-GB" altLang="en-US" sz="2000" dirty="0" smtClean="0"/>
              <a:t>: if </a:t>
            </a:r>
            <a:r>
              <a:rPr lang="en-GB" altLang="en-US" sz="2000" dirty="0" err="1" smtClean="0"/>
              <a:t>ends_in_branch</a:t>
            </a:r>
            <a:r>
              <a:rPr lang="en-GB" altLang="en-US" sz="2000" dirty="0" smtClean="0"/>
              <a:t>, the type guides where to get the next PC from (either from T$ or from core fetch unit)</a:t>
            </a:r>
          </a:p>
          <a:p>
            <a:pPr lvl="1"/>
            <a:r>
              <a:rPr lang="en-GB" altLang="en-US" sz="2000" dirty="0"/>
              <a:t>Trace </a:t>
            </a:r>
            <a:r>
              <a:rPr lang="en-GB" altLang="en-US" sz="2000" dirty="0" smtClean="0"/>
              <a:t>fall-through address: </a:t>
            </a:r>
            <a:endParaRPr lang="en-GB" altLang="en-US" sz="2000" dirty="0"/>
          </a:p>
          <a:p>
            <a:pPr lvl="2"/>
            <a:r>
              <a:rPr lang="en-GB" altLang="en-US" sz="1600" dirty="0"/>
              <a:t>Next PC if trace doesn’t end in a branch, or if trace ends in a </a:t>
            </a:r>
            <a:r>
              <a:rPr lang="en-GB" altLang="en-US" sz="1600" i="1" dirty="0"/>
              <a:t>conditional</a:t>
            </a:r>
            <a:r>
              <a:rPr lang="en-GB" altLang="en-US" sz="1600" dirty="0"/>
              <a:t> branch and it is predicted not-taken.</a:t>
            </a:r>
          </a:p>
          <a:p>
            <a:pPr lvl="2"/>
            <a:r>
              <a:rPr lang="en-GB" altLang="en-US" sz="1600" dirty="0"/>
              <a:t>This field is also used by call-direct and call-indirect to hold their PC+1, which is to be pushed onto the RAS.</a:t>
            </a:r>
          </a:p>
          <a:p>
            <a:pPr lvl="1"/>
            <a:r>
              <a:rPr lang="en-GB" altLang="en-US" sz="2000" dirty="0"/>
              <a:t>Trace </a:t>
            </a:r>
            <a:r>
              <a:rPr lang="en-GB" altLang="en-US" sz="2000" dirty="0" smtClean="0"/>
              <a:t>target address: </a:t>
            </a:r>
            <a:r>
              <a:rPr lang="en-GB" altLang="en-US" sz="2000" dirty="0"/>
              <a:t>Next PC if trace ends in a </a:t>
            </a:r>
            <a:r>
              <a:rPr lang="en-GB" altLang="en-US" sz="2000" i="1" dirty="0"/>
              <a:t>conditional</a:t>
            </a:r>
            <a:r>
              <a:rPr lang="en-GB" altLang="en-US" sz="2000" dirty="0"/>
              <a:t> branch and it is predicted taken, or if trace ends in a jump-direct or call-direct.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4411663" y="1133475"/>
            <a:ext cx="4502150" cy="41211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84163" y="1133475"/>
            <a:ext cx="2879725" cy="41211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Trace Cache Detail</a:t>
            </a:r>
            <a:endParaRPr lang="en-GB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327275" y="1931988"/>
            <a:ext cx="67945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400"/>
          </a:p>
          <a:p>
            <a:pPr algn="ctr"/>
            <a:r>
              <a:rPr lang="en-US" altLang="en-US" sz="1400"/>
              <a:t>BTB</a:t>
            </a:r>
          </a:p>
          <a:p>
            <a:pPr algn="ctr"/>
            <a:endParaRPr lang="en-US" altLang="en-US" sz="140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327275" y="2840038"/>
            <a:ext cx="67945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400"/>
          </a:p>
          <a:p>
            <a:pPr algn="ctr"/>
            <a:r>
              <a:rPr lang="en-US" altLang="en-US" sz="1400"/>
              <a:t>RAS</a:t>
            </a:r>
          </a:p>
          <a:p>
            <a:pPr algn="ctr"/>
            <a:endParaRPr lang="en-US" altLang="en-US" sz="1400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79425" y="1931988"/>
            <a:ext cx="1700213" cy="256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966788" y="3441700"/>
            <a:ext cx="635000" cy="31591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601788" y="3441700"/>
            <a:ext cx="350837" cy="315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114425" y="2090738"/>
            <a:ext cx="838200" cy="339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4" name="AutoShape 10"/>
          <p:cNvCxnSpPr>
            <a:cxnSpLocks noChangeShapeType="1"/>
            <a:stCxn id="31752" idx="3"/>
            <a:endCxn id="31753" idx="1"/>
          </p:cNvCxnSpPr>
          <p:nvPr/>
        </p:nvCxnSpPr>
        <p:spPr bwMode="auto">
          <a:xfrm flipH="1" flipV="1">
            <a:off x="1114425" y="2260600"/>
            <a:ext cx="838200" cy="1339850"/>
          </a:xfrm>
          <a:prstGeom prst="bentConnector5">
            <a:avLst>
              <a:gd name="adj1" fmla="val -13829"/>
              <a:gd name="adj2" fmla="val 49644"/>
              <a:gd name="adj3" fmla="val 12727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79425" y="4784725"/>
            <a:ext cx="17002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/>
              <a:t>interchange &amp; shift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898525" y="4497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1782763" y="4497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38175" y="1133475"/>
            <a:ext cx="217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CORE FETCH UNIT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2624138" y="1735138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1317625" y="1735138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1317625" y="1735138"/>
            <a:ext cx="2395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3713163" y="1377950"/>
            <a:ext cx="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3230563" y="852488"/>
            <a:ext cx="11064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FETCH</a:t>
            </a:r>
          </a:p>
          <a:p>
            <a:r>
              <a:rPr lang="en-US" altLang="en-US" sz="1600"/>
              <a:t>ADDRESS</a:t>
            </a: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4624388" y="2749550"/>
            <a:ext cx="1770062" cy="132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4603750" y="3081338"/>
            <a:ext cx="18716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A   01 </a:t>
            </a:r>
            <a:r>
              <a:rPr lang="en-US" altLang="en-US" sz="1600" dirty="0" smtClean="0"/>
              <a:t>11 1 </a:t>
            </a:r>
            <a:r>
              <a:rPr lang="en-US" altLang="en-US" sz="1600" dirty="0" err="1" smtClean="0"/>
              <a:t>cb</a:t>
            </a:r>
            <a:r>
              <a:rPr lang="en-US" altLang="en-US" sz="1600" dirty="0" smtClean="0"/>
              <a:t>  </a:t>
            </a:r>
            <a:r>
              <a:rPr lang="en-US" altLang="en-US" sz="1600" dirty="0"/>
              <a:t>X   Y</a:t>
            </a:r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4897438" y="2749550"/>
            <a:ext cx="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5877795" y="2738438"/>
            <a:ext cx="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5211763" y="2749550"/>
            <a:ext cx="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6150988" y="2735263"/>
            <a:ext cx="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4624388" y="3081338"/>
            <a:ext cx="1770062" cy="33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6597650" y="2738438"/>
            <a:ext cx="2058988" cy="132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6597650" y="3079750"/>
            <a:ext cx="635000" cy="33972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7232650" y="3079750"/>
            <a:ext cx="350838" cy="33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Rectangle 50"/>
          <p:cNvSpPr>
            <a:spLocks noChangeArrowheads="1"/>
          </p:cNvSpPr>
          <p:nvPr/>
        </p:nvSpPr>
        <p:spPr bwMode="auto">
          <a:xfrm>
            <a:off x="7583488" y="3079750"/>
            <a:ext cx="838200" cy="339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6597650" y="2079625"/>
            <a:ext cx="20589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/>
              <a:t>fill unit</a:t>
            </a:r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7583488" y="2393950"/>
            <a:ext cx="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>
            <a:off x="4760913" y="4076700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Line 55"/>
          <p:cNvSpPr>
            <a:spLocks noChangeShapeType="1"/>
          </p:cNvSpPr>
          <p:nvPr/>
        </p:nvSpPr>
        <p:spPr bwMode="auto">
          <a:xfrm>
            <a:off x="5049838" y="4076700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0" name="Line 56"/>
          <p:cNvSpPr>
            <a:spLocks noChangeShapeType="1"/>
          </p:cNvSpPr>
          <p:nvPr/>
        </p:nvSpPr>
        <p:spPr bwMode="auto">
          <a:xfrm>
            <a:off x="5324903" y="4078288"/>
            <a:ext cx="0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4624388" y="4292600"/>
            <a:ext cx="11287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/>
              <a:t>hit logic</a:t>
            </a:r>
          </a:p>
        </p:txBody>
      </p:sp>
      <p:sp>
        <p:nvSpPr>
          <p:cNvPr id="31805" name="Freeform 61"/>
          <p:cNvSpPr>
            <a:spLocks/>
          </p:cNvSpPr>
          <p:nvPr/>
        </p:nvSpPr>
        <p:spPr bwMode="auto">
          <a:xfrm>
            <a:off x="3708400" y="1724025"/>
            <a:ext cx="919163" cy="2630488"/>
          </a:xfrm>
          <a:custGeom>
            <a:avLst/>
            <a:gdLst>
              <a:gd name="T0" fmla="*/ 0 w 579"/>
              <a:gd name="T1" fmla="*/ 0 h 1657"/>
              <a:gd name="T2" fmla="*/ 0 w 579"/>
              <a:gd name="T3" fmla="*/ 1657 h 1657"/>
              <a:gd name="T4" fmla="*/ 579 w 579"/>
              <a:gd name="T5" fmla="*/ 1657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9" h="1657">
                <a:moveTo>
                  <a:pt x="0" y="0"/>
                </a:moveTo>
                <a:lnTo>
                  <a:pt x="0" y="1657"/>
                </a:lnTo>
                <a:lnTo>
                  <a:pt x="579" y="165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327275" y="3757613"/>
            <a:ext cx="67945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400"/>
          </a:p>
          <a:p>
            <a:pPr algn="ctr"/>
            <a:r>
              <a:rPr lang="en-US" altLang="en-US" sz="1400"/>
              <a:t>PRED</a:t>
            </a:r>
          </a:p>
          <a:p>
            <a:pPr algn="ctr"/>
            <a:endParaRPr lang="en-US" altLang="en-US" sz="1400"/>
          </a:p>
        </p:txBody>
      </p:sp>
      <p:cxnSp>
        <p:nvCxnSpPr>
          <p:cNvPr id="31806" name="AutoShape 62"/>
          <p:cNvCxnSpPr>
            <a:cxnSpLocks noChangeShapeType="1"/>
            <a:stCxn id="31749" idx="2"/>
            <a:endCxn id="31797" idx="1"/>
          </p:cNvCxnSpPr>
          <p:nvPr/>
        </p:nvCxnSpPr>
        <p:spPr bwMode="auto">
          <a:xfrm rot="5400000" flipH="1" flipV="1">
            <a:off x="3621881" y="3494882"/>
            <a:ext cx="47625" cy="1957388"/>
          </a:xfrm>
          <a:prstGeom prst="bentConnector4">
            <a:avLst>
              <a:gd name="adj1" fmla="val -480000"/>
              <a:gd name="adj2" fmla="val 5871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07" name="Line 63"/>
          <p:cNvSpPr>
            <a:spLocks noChangeShapeType="1"/>
          </p:cNvSpPr>
          <p:nvPr/>
        </p:nvSpPr>
        <p:spPr bwMode="auto">
          <a:xfrm>
            <a:off x="3708400" y="3265488"/>
            <a:ext cx="919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9" name="Text Box 65"/>
          <p:cNvSpPr txBox="1">
            <a:spLocks noChangeArrowheads="1"/>
          </p:cNvSpPr>
          <p:nvPr/>
        </p:nvSpPr>
        <p:spPr bwMode="auto">
          <a:xfrm>
            <a:off x="3602038" y="5576888"/>
            <a:ext cx="10017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/>
              <a:t>MUX</a:t>
            </a:r>
          </a:p>
        </p:txBody>
      </p:sp>
      <p:sp>
        <p:nvSpPr>
          <p:cNvPr id="31811" name="Line 67"/>
          <p:cNvSpPr>
            <a:spLocks noChangeShapeType="1"/>
          </p:cNvSpPr>
          <p:nvPr/>
        </p:nvSpPr>
        <p:spPr bwMode="auto">
          <a:xfrm>
            <a:off x="3871913" y="539750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2" name="Line 68"/>
          <p:cNvSpPr>
            <a:spLocks noChangeShapeType="1"/>
          </p:cNvSpPr>
          <p:nvPr/>
        </p:nvSpPr>
        <p:spPr bwMode="auto">
          <a:xfrm>
            <a:off x="4337050" y="539750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814" name="AutoShape 70"/>
          <p:cNvCxnSpPr>
            <a:cxnSpLocks noChangeShapeType="1"/>
            <a:stCxn id="31755" idx="2"/>
          </p:cNvCxnSpPr>
          <p:nvPr/>
        </p:nvCxnSpPr>
        <p:spPr bwMode="auto">
          <a:xfrm rot="16200000" flipH="1">
            <a:off x="2451894" y="3977481"/>
            <a:ext cx="298450" cy="254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5" name="AutoShape 71"/>
          <p:cNvCxnSpPr>
            <a:cxnSpLocks noChangeShapeType="1"/>
            <a:stCxn id="31812" idx="0"/>
            <a:endCxn id="31791" idx="2"/>
          </p:cNvCxnSpPr>
          <p:nvPr/>
        </p:nvCxnSpPr>
        <p:spPr bwMode="auto">
          <a:xfrm rot="16200000">
            <a:off x="5316538" y="3086100"/>
            <a:ext cx="1331912" cy="3290888"/>
          </a:xfrm>
          <a:prstGeom prst="bentConnector3">
            <a:avLst>
              <a:gd name="adj1" fmla="val 20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6" name="AutoShape 72"/>
          <p:cNvCxnSpPr>
            <a:cxnSpLocks noChangeShapeType="1"/>
            <a:stCxn id="31797" idx="2"/>
            <a:endCxn id="31809" idx="3"/>
          </p:cNvCxnSpPr>
          <p:nvPr/>
        </p:nvCxnSpPr>
        <p:spPr bwMode="auto">
          <a:xfrm rot="5400000">
            <a:off x="4333081" y="4877594"/>
            <a:ext cx="1127125" cy="585788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7" name="AutoShape 73"/>
          <p:cNvCxnSpPr>
            <a:cxnSpLocks noChangeShapeType="1"/>
            <a:stCxn id="31809" idx="2"/>
            <a:endCxn id="31795" idx="0"/>
          </p:cNvCxnSpPr>
          <p:nvPr/>
        </p:nvCxnSpPr>
        <p:spPr bwMode="auto">
          <a:xfrm rot="5400000" flipH="1" flipV="1">
            <a:off x="3960019" y="2223294"/>
            <a:ext cx="3811588" cy="3524250"/>
          </a:xfrm>
          <a:prstGeom prst="bentConnector5">
            <a:avLst>
              <a:gd name="adj1" fmla="val -5995"/>
              <a:gd name="adj2" fmla="val 140630"/>
              <a:gd name="adj3" fmla="val 10599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18" name="Line 74"/>
          <p:cNvSpPr>
            <a:spLocks noChangeShapeType="1"/>
          </p:cNvSpPr>
          <p:nvPr/>
        </p:nvSpPr>
        <p:spPr bwMode="auto">
          <a:xfrm>
            <a:off x="4103688" y="5891213"/>
            <a:ext cx="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9" name="Text Box 75"/>
          <p:cNvSpPr txBox="1">
            <a:spLocks noChangeArrowheads="1"/>
          </p:cNvSpPr>
          <p:nvPr/>
        </p:nvSpPr>
        <p:spPr bwMode="auto">
          <a:xfrm>
            <a:off x="2668588" y="5991225"/>
            <a:ext cx="149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to DECODER</a:t>
            </a:r>
          </a:p>
        </p:txBody>
      </p:sp>
      <p:sp>
        <p:nvSpPr>
          <p:cNvPr id="31820" name="Text Box 76"/>
          <p:cNvSpPr txBox="1">
            <a:spLocks noChangeArrowheads="1"/>
          </p:cNvSpPr>
          <p:nvPr/>
        </p:nvSpPr>
        <p:spPr bwMode="auto">
          <a:xfrm>
            <a:off x="4525963" y="2155825"/>
            <a:ext cx="371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tag</a:t>
            </a:r>
          </a:p>
        </p:txBody>
      </p:sp>
      <p:sp>
        <p:nvSpPr>
          <p:cNvPr id="31821" name="Text Box 77"/>
          <p:cNvSpPr txBox="1">
            <a:spLocks noChangeArrowheads="1"/>
          </p:cNvSpPr>
          <p:nvPr/>
        </p:nvSpPr>
        <p:spPr bwMode="auto">
          <a:xfrm>
            <a:off x="4760913" y="1590675"/>
            <a:ext cx="60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branch</a:t>
            </a:r>
          </a:p>
          <a:p>
            <a:r>
              <a:rPr lang="en-US" altLang="en-US" sz="1200"/>
              <a:t>flags</a:t>
            </a:r>
          </a:p>
        </p:txBody>
      </p:sp>
      <p:sp>
        <p:nvSpPr>
          <p:cNvPr id="31822" name="Text Box 78"/>
          <p:cNvSpPr txBox="1">
            <a:spLocks noChangeArrowheads="1"/>
          </p:cNvSpPr>
          <p:nvPr/>
        </p:nvSpPr>
        <p:spPr bwMode="auto">
          <a:xfrm>
            <a:off x="5056040" y="2078038"/>
            <a:ext cx="60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branch</a:t>
            </a:r>
          </a:p>
          <a:p>
            <a:r>
              <a:rPr lang="en-US" altLang="en-US" sz="1200" dirty="0"/>
              <a:t>mask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5967270" y="20478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target</a:t>
            </a:r>
          </a:p>
          <a:p>
            <a:r>
              <a:rPr lang="en-US" altLang="en-US" sz="1200"/>
              <a:t>address</a:t>
            </a: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5884872" y="147507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fall-thru</a:t>
            </a:r>
          </a:p>
          <a:p>
            <a:r>
              <a:rPr lang="en-US" altLang="en-US" sz="1200" dirty="0"/>
              <a:t>address</a:t>
            </a:r>
          </a:p>
        </p:txBody>
      </p:sp>
      <p:sp>
        <p:nvSpPr>
          <p:cNvPr id="31825" name="Line 81"/>
          <p:cNvSpPr>
            <a:spLocks noChangeShapeType="1"/>
          </p:cNvSpPr>
          <p:nvPr/>
        </p:nvSpPr>
        <p:spPr bwMode="auto">
          <a:xfrm>
            <a:off x="4760913" y="2430463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6" name="Line 82"/>
          <p:cNvSpPr>
            <a:spLocks noChangeShapeType="1"/>
          </p:cNvSpPr>
          <p:nvPr/>
        </p:nvSpPr>
        <p:spPr bwMode="auto">
          <a:xfrm>
            <a:off x="5049838" y="2047875"/>
            <a:ext cx="0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5311048" y="2505075"/>
            <a:ext cx="0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>
            <a:off x="6008835" y="1890713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9" name="Line 85"/>
          <p:cNvSpPr>
            <a:spLocks noChangeShapeType="1"/>
          </p:cNvSpPr>
          <p:nvPr/>
        </p:nvSpPr>
        <p:spPr bwMode="auto">
          <a:xfrm>
            <a:off x="6276833" y="250507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0" name="Line 86"/>
          <p:cNvSpPr>
            <a:spLocks noChangeShapeType="1"/>
          </p:cNvSpPr>
          <p:nvPr/>
        </p:nvSpPr>
        <p:spPr bwMode="auto">
          <a:xfrm flipH="1">
            <a:off x="3390900" y="4606925"/>
            <a:ext cx="2111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95638" y="4740275"/>
            <a:ext cx="9747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m (3)</a:t>
            </a:r>
          </a:p>
          <a:p>
            <a:r>
              <a:rPr lang="en-US" altLang="en-US" sz="1400"/>
              <a:t>predictions</a:t>
            </a:r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H="1">
            <a:off x="2290763" y="5295900"/>
            <a:ext cx="211137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2095500" y="5451475"/>
            <a:ext cx="10144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n (16)</a:t>
            </a:r>
          </a:p>
          <a:p>
            <a:r>
              <a:rPr lang="en-US" altLang="en-US" sz="1400"/>
              <a:t>instructions</a:t>
            </a:r>
          </a:p>
        </p:txBody>
      </p:sp>
      <p:sp>
        <p:nvSpPr>
          <p:cNvPr id="31834" name="Line 90"/>
          <p:cNvSpPr>
            <a:spLocks noChangeShapeType="1"/>
          </p:cNvSpPr>
          <p:nvPr/>
        </p:nvSpPr>
        <p:spPr bwMode="auto">
          <a:xfrm flipH="1">
            <a:off x="6219825" y="5284788"/>
            <a:ext cx="211138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6024563" y="5440363"/>
            <a:ext cx="10144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n (16)</a:t>
            </a:r>
          </a:p>
          <a:p>
            <a:r>
              <a:rPr lang="en-US" altLang="en-US" sz="1400"/>
              <a:t>instructions</a:t>
            </a: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7148513" y="1078735"/>
            <a:ext cx="1765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TRACE CACHE</a:t>
            </a:r>
          </a:p>
        </p:txBody>
      </p:sp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638175" y="4078288"/>
            <a:ext cx="1389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INSTR. CACHE</a:t>
            </a:r>
          </a:p>
        </p:txBody>
      </p:sp>
      <p:sp>
        <p:nvSpPr>
          <p:cNvPr id="72" name="Line 44"/>
          <p:cNvSpPr>
            <a:spLocks noChangeShapeType="1"/>
          </p:cNvSpPr>
          <p:nvPr/>
        </p:nvSpPr>
        <p:spPr bwMode="auto">
          <a:xfrm>
            <a:off x="5447293" y="2749545"/>
            <a:ext cx="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44"/>
          <p:cNvSpPr>
            <a:spLocks noChangeShapeType="1"/>
          </p:cNvSpPr>
          <p:nvPr/>
        </p:nvSpPr>
        <p:spPr bwMode="auto">
          <a:xfrm>
            <a:off x="5613548" y="2749540"/>
            <a:ext cx="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78"/>
          <p:cNvSpPr txBox="1">
            <a:spLocks noChangeArrowheads="1"/>
          </p:cNvSpPr>
          <p:nvPr/>
        </p:nvSpPr>
        <p:spPr bwMode="auto">
          <a:xfrm>
            <a:off x="4520475" y="1202939"/>
            <a:ext cx="11608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 err="1" smtClean="0"/>
              <a:t>ends_in_branch</a:t>
            </a:r>
            <a:endParaRPr lang="en-US" altLang="en-US" sz="1200" dirty="0"/>
          </a:p>
        </p:txBody>
      </p:sp>
      <p:sp>
        <p:nvSpPr>
          <p:cNvPr id="6" name="Freeform 5"/>
          <p:cNvSpPr/>
          <p:nvPr/>
        </p:nvSpPr>
        <p:spPr bwMode="auto">
          <a:xfrm>
            <a:off x="5397077" y="1468582"/>
            <a:ext cx="255661" cy="1274618"/>
          </a:xfrm>
          <a:custGeom>
            <a:avLst/>
            <a:gdLst>
              <a:gd name="connsiteX0" fmla="*/ 130887 w 255661"/>
              <a:gd name="connsiteY0" fmla="*/ 1274618 h 1274618"/>
              <a:gd name="connsiteX1" fmla="*/ 158596 w 255661"/>
              <a:gd name="connsiteY1" fmla="*/ 928254 h 1274618"/>
              <a:gd name="connsiteX2" fmla="*/ 255578 w 255661"/>
              <a:gd name="connsiteY2" fmla="*/ 775854 h 1274618"/>
              <a:gd name="connsiteX3" fmla="*/ 172450 w 255661"/>
              <a:gd name="connsiteY3" fmla="*/ 609600 h 1274618"/>
              <a:gd name="connsiteX4" fmla="*/ 20050 w 255661"/>
              <a:gd name="connsiteY4" fmla="*/ 540327 h 1274618"/>
              <a:gd name="connsiteX5" fmla="*/ 6196 w 255661"/>
              <a:gd name="connsiteY5" fmla="*/ 0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1" h="1274618">
                <a:moveTo>
                  <a:pt x="130887" y="1274618"/>
                </a:moveTo>
                <a:cubicBezTo>
                  <a:pt x="134350" y="1142999"/>
                  <a:pt x="137814" y="1011381"/>
                  <a:pt x="158596" y="928254"/>
                </a:cubicBezTo>
                <a:cubicBezTo>
                  <a:pt x="179378" y="845127"/>
                  <a:pt x="253269" y="828963"/>
                  <a:pt x="255578" y="775854"/>
                </a:cubicBezTo>
                <a:cubicBezTo>
                  <a:pt x="257887" y="722745"/>
                  <a:pt x="211705" y="648854"/>
                  <a:pt x="172450" y="609600"/>
                </a:cubicBezTo>
                <a:cubicBezTo>
                  <a:pt x="133195" y="570346"/>
                  <a:pt x="47759" y="641927"/>
                  <a:pt x="20050" y="540327"/>
                </a:cubicBezTo>
                <a:cubicBezTo>
                  <a:pt x="-7659" y="438727"/>
                  <a:pt x="-732" y="219363"/>
                  <a:pt x="6196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</a:endParaRPr>
          </a:p>
        </p:txBody>
      </p:sp>
      <p:sp>
        <p:nvSpPr>
          <p:cNvPr id="77" name="Text Box 78"/>
          <p:cNvSpPr txBox="1">
            <a:spLocks noChangeArrowheads="1"/>
          </p:cNvSpPr>
          <p:nvPr/>
        </p:nvSpPr>
        <p:spPr bwMode="auto">
          <a:xfrm>
            <a:off x="5682107" y="1109476"/>
            <a:ext cx="12474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 err="1" smtClean="0"/>
              <a:t>end_branch_type</a:t>
            </a:r>
            <a:endParaRPr lang="en-US" altLang="en-US" sz="1200" dirty="0"/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5756411" y="1278925"/>
            <a:ext cx="0" cy="14802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Breakdown of Fetch Address</a:t>
            </a:r>
            <a:endParaRPr lang="en-US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Assuming 32-bit addresses and 4 bytes/instr.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128838" y="4265613"/>
            <a:ext cx="20097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T$ tag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138613" y="4265613"/>
            <a:ext cx="14176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T$ index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556250" y="4265613"/>
            <a:ext cx="498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00</a:t>
            </a:r>
          </a:p>
        </p:txBody>
      </p:sp>
      <p:sp>
        <p:nvSpPr>
          <p:cNvPr id="43019" name="AutoShape 11"/>
          <p:cNvSpPr>
            <a:spLocks/>
          </p:cNvSpPr>
          <p:nvPr/>
        </p:nvSpPr>
        <p:spPr bwMode="auto">
          <a:xfrm rot="-16200000">
            <a:off x="4547394" y="3212307"/>
            <a:ext cx="600075" cy="1417637"/>
          </a:xfrm>
          <a:prstGeom prst="leftBrace">
            <a:avLst>
              <a:gd name="adj1" fmla="val 19687"/>
              <a:gd name="adj2" fmla="val 4994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763963" y="3163888"/>
            <a:ext cx="299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log</a:t>
            </a:r>
            <a:r>
              <a:rPr lang="en-US" altLang="en-US" baseline="-25000"/>
              <a:t>2</a:t>
            </a:r>
            <a:r>
              <a:rPr lang="en-US" altLang="en-US"/>
              <a:t>(# trace cache sets)</a:t>
            </a:r>
          </a:p>
        </p:txBody>
      </p:sp>
      <p:sp>
        <p:nvSpPr>
          <p:cNvPr id="43021" name="AutoShape 13"/>
          <p:cNvSpPr>
            <a:spLocks/>
          </p:cNvSpPr>
          <p:nvPr/>
        </p:nvSpPr>
        <p:spPr bwMode="auto">
          <a:xfrm rot="-16200000">
            <a:off x="2952751" y="3035300"/>
            <a:ext cx="361950" cy="2009775"/>
          </a:xfrm>
          <a:prstGeom prst="leftBrace">
            <a:avLst>
              <a:gd name="adj1" fmla="val 462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556250" y="3535363"/>
            <a:ext cx="2868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low </a:t>
            </a:r>
            <a:r>
              <a:rPr lang="en-US" altLang="en-US" dirty="0" smtClean="0"/>
              <a:t>two </a:t>
            </a:r>
            <a:r>
              <a:rPr lang="en-US" altLang="en-US" dirty="0"/>
              <a:t>bits always 0</a:t>
            </a:r>
          </a:p>
        </p:txBody>
      </p:sp>
      <p:sp>
        <p:nvSpPr>
          <p:cNvPr id="43023" name="AutoShape 15"/>
          <p:cNvSpPr>
            <a:spLocks/>
          </p:cNvSpPr>
          <p:nvPr/>
        </p:nvSpPr>
        <p:spPr bwMode="auto">
          <a:xfrm rot="-16200000">
            <a:off x="5624513" y="3790950"/>
            <a:ext cx="361950" cy="498475"/>
          </a:xfrm>
          <a:prstGeom prst="leftBrace">
            <a:avLst>
              <a:gd name="adj1" fmla="val 114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860425" y="3490913"/>
            <a:ext cx="277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32 - (# index bits) - 2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EX:</a:t>
            </a:r>
          </a:p>
          <a:p>
            <a:pPr lvl="1"/>
            <a:r>
              <a:rPr lang="en-US" altLang="en-US" dirty="0" smtClean="0"/>
              <a:t>64KB 4-way set-associative T$</a:t>
            </a:r>
          </a:p>
          <a:p>
            <a:pPr lvl="1"/>
            <a:r>
              <a:rPr lang="en-US" altLang="en-US" dirty="0" smtClean="0"/>
              <a:t>Trace size = 16 4-byte instructions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80975" y="3851275"/>
            <a:ext cx="76174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# sets = 64KB / (4 </a:t>
            </a:r>
            <a:r>
              <a:rPr lang="en-US" altLang="en-US" dirty="0" smtClean="0"/>
              <a:t>traces/set </a:t>
            </a:r>
            <a:r>
              <a:rPr lang="en-US" altLang="en-US" dirty="0"/>
              <a:t>* 16 instr</a:t>
            </a:r>
            <a:r>
              <a:rPr lang="en-US" altLang="en-US" dirty="0" smtClean="0"/>
              <a:t>./trace </a:t>
            </a:r>
            <a:r>
              <a:rPr lang="en-US" altLang="en-US" dirty="0"/>
              <a:t>* 4 bytes/instr.)</a:t>
            </a:r>
          </a:p>
          <a:p>
            <a:r>
              <a:rPr lang="en-US" altLang="en-US" dirty="0"/>
              <a:t>          = 256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80975" y="4683125"/>
            <a:ext cx="378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# index bits = log</a:t>
            </a:r>
            <a:r>
              <a:rPr lang="en-US" altLang="en-US" baseline="-25000"/>
              <a:t>2</a:t>
            </a:r>
            <a:r>
              <a:rPr lang="en-US" altLang="en-US"/>
              <a:t>(# sets) = 8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138613" y="5535613"/>
            <a:ext cx="20097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T$ tag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148388" y="5535613"/>
            <a:ext cx="14176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T$ index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566025" y="5535613"/>
            <a:ext cx="498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00</a:t>
            </a:r>
          </a:p>
        </p:txBody>
      </p:sp>
      <p:sp>
        <p:nvSpPr>
          <p:cNvPr id="44041" name="AutoShape 9"/>
          <p:cNvSpPr>
            <a:spLocks/>
          </p:cNvSpPr>
          <p:nvPr/>
        </p:nvSpPr>
        <p:spPr bwMode="auto">
          <a:xfrm rot="-16200000">
            <a:off x="6676232" y="4601369"/>
            <a:ext cx="361950" cy="1417637"/>
          </a:xfrm>
          <a:prstGeom prst="leftBrace">
            <a:avLst>
              <a:gd name="adj1" fmla="val 32639"/>
              <a:gd name="adj2" fmla="val 4994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AutoShape 10"/>
          <p:cNvSpPr>
            <a:spLocks/>
          </p:cNvSpPr>
          <p:nvPr/>
        </p:nvSpPr>
        <p:spPr bwMode="auto">
          <a:xfrm rot="-16200000">
            <a:off x="4962526" y="4305300"/>
            <a:ext cx="361950" cy="2009775"/>
          </a:xfrm>
          <a:prstGeom prst="leftBrace">
            <a:avLst>
              <a:gd name="adj1" fmla="val 462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AutoShape 11"/>
          <p:cNvSpPr>
            <a:spLocks/>
          </p:cNvSpPr>
          <p:nvPr/>
        </p:nvSpPr>
        <p:spPr bwMode="auto">
          <a:xfrm rot="-16200000">
            <a:off x="7634288" y="5060950"/>
            <a:ext cx="361950" cy="498475"/>
          </a:xfrm>
          <a:prstGeom prst="leftBrace">
            <a:avLst>
              <a:gd name="adj1" fmla="val 114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7639050" y="4706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700838" y="4711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4908550" y="47450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Branch Mask</a:t>
            </a:r>
            <a:br>
              <a:rPr lang="en-US" altLang="en-US" dirty="0" smtClean="0"/>
            </a:br>
            <a:r>
              <a:rPr lang="en-US" altLang="en-US" sz="1600" dirty="0" smtClean="0"/>
              <a:t>(implementation modified w.r.t. MICRO-29)</a:t>
            </a:r>
            <a:endParaRPr lang="en-US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Encodes the number of </a:t>
            </a:r>
            <a:r>
              <a:rPr lang="en-US" altLang="en-US" i="1" dirty="0" smtClean="0"/>
              <a:t>embedded</a:t>
            </a:r>
            <a:r>
              <a:rPr lang="en-US" altLang="en-US" dirty="0" smtClean="0"/>
              <a:t> conditional branches</a:t>
            </a:r>
          </a:p>
          <a:p>
            <a:pPr lvl="1"/>
            <a:r>
              <a:rPr lang="en-US" altLang="en-US" dirty="0" smtClean="0"/>
              <a:t>Number of embedded conditional branches = number of </a:t>
            </a:r>
            <a:r>
              <a:rPr lang="en-US" altLang="en-US" u="sng" dirty="0" smtClean="0"/>
              <a:t>leading 1’s</a:t>
            </a:r>
            <a:r>
              <a:rPr lang="en-US" altLang="en-US" dirty="0" smtClean="0"/>
              <a:t> in the mask</a:t>
            </a:r>
          </a:p>
          <a:p>
            <a:r>
              <a:rPr lang="en-US" altLang="en-US" dirty="0" smtClean="0"/>
              <a:t>If m = 3 (up to 3 conditional branches):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56626" y="3770313"/>
            <a:ext cx="28238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# embedded </a:t>
            </a:r>
            <a:r>
              <a:rPr lang="en-US" altLang="en-US" dirty="0" smtClean="0"/>
              <a:t>cond. br.</a:t>
            </a:r>
            <a:endParaRPr lang="en-US" altLang="en-US" dirty="0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952500" y="4703763"/>
            <a:ext cx="28321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952500" y="5170488"/>
            <a:ext cx="28321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952500" y="5637213"/>
            <a:ext cx="28321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952500" y="4237038"/>
            <a:ext cx="28321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3 (not possible)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784600" y="3770313"/>
            <a:ext cx="28321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branch_mask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784600" y="4703763"/>
            <a:ext cx="28321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784600" y="5170488"/>
            <a:ext cx="28321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784600" y="5637213"/>
            <a:ext cx="28321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00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784600" y="4237038"/>
            <a:ext cx="28321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(n=16, m=3)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07936"/>
              </p:ext>
            </p:extLst>
          </p:nvPr>
        </p:nvGraphicFramePr>
        <p:xfrm>
          <a:off x="712177" y="1688856"/>
          <a:ext cx="75174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252828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1617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808882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948527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0866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367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7706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10586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994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7702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29006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005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5326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9655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298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182467"/>
                    </a:ext>
                  </a:extLst>
                </a:gridCol>
                <a:gridCol w="1723097">
                  <a:extLst>
                    <a:ext uri="{9D8B030D-6E8A-4147-A177-3AD203B41FA5}">
                      <a16:colId xmlns:a16="http://schemas.microsoft.com/office/drawing/2014/main" val="4242698661"/>
                    </a:ext>
                  </a:extLst>
                </a:gridCol>
                <a:gridCol w="2461846">
                  <a:extLst>
                    <a:ext uri="{9D8B030D-6E8A-4147-A177-3AD203B41FA5}">
                      <a16:colId xmlns:a16="http://schemas.microsoft.com/office/drawing/2014/main" val="3804625254"/>
                    </a:ext>
                  </a:extLst>
                </a:gridCol>
              </a:tblGrid>
              <a:tr h="370840">
                <a:tc gridSpan="16"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trace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ends_in_branch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4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6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4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8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8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522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4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T$ Hit Logic</a:t>
            </a:r>
            <a:endParaRPr lang="en-US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Use index to read out trace(s)</a:t>
            </a:r>
          </a:p>
          <a:p>
            <a:r>
              <a:rPr lang="en-US" altLang="en-US" dirty="0" smtClean="0"/>
              <a:t>Hit conditions</a:t>
            </a:r>
          </a:p>
          <a:p>
            <a:pPr marL="457200" lvl="1" indent="0">
              <a:buNone/>
            </a:pPr>
            <a:r>
              <a:rPr lang="en-US" altLang="en-US" dirty="0" smtClean="0"/>
              <a:t>1. </a:t>
            </a:r>
            <a:r>
              <a:rPr lang="en-US" altLang="en-US" i="1" dirty="0" smtClean="0"/>
              <a:t>Start PC check</a:t>
            </a:r>
            <a:r>
              <a:rPr lang="en-US" altLang="en-US" dirty="0" smtClean="0"/>
              <a:t>:</a:t>
            </a:r>
          </a:p>
          <a:p>
            <a:pPr marL="457200" lvl="1" indent="0">
              <a:buNone/>
            </a:pPr>
            <a:r>
              <a:rPr lang="en-US" altLang="en-US" dirty="0" smtClean="0"/>
              <a:t>    Tag from fetch address ==</a:t>
            </a:r>
          </a:p>
          <a:p>
            <a:pPr marL="457200" lvl="1" indent="0">
              <a:buNone/>
            </a:pPr>
            <a:r>
              <a:rPr lang="en-US" altLang="en-US" dirty="0" smtClean="0"/>
              <a:t>    Tag from trace cache</a:t>
            </a:r>
          </a:p>
          <a:p>
            <a:pPr marL="457200" lvl="1" indent="0">
              <a:buNone/>
            </a:pPr>
            <a:r>
              <a:rPr lang="en-US" altLang="en-US" dirty="0" smtClean="0"/>
              <a:t>2. </a:t>
            </a:r>
            <a:r>
              <a:rPr lang="en-US" altLang="en-US" i="1" dirty="0" smtClean="0"/>
              <a:t>Path check</a:t>
            </a:r>
            <a:r>
              <a:rPr lang="en-US" altLang="en-US" dirty="0" smtClean="0"/>
              <a:t>:</a:t>
            </a:r>
          </a:p>
          <a:p>
            <a:pPr marL="457200" lvl="1" indent="0">
              <a:buNone/>
            </a:pPr>
            <a:r>
              <a:rPr lang="en-US" altLang="en-US" dirty="0" smtClean="0"/>
              <a:t>    (</a:t>
            </a:r>
            <a:r>
              <a:rPr lang="en-US" altLang="en-US" dirty="0" err="1" smtClean="0"/>
              <a:t>branch_mask</a:t>
            </a:r>
            <a:r>
              <a:rPr lang="en-US" altLang="en-US" dirty="0" smtClean="0"/>
              <a:t> &amp; predictions) ==</a:t>
            </a:r>
          </a:p>
          <a:p>
            <a:pPr marL="457200" lvl="1" indent="0">
              <a:buNone/>
            </a:pPr>
            <a:r>
              <a:rPr lang="en-US" altLang="en-US" dirty="0" smtClean="0"/>
              <a:t>    (</a:t>
            </a:r>
            <a:r>
              <a:rPr lang="en-US" altLang="en-US" dirty="0" err="1" smtClean="0"/>
              <a:t>branch_mask</a:t>
            </a:r>
            <a:r>
              <a:rPr lang="en-US" altLang="en-US" dirty="0" smtClean="0"/>
              <a:t> &amp; </a:t>
            </a:r>
            <a:r>
              <a:rPr lang="en-US" altLang="en-US" dirty="0" err="1" smtClean="0"/>
              <a:t>branch_flags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Next-PC logic without Trace 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91517"/>
              </p:ext>
            </p:extLst>
          </p:nvPr>
        </p:nvGraphicFramePr>
        <p:xfrm>
          <a:off x="325582" y="1410115"/>
          <a:ext cx="8749145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328459817"/>
                    </a:ext>
                  </a:extLst>
                </a:gridCol>
                <a:gridCol w="6615545">
                  <a:extLst>
                    <a:ext uri="{9D8B030D-6E8A-4147-A177-3AD203B41FA5}">
                      <a16:colId xmlns:a16="http://schemas.microsoft.com/office/drawing/2014/main" val="1692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PC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conditions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0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misp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recovery PC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from Execute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stage signals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mispredicted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branch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0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BTB-miss recovery PC from Decode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Decode stage signals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misfetched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bundle due to BTB misses in prior cycle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7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 + </a:t>
                      </a:r>
                      <a:r>
                        <a:rPr lang="en-US" sz="1400" dirty="0" err="1" smtClean="0"/>
                        <a:t>fetch_width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I$ fetch bundle doesn’t end in a predicted-taken cond. br. or unconditional br.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7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from banked</a:t>
                      </a:r>
                      <a:r>
                        <a:rPr lang="en-US" sz="1400" baseline="0" dirty="0" smtClean="0"/>
                        <a:t> BTB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I$ fetch bundle ends in a predicted-taken cond. br.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jump/call direct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6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from dedicated indirect-branch predictor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I$ fetch bundle ends in jump/call indirect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8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from RAS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I$ fetch bundle ends in return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sz="1400" dirty="0" smtClean="0">
                          <a:solidFill>
                            <a:srgbClr val="FF0000"/>
                          </a:solidFill>
                        </a:rPr>
                      </a:b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98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8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Next-PC logic with Trace 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90608"/>
              </p:ext>
            </p:extLst>
          </p:nvPr>
        </p:nvGraphicFramePr>
        <p:xfrm>
          <a:off x="325582" y="1410115"/>
          <a:ext cx="8749145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328459817"/>
                    </a:ext>
                  </a:extLst>
                </a:gridCol>
                <a:gridCol w="6615545">
                  <a:extLst>
                    <a:ext uri="{9D8B030D-6E8A-4147-A177-3AD203B41FA5}">
                      <a16:colId xmlns:a16="http://schemas.microsoft.com/office/drawing/2014/main" val="1692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PC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conditions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0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misp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recovery PC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from Execute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stage signals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mispredicted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branch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0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BTB-miss recovery PC from Decode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Decode stage signals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misfetched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bundle due to BTB misses in prior cycle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(only possible if bundle came from I$, not T$)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7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 + </a:t>
                      </a:r>
                      <a:r>
                        <a:rPr lang="en-US" sz="1400" dirty="0" err="1" smtClean="0"/>
                        <a:t>fetch_width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T$ miss &amp;&amp;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I$ fetch bundle doesn’t end in a predicted-taken cond. br. or unconditional br.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7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from banked</a:t>
                      </a:r>
                      <a:r>
                        <a:rPr lang="en-US" sz="1400" baseline="0" dirty="0" smtClean="0"/>
                        <a:t> BTB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T$ miss &amp;&amp; 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I$ fetch bundle ends in a predicted-taken cond. br.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jump/call direct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6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from dedicated indirect-branch predictor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(T$ miss &amp;&amp;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I$ fetch bundle ends in jump/call indirect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||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(T$ hit &amp;&amp;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ends_in_branch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(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end_branch_type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jump/call indirect))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8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from RAS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(T$ miss &amp;&amp;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I$ fetch bundle ends in return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||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(T$ hit &amp;&amp;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ends_in_branch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(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end_branch_type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return))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trace fall-through address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T$ hit &amp;&amp; (!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ends_in_branch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||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end_branch_type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cond. br.) &amp;&amp; (its prediction is not-taken)))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trace target address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T$ hit &amp;&amp;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ends_in_branch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b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end_branch_type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jump/call direct) ||</a:t>
                      </a:r>
                      <a:b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((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end_branch_type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cond. br.) &amp;&amp; (its prediction is taken)))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98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3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High ILP Processors</a:t>
            </a:r>
            <a:endParaRPr lang="en-GB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High ILP processor</a:t>
            </a:r>
          </a:p>
          <a:p>
            <a:pPr lvl="1"/>
            <a:r>
              <a:rPr lang="en-GB" altLang="en-US" dirty="0" smtClean="0"/>
              <a:t>Many parallel execution lanes</a:t>
            </a:r>
          </a:p>
          <a:p>
            <a:pPr lvl="2"/>
            <a:r>
              <a:rPr lang="en-GB" altLang="en-US" dirty="0" smtClean="0"/>
              <a:t>Between 4 and 16</a:t>
            </a:r>
          </a:p>
          <a:p>
            <a:pPr lvl="1"/>
            <a:r>
              <a:rPr lang="en-GB" altLang="en-US" dirty="0" smtClean="0"/>
              <a:t>Large window to find enough independent instructions to keep execution lanes busy</a:t>
            </a:r>
          </a:p>
          <a:p>
            <a:pPr lvl="2"/>
            <a:r>
              <a:rPr lang="en-GB" altLang="en-US" dirty="0" smtClean="0"/>
              <a:t>Large PRF, IQ, LQ/SQ</a:t>
            </a:r>
          </a:p>
          <a:p>
            <a:r>
              <a:rPr lang="en-GB" altLang="en-US" dirty="0" smtClean="0"/>
              <a:t>Implications for instruction fetch?</a:t>
            </a:r>
          </a:p>
          <a:p>
            <a:pPr lvl="1"/>
            <a:r>
              <a:rPr lang="en-GB" altLang="en-US" dirty="0" smtClean="0"/>
              <a:t>Fetch rate must match execution rate</a:t>
            </a:r>
          </a:p>
          <a:p>
            <a:pPr lvl="1"/>
            <a:r>
              <a:rPr lang="en-GB" altLang="en-US" dirty="0" smtClean="0"/>
              <a:t>If 16 execution lanes, ideally need a sustained fetch rate of 16 instr./cycle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97551"/>
              </p:ext>
            </p:extLst>
          </p:nvPr>
        </p:nvGraphicFramePr>
        <p:xfrm>
          <a:off x="124692" y="1577115"/>
          <a:ext cx="8922327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44">
                  <a:extLst>
                    <a:ext uri="{9D8B030D-6E8A-4147-A177-3AD203B41FA5}">
                      <a16:colId xmlns:a16="http://schemas.microsoft.com/office/drawing/2014/main" val="2400823862"/>
                    </a:ext>
                  </a:extLst>
                </a:gridCol>
                <a:gridCol w="4946073">
                  <a:extLst>
                    <a:ext uri="{9D8B030D-6E8A-4147-A177-3AD203B41FA5}">
                      <a16:colId xmlns:a16="http://schemas.microsoft.com/office/drawing/2014/main" val="3583962649"/>
                    </a:ext>
                  </a:extLst>
                </a:gridCol>
                <a:gridCol w="2618510">
                  <a:extLst>
                    <a:ext uri="{9D8B030D-6E8A-4147-A177-3AD203B41FA5}">
                      <a16:colId xmlns:a16="http://schemas.microsoft.com/office/drawing/2014/main" val="399805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 to push on RAS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r>
                        <a:rPr lang="en-US" baseline="0" dirty="0" smtClean="0"/>
                        <a:t> 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I$ fetch bundle ends in call direct/call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indirect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 +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fetch_bundle_length</a:t>
                      </a:r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(same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call’s PC+1)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 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I$ fetch bundle ends in return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322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89868"/>
              </p:ext>
            </p:extLst>
          </p:nvPr>
        </p:nvGraphicFramePr>
        <p:xfrm>
          <a:off x="124692" y="3368040"/>
          <a:ext cx="8922327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44">
                  <a:extLst>
                    <a:ext uri="{9D8B030D-6E8A-4147-A177-3AD203B41FA5}">
                      <a16:colId xmlns:a16="http://schemas.microsoft.com/office/drawing/2014/main" val="2400823862"/>
                    </a:ext>
                  </a:extLst>
                </a:gridCol>
                <a:gridCol w="4946073">
                  <a:extLst>
                    <a:ext uri="{9D8B030D-6E8A-4147-A177-3AD203B41FA5}">
                      <a16:colId xmlns:a16="http://schemas.microsoft.com/office/drawing/2014/main" val="3583962649"/>
                    </a:ext>
                  </a:extLst>
                </a:gridCol>
                <a:gridCol w="2618510">
                  <a:extLst>
                    <a:ext uri="{9D8B030D-6E8A-4147-A177-3AD203B41FA5}">
                      <a16:colId xmlns:a16="http://schemas.microsoft.com/office/drawing/2014/main" val="399805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 to push on RAS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r>
                        <a:rPr lang="en-US" baseline="0" dirty="0" smtClean="0"/>
                        <a:t> 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ends_in_branch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(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end_branch_type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 direct/call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indirect)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fall-through address</a:t>
                      </a:r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(same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call’s PC+1)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 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ends_in_branch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(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end_branch_type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return)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32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4692" y="1166167"/>
            <a:ext cx="377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no trace cache or T$ miss: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691" y="2956110"/>
            <a:ext cx="1288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T$ hit: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6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5662613" y="2143125"/>
            <a:ext cx="2024062" cy="2233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T$ Redundancy &amp; Fragmentation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663825" y="2811463"/>
            <a:ext cx="558800" cy="317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2663825" y="2143125"/>
            <a:ext cx="2024063" cy="2233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3189288" y="2641600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184650" y="2641600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3189288" y="2641600"/>
            <a:ext cx="995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4029075" y="3128963"/>
            <a:ext cx="0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2719388" y="3446463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2719388" y="3582988"/>
            <a:ext cx="1309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1025525" y="2174875"/>
            <a:ext cx="414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519113" y="3106738"/>
            <a:ext cx="396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1517650" y="3106738"/>
            <a:ext cx="396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025525" y="4059238"/>
            <a:ext cx="414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cxnSp>
        <p:nvCxnSpPr>
          <p:cNvPr id="42009" name="AutoShape 25"/>
          <p:cNvCxnSpPr>
            <a:cxnSpLocks noChangeShapeType="1"/>
            <a:stCxn id="42005" idx="2"/>
            <a:endCxn id="42006" idx="0"/>
          </p:cNvCxnSpPr>
          <p:nvPr/>
        </p:nvCxnSpPr>
        <p:spPr bwMode="auto">
          <a:xfrm flipH="1">
            <a:off x="717550" y="2641600"/>
            <a:ext cx="515938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0" name="AutoShape 26"/>
          <p:cNvCxnSpPr>
            <a:cxnSpLocks noChangeShapeType="1"/>
            <a:stCxn id="42005" idx="2"/>
            <a:endCxn id="42007" idx="0"/>
          </p:cNvCxnSpPr>
          <p:nvPr/>
        </p:nvCxnSpPr>
        <p:spPr bwMode="auto">
          <a:xfrm>
            <a:off x="1233488" y="2641600"/>
            <a:ext cx="48260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1" name="AutoShape 27"/>
          <p:cNvCxnSpPr>
            <a:cxnSpLocks noChangeShapeType="1"/>
            <a:stCxn id="42006" idx="2"/>
            <a:endCxn id="42008" idx="0"/>
          </p:cNvCxnSpPr>
          <p:nvPr/>
        </p:nvCxnSpPr>
        <p:spPr bwMode="auto">
          <a:xfrm>
            <a:off x="717550" y="3573463"/>
            <a:ext cx="515938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2" name="AutoShape 28"/>
          <p:cNvCxnSpPr>
            <a:cxnSpLocks noChangeShapeType="1"/>
            <a:stCxn id="42007" idx="2"/>
            <a:endCxn id="42008" idx="0"/>
          </p:cNvCxnSpPr>
          <p:nvPr/>
        </p:nvCxnSpPr>
        <p:spPr bwMode="auto">
          <a:xfrm flipH="1">
            <a:off x="1233488" y="3573463"/>
            <a:ext cx="48260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823913" y="4967288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CFG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2503488" y="4967288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Instruction Cache</a:t>
            </a: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5662613" y="2589213"/>
            <a:ext cx="558800" cy="317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4084638" y="2811463"/>
            <a:ext cx="603250" cy="317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5662613" y="3360738"/>
            <a:ext cx="558800" cy="317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3222625" y="2811463"/>
            <a:ext cx="862013" cy="317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2663825" y="3128963"/>
            <a:ext cx="603250" cy="317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6221413" y="3360738"/>
            <a:ext cx="862012" cy="317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7083425" y="3354388"/>
            <a:ext cx="603250" cy="317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6221413" y="2589213"/>
            <a:ext cx="603250" cy="317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42035" name="Rectangle 51"/>
          <p:cNvSpPr>
            <a:spLocks noChangeArrowheads="1"/>
          </p:cNvSpPr>
          <p:nvPr/>
        </p:nvSpPr>
        <p:spPr bwMode="auto">
          <a:xfrm>
            <a:off x="6824663" y="2589213"/>
            <a:ext cx="603250" cy="317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5795963" y="4967288"/>
            <a:ext cx="171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Trace Cache</a:t>
            </a:r>
          </a:p>
        </p:txBody>
      </p:sp>
      <p:cxnSp>
        <p:nvCxnSpPr>
          <p:cNvPr id="42044" name="AutoShape 60"/>
          <p:cNvCxnSpPr>
            <a:cxnSpLocks noChangeShapeType="1"/>
            <a:stCxn id="42035" idx="3"/>
          </p:cNvCxnSpPr>
          <p:nvPr/>
        </p:nvCxnSpPr>
        <p:spPr bwMode="auto">
          <a:xfrm>
            <a:off x="7427913" y="2747963"/>
            <a:ext cx="760412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45" name="AutoShape 61"/>
          <p:cNvCxnSpPr>
            <a:cxnSpLocks noChangeShapeType="1"/>
            <a:stCxn id="42033" idx="3"/>
          </p:cNvCxnSpPr>
          <p:nvPr/>
        </p:nvCxnSpPr>
        <p:spPr bwMode="auto">
          <a:xfrm flipV="1">
            <a:off x="7686675" y="3128963"/>
            <a:ext cx="501650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47" name="AutoShape 63"/>
          <p:cNvCxnSpPr>
            <a:cxnSpLocks noChangeShapeType="1"/>
            <a:stCxn id="42015" idx="1"/>
          </p:cNvCxnSpPr>
          <p:nvPr/>
        </p:nvCxnSpPr>
        <p:spPr bwMode="auto">
          <a:xfrm flipH="1">
            <a:off x="5194300" y="2747963"/>
            <a:ext cx="468313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48" name="AutoShape 64"/>
          <p:cNvCxnSpPr>
            <a:cxnSpLocks noChangeShapeType="1"/>
            <a:endCxn id="42027" idx="1"/>
          </p:cNvCxnSpPr>
          <p:nvPr/>
        </p:nvCxnSpPr>
        <p:spPr bwMode="auto">
          <a:xfrm>
            <a:off x="5194300" y="3128963"/>
            <a:ext cx="468313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52" name="Line 68"/>
          <p:cNvSpPr>
            <a:spLocks noChangeShapeType="1"/>
          </p:cNvSpPr>
          <p:nvPr/>
        </p:nvSpPr>
        <p:spPr bwMode="auto">
          <a:xfrm flipH="1">
            <a:off x="7553325" y="1573213"/>
            <a:ext cx="973138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7335838" y="1233488"/>
            <a:ext cx="1890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fragmentation</a:t>
            </a:r>
          </a:p>
        </p:txBody>
      </p:sp>
      <p:sp>
        <p:nvSpPr>
          <p:cNvPr id="42054" name="Text Box 70"/>
          <p:cNvSpPr txBox="1">
            <a:spLocks noChangeArrowheads="1"/>
          </p:cNvSpPr>
          <p:nvPr/>
        </p:nvSpPr>
        <p:spPr bwMode="auto">
          <a:xfrm>
            <a:off x="8188325" y="2708275"/>
            <a:ext cx="979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redun-</a:t>
            </a:r>
          </a:p>
          <a:p>
            <a:r>
              <a:rPr lang="en-US" altLang="en-US"/>
              <a:t>dancy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Design Space</a:t>
            </a:r>
            <a:endParaRPr lang="en-GB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Conventional</a:t>
            </a:r>
          </a:p>
          <a:p>
            <a:pPr lvl="1"/>
            <a:r>
              <a:rPr lang="en-GB" altLang="en-US" dirty="0" smtClean="0"/>
              <a:t>Size</a:t>
            </a:r>
          </a:p>
          <a:p>
            <a:pPr lvl="1"/>
            <a:r>
              <a:rPr lang="en-GB" altLang="en-US" dirty="0" smtClean="0"/>
              <a:t>Set-associativity</a:t>
            </a:r>
          </a:p>
          <a:p>
            <a:r>
              <a:rPr lang="en-GB" altLang="en-US" dirty="0" smtClean="0"/>
              <a:t>Specific to trace cache</a:t>
            </a:r>
          </a:p>
          <a:p>
            <a:pPr lvl="1"/>
            <a:r>
              <a:rPr lang="en-GB" altLang="en-US" dirty="0" smtClean="0"/>
              <a:t>Partial matching</a:t>
            </a:r>
          </a:p>
          <a:p>
            <a:pPr lvl="1"/>
            <a:r>
              <a:rPr lang="en-GB" altLang="en-US" dirty="0" smtClean="0"/>
              <a:t>Path-associativity</a:t>
            </a:r>
          </a:p>
          <a:p>
            <a:pPr lvl="1"/>
            <a:r>
              <a:rPr lang="en-GB" altLang="en-US" dirty="0" smtClean="0"/>
              <a:t>Indexing methods (including predictions)</a:t>
            </a:r>
          </a:p>
          <a:p>
            <a:pPr lvl="1"/>
            <a:r>
              <a:rPr lang="en-GB" altLang="en-US" dirty="0" smtClean="0"/>
              <a:t>Trace selection policies</a:t>
            </a:r>
          </a:p>
          <a:p>
            <a:pPr lvl="1"/>
            <a:r>
              <a:rPr lang="en-GB" altLang="en-US" dirty="0" smtClean="0"/>
              <a:t>Trace cache fill options</a:t>
            </a:r>
            <a:endParaRPr lang="en-GB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Partial Matching</a:t>
            </a:r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Return part of trace if only prefix matches</a:t>
            </a:r>
          </a:p>
          <a:p>
            <a:r>
              <a:rPr lang="en-US" altLang="en-US" smtClean="0"/>
              <a:t>Must add fall-through &amp; target addresses for each embedded branch (not just trace-ending branch)</a:t>
            </a:r>
          </a:p>
          <a:p>
            <a:pPr lvl="1"/>
            <a:r>
              <a:rPr lang="en-US" altLang="en-US" smtClean="0"/>
              <a:t>Needed for next-PC logic</a:t>
            </a:r>
          </a:p>
          <a:p>
            <a:pPr lvl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Path-Associativity</a:t>
            </a:r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Ability to store different traces with same start PC</a:t>
            </a:r>
          </a:p>
          <a:p>
            <a:r>
              <a:rPr lang="en-US" altLang="en-US" dirty="0" smtClean="0"/>
              <a:t>Set-associative trace cache</a:t>
            </a:r>
          </a:p>
          <a:p>
            <a:pPr lvl="1"/>
            <a:r>
              <a:rPr lang="en-US" altLang="en-US" dirty="0" smtClean="0"/>
              <a:t>Normal associativity gives path-associativity</a:t>
            </a:r>
          </a:p>
          <a:p>
            <a:r>
              <a:rPr lang="en-US" altLang="en-US" dirty="0" smtClean="0"/>
              <a:t>Direct-mapped trace cache</a:t>
            </a:r>
          </a:p>
          <a:p>
            <a:pPr lvl="1"/>
            <a:r>
              <a:rPr lang="en-US" altLang="en-US" dirty="0" smtClean="0"/>
              <a:t>Combine PC with prediction bits to form trace cache index (</a:t>
            </a:r>
            <a:r>
              <a:rPr lang="en-US" altLang="en-US" i="1" dirty="0" smtClean="0"/>
              <a:t>e.g.</a:t>
            </a:r>
            <a:r>
              <a:rPr lang="en-US" altLang="en-US" dirty="0" smtClean="0"/>
              <a:t>, concatenate, XOR, </a:t>
            </a:r>
            <a:r>
              <a:rPr lang="en-US" altLang="en-US" i="1" dirty="0" smtClean="0"/>
              <a:t>etc</a:t>
            </a:r>
            <a:r>
              <a:rPr lang="en-US" altLang="en-US" dirty="0" smtClean="0"/>
              <a:t>.)</a:t>
            </a:r>
          </a:p>
          <a:p>
            <a:pPr lvl="1"/>
            <a:r>
              <a:rPr lang="en-US" altLang="en-US" dirty="0" smtClean="0"/>
              <a:t>Different traces with same start PC will map to different sets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Indexing Methods</a:t>
            </a: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Include prediction bits in trace cache index for path-associativity</a:t>
            </a:r>
          </a:p>
          <a:p>
            <a:pPr lvl="1"/>
            <a:r>
              <a:rPr lang="en-US" altLang="en-US" smtClean="0"/>
              <a:t>How many bits?</a:t>
            </a:r>
          </a:p>
          <a:p>
            <a:pPr lvl="1"/>
            <a:r>
              <a:rPr lang="en-US" altLang="en-US" smtClean="0"/>
              <a:t>XOR or concatenate?  XOR with which PC bits?</a:t>
            </a:r>
          </a:p>
          <a:p>
            <a:r>
              <a:rPr lang="en-US" altLang="en-US" smtClean="0"/>
              <a:t>Modifying indexing does not change hit logic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Trace Cache Fill Options</a:t>
            </a:r>
            <a:endParaRPr lang="en-US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When to build traces and update T$</a:t>
            </a:r>
          </a:p>
          <a:p>
            <a:pPr lvl="1"/>
            <a:r>
              <a:rPr lang="en-US" altLang="en-US" dirty="0" smtClean="0"/>
              <a:t>Fetch stage</a:t>
            </a:r>
          </a:p>
          <a:p>
            <a:pPr lvl="1"/>
            <a:r>
              <a:rPr lang="en-US" altLang="en-US" dirty="0" smtClean="0"/>
              <a:t>Retire stage</a:t>
            </a:r>
          </a:p>
          <a:p>
            <a:r>
              <a:rPr lang="en-US" altLang="en-US" dirty="0" smtClean="0"/>
              <a:t>Build one or multiple traces at a time</a:t>
            </a:r>
          </a:p>
          <a:p>
            <a:pPr lvl="1"/>
            <a:endParaRPr lang="en-US" altLang="en-US" dirty="0" smtClean="0"/>
          </a:p>
          <a:p>
            <a:pPr marL="1828800" lvl="4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				</a:t>
            </a:r>
            <a:r>
              <a:rPr lang="en-US" altLang="en-US" b="1" dirty="0" smtClean="0"/>
              <a:t>OR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2551113" y="3687763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551113" y="3484563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222750" y="3484563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4217988" y="3681413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5889625" y="34893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5889625" y="3686175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5889625" y="34829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7561263" y="34829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2992438" y="5389563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2992438" y="51752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4664075" y="51752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4659313" y="5383213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6330950" y="5180013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6330950" y="5387975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6330950" y="5173663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8002588" y="5173663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2841625" y="3295650"/>
            <a:ext cx="117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Trace A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4483100" y="3295650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Trace B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6157913" y="3295650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Trace C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3287713" y="5013325"/>
            <a:ext cx="1274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Trace A’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5019675" y="5013325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Trace B’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6438900" y="5013325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Trace C’</a:t>
            </a:r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>
            <a:off x="2551113" y="4708525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Line 48"/>
          <p:cNvSpPr>
            <a:spLocks noChangeShapeType="1"/>
          </p:cNvSpPr>
          <p:nvPr/>
        </p:nvSpPr>
        <p:spPr bwMode="auto">
          <a:xfrm>
            <a:off x="2551113" y="45053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3" name="Line 49"/>
          <p:cNvSpPr>
            <a:spLocks noChangeShapeType="1"/>
          </p:cNvSpPr>
          <p:nvPr/>
        </p:nvSpPr>
        <p:spPr bwMode="auto">
          <a:xfrm>
            <a:off x="4222750" y="45053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4" name="Line 50"/>
          <p:cNvSpPr>
            <a:spLocks noChangeShapeType="1"/>
          </p:cNvSpPr>
          <p:nvPr/>
        </p:nvSpPr>
        <p:spPr bwMode="auto">
          <a:xfrm>
            <a:off x="4230688" y="4708525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Line 51"/>
          <p:cNvSpPr>
            <a:spLocks noChangeShapeType="1"/>
          </p:cNvSpPr>
          <p:nvPr/>
        </p:nvSpPr>
        <p:spPr bwMode="auto">
          <a:xfrm>
            <a:off x="5889625" y="451008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6" name="Line 52"/>
          <p:cNvSpPr>
            <a:spLocks noChangeShapeType="1"/>
          </p:cNvSpPr>
          <p:nvPr/>
        </p:nvSpPr>
        <p:spPr bwMode="auto">
          <a:xfrm>
            <a:off x="5889625" y="4706938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7" name="Line 53"/>
          <p:cNvSpPr>
            <a:spLocks noChangeShapeType="1"/>
          </p:cNvSpPr>
          <p:nvPr/>
        </p:nvSpPr>
        <p:spPr bwMode="auto">
          <a:xfrm>
            <a:off x="5889625" y="450373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8" name="Line 54"/>
          <p:cNvSpPr>
            <a:spLocks noChangeShapeType="1"/>
          </p:cNvSpPr>
          <p:nvPr/>
        </p:nvSpPr>
        <p:spPr bwMode="auto">
          <a:xfrm>
            <a:off x="7561263" y="450373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2841625" y="4316413"/>
            <a:ext cx="117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Trace A</a:t>
            </a: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4483100" y="4316413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Trace B</a:t>
            </a:r>
          </a:p>
        </p:txBody>
      </p: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6157913" y="4316413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Trace C</a:t>
            </a:r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3546475" y="6011863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3546475" y="5808663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5218113" y="5808663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5213350" y="6005513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6884988" y="5813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>
            <a:off x="6884988" y="6010275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8" name="Line 64"/>
          <p:cNvSpPr>
            <a:spLocks noChangeShapeType="1"/>
          </p:cNvSpPr>
          <p:nvPr/>
        </p:nvSpPr>
        <p:spPr bwMode="auto">
          <a:xfrm>
            <a:off x="6884988" y="58070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9" name="Line 65"/>
          <p:cNvSpPr>
            <a:spLocks noChangeShapeType="1"/>
          </p:cNvSpPr>
          <p:nvPr/>
        </p:nvSpPr>
        <p:spPr bwMode="auto">
          <a:xfrm>
            <a:off x="8556625" y="58070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33" name="Text Box 69"/>
          <p:cNvSpPr txBox="1">
            <a:spLocks noChangeArrowheads="1"/>
          </p:cNvSpPr>
          <p:nvPr/>
        </p:nvSpPr>
        <p:spPr bwMode="auto">
          <a:xfrm>
            <a:off x="3841750" y="5629275"/>
            <a:ext cx="7729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e</a:t>
            </a:r>
            <a:r>
              <a:rPr lang="en-US" altLang="en-US" i="1" dirty="0" smtClean="0"/>
              <a:t>tc</a:t>
            </a:r>
            <a:r>
              <a:rPr lang="en-US" altLang="en-US" dirty="0"/>
              <a:t>...</a:t>
            </a:r>
          </a:p>
        </p:txBody>
      </p:sp>
      <p:sp>
        <p:nvSpPr>
          <p:cNvPr id="36934" name="AutoShape 70"/>
          <p:cNvSpPr>
            <a:spLocks/>
          </p:cNvSpPr>
          <p:nvPr/>
        </p:nvSpPr>
        <p:spPr bwMode="auto">
          <a:xfrm>
            <a:off x="1724025" y="4503738"/>
            <a:ext cx="430213" cy="1682750"/>
          </a:xfrm>
          <a:prstGeom prst="leftBrace">
            <a:avLst>
              <a:gd name="adj1" fmla="val 325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35" name="Text Box 71"/>
          <p:cNvSpPr txBox="1">
            <a:spLocks noChangeArrowheads="1"/>
          </p:cNvSpPr>
          <p:nvPr/>
        </p:nvSpPr>
        <p:spPr bwMode="auto">
          <a:xfrm>
            <a:off x="304800" y="4795838"/>
            <a:ext cx="15081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Same dynamic</a:t>
            </a:r>
          </a:p>
          <a:p>
            <a:r>
              <a:rPr lang="en-US" altLang="en-US" sz="1400"/>
              <a:t>instruction stream,</a:t>
            </a:r>
          </a:p>
          <a:p>
            <a:r>
              <a:rPr lang="en-US" altLang="en-US" sz="1400"/>
              <a:t>multiple starting</a:t>
            </a:r>
          </a:p>
          <a:p>
            <a:r>
              <a:rPr lang="en-US" altLang="en-US" sz="1400"/>
              <a:t>points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Trace Cache Applications</a:t>
            </a:r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Use in new microarchitectures</a:t>
            </a:r>
          </a:p>
          <a:p>
            <a:pPr lvl="1"/>
            <a:r>
              <a:rPr lang="en-US" altLang="en-US" dirty="0" smtClean="0"/>
              <a:t>Trace processors</a:t>
            </a:r>
          </a:p>
          <a:p>
            <a:r>
              <a:rPr lang="en-US" altLang="en-US" dirty="0" smtClean="0"/>
              <a:t>Trace pre-processing</a:t>
            </a:r>
          </a:p>
          <a:p>
            <a:pPr lvl="1"/>
            <a:r>
              <a:rPr lang="en-US" altLang="en-US" dirty="0" smtClean="0"/>
              <a:t>Either improves performance, reduces pipeline complexity, or both</a:t>
            </a:r>
          </a:p>
          <a:p>
            <a:pPr lvl="1"/>
            <a:r>
              <a:rPr lang="en-US" altLang="en-US" dirty="0" smtClean="0"/>
              <a:t>Examples</a:t>
            </a:r>
          </a:p>
          <a:p>
            <a:pPr lvl="2"/>
            <a:r>
              <a:rPr lang="en-US" altLang="en-US" dirty="0" smtClean="0"/>
              <a:t>Compiler-like optimizations (dead code removal, constant propagation, strength reduction, etc.)</a:t>
            </a:r>
          </a:p>
          <a:p>
            <a:pPr lvl="2"/>
            <a:r>
              <a:rPr lang="en-US" altLang="en-US" dirty="0" smtClean="0"/>
              <a:t>Re-schedule instructions (allows simple issue logic, </a:t>
            </a:r>
            <a:r>
              <a:rPr lang="en-US" altLang="en-US" i="1" dirty="0" smtClean="0"/>
              <a:t>e.g.</a:t>
            </a:r>
            <a:r>
              <a:rPr lang="en-US" altLang="en-US" dirty="0" smtClean="0"/>
              <a:t>, in-order, without degrading performance)</a:t>
            </a:r>
          </a:p>
          <a:p>
            <a:pPr lvl="2"/>
            <a:r>
              <a:rPr lang="en-US" altLang="en-US" dirty="0" smtClean="0"/>
              <a:t>Pre-renaming (simplify renaming logic)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Instruction Fetch Issues</a:t>
            </a:r>
            <a:endParaRPr lang="en-GB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Branch throughput</a:t>
            </a:r>
          </a:p>
          <a:p>
            <a:pPr lvl="1"/>
            <a:r>
              <a:rPr lang="en-GB" altLang="en-US" dirty="0" smtClean="0"/>
              <a:t>Predict more than one branch per cycle</a:t>
            </a:r>
          </a:p>
          <a:p>
            <a:r>
              <a:rPr lang="en-GB" altLang="en-US" dirty="0" err="1" smtClean="0"/>
              <a:t>Noncontiguous</a:t>
            </a:r>
            <a:r>
              <a:rPr lang="en-GB" altLang="en-US" dirty="0" smtClean="0"/>
              <a:t> instruction blocks</a:t>
            </a:r>
          </a:p>
          <a:p>
            <a:pPr lvl="1"/>
            <a:r>
              <a:rPr lang="en-GB" altLang="en-US" dirty="0" smtClean="0"/>
              <a:t>Fetch past taken branches</a:t>
            </a:r>
            <a:endParaRPr lang="en-GB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2519363" y="3702050"/>
            <a:ext cx="3060700" cy="2417763"/>
          </a:xfrm>
          <a:prstGeom prst="roundRect">
            <a:avLst>
              <a:gd name="adj" fmla="val 65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519363" y="3722688"/>
            <a:ext cx="1627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 sz="1600">
                <a:solidFill>
                  <a:srgbClr val="000000"/>
                </a:solidFill>
              </a:rPr>
              <a:t>Instruction Cache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521075" y="4140200"/>
            <a:ext cx="7540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 sz="1600" i="1"/>
              <a:t>not taken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826000" y="4140200"/>
            <a:ext cx="4429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 sz="1600" i="1"/>
              <a:t>taken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2519363" y="4679950"/>
            <a:ext cx="3060700" cy="360363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3240088" y="4679950"/>
            <a:ext cx="720725" cy="360363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/>
              <a:t>A</a:t>
            </a:r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3959225" y="4679950"/>
            <a:ext cx="1081088" cy="360363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/>
              <a:t>B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959225" y="4343400"/>
            <a:ext cx="1588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2519363" y="5400675"/>
            <a:ext cx="3060700" cy="360363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63" name="AutoShape 19"/>
          <p:cNvCxnSpPr>
            <a:cxnSpLocks noChangeShapeType="1"/>
            <a:stCxn id="6154" idx="3"/>
            <a:endCxn id="6149" idx="1"/>
          </p:cNvCxnSpPr>
          <p:nvPr/>
        </p:nvCxnSpPr>
        <p:spPr bwMode="auto">
          <a:xfrm flipH="1">
            <a:off x="3600450" y="4860925"/>
            <a:ext cx="1439863" cy="720725"/>
          </a:xfrm>
          <a:prstGeom prst="bentConnector5">
            <a:avLst>
              <a:gd name="adj1" fmla="val -15875"/>
              <a:gd name="adj2" fmla="val 49778"/>
              <a:gd name="adj3" fmla="val 115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3600450" y="5400675"/>
            <a:ext cx="1050925" cy="360363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/>
              <a:t>C</a:t>
            </a: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5027613" y="4343400"/>
            <a:ext cx="1587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Noncontiguous Instructions</a:t>
            </a:r>
            <a:endParaRPr lang="en-GB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 dirty="0" smtClean="0"/>
              <a:t>Fundamental problem</a:t>
            </a:r>
          </a:p>
          <a:p>
            <a:pPr lvl="1"/>
            <a:r>
              <a:rPr lang="en-GB" altLang="en-US" sz="2400" dirty="0" smtClean="0"/>
              <a:t>Conventional I$ stores instructions in their static order</a:t>
            </a:r>
          </a:p>
          <a:p>
            <a:pPr lvl="1"/>
            <a:r>
              <a:rPr lang="en-GB" altLang="en-US" sz="2400" dirty="0" smtClean="0"/>
              <a:t>Decoder wants to see instructions in their dynamic order</a:t>
            </a:r>
          </a:p>
          <a:p>
            <a:r>
              <a:rPr lang="en-GB" altLang="en-US" sz="2800" dirty="0" smtClean="0"/>
              <a:t>Two classes of hardware solutions</a:t>
            </a:r>
          </a:p>
          <a:p>
            <a:pPr lvl="1"/>
            <a:r>
              <a:rPr lang="en-GB" altLang="en-US" sz="2400" dirty="0" smtClean="0"/>
              <a:t>Deal with conventional instruction cache: Construct dynamic order on-the-fly</a:t>
            </a:r>
          </a:p>
          <a:p>
            <a:pPr lvl="1"/>
            <a:r>
              <a:rPr lang="en-GB" altLang="en-US" sz="2400" dirty="0" smtClean="0"/>
              <a:t>Direct approach: Cache instructions in dynamic order</a:t>
            </a:r>
            <a:endParaRPr lang="en-GB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Trace Cache Concept</a:t>
            </a:r>
            <a:endParaRPr lang="en-GB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07950" y="1266825"/>
            <a:ext cx="4046538" cy="4867275"/>
            <a:chOff x="68" y="798"/>
            <a:chExt cx="2549" cy="3066"/>
          </a:xfrm>
        </p:grpSpPr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68" y="1125"/>
              <a:ext cx="3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133" y="1238"/>
              <a:ext cx="3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461" y="1125"/>
              <a:ext cx="1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AutoShape 6"/>
            <p:cNvSpPr>
              <a:spLocks noChangeArrowheads="1"/>
            </p:cNvSpPr>
            <p:nvPr/>
          </p:nvSpPr>
          <p:spPr bwMode="auto">
            <a:xfrm>
              <a:off x="461" y="1125"/>
              <a:ext cx="458" cy="114"/>
            </a:xfrm>
            <a:prstGeom prst="roundRect">
              <a:avLst>
                <a:gd name="adj" fmla="val 875"/>
              </a:avLst>
            </a:prstGeom>
            <a:solidFill>
              <a:srgbClr val="CCCC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918" y="1125"/>
              <a:ext cx="262" cy="114"/>
            </a:xfrm>
            <a:prstGeom prst="roundRect">
              <a:avLst>
                <a:gd name="adj" fmla="val 875"/>
              </a:avLst>
            </a:prstGeom>
            <a:solidFill>
              <a:srgbClr val="9999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AutoShape 8"/>
            <p:cNvSpPr>
              <a:spLocks noChangeArrowheads="1"/>
            </p:cNvSpPr>
            <p:nvPr/>
          </p:nvSpPr>
          <p:spPr bwMode="auto">
            <a:xfrm>
              <a:off x="1180" y="1125"/>
              <a:ext cx="196" cy="114"/>
            </a:xfrm>
            <a:prstGeom prst="roundRect">
              <a:avLst>
                <a:gd name="adj" fmla="val 875"/>
              </a:avLst>
            </a:prstGeom>
            <a:solidFill>
              <a:srgbClr val="4C4C4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1376" y="1238"/>
              <a:ext cx="3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376" y="1125"/>
              <a:ext cx="3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408" y="1251"/>
              <a:ext cx="13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</a:pPr>
              <a:r>
                <a:rPr lang="en-GB" altLang="en-US"/>
                <a:t>A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889" y="1374"/>
              <a:ext cx="5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</a:pPr>
              <a:r>
                <a:rPr lang="en-GB" altLang="en-US"/>
                <a:t>t</a:t>
              </a: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907" y="1237"/>
              <a:ext cx="1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1150" y="1374"/>
              <a:ext cx="5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</a:pPr>
              <a:r>
                <a:rPr lang="en-GB" altLang="en-US"/>
                <a:t>t</a:t>
              </a: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V="1">
              <a:off x="1168" y="1237"/>
              <a:ext cx="1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334" y="798"/>
              <a:ext cx="12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</a:pPr>
              <a:r>
                <a:rPr lang="en-GB" altLang="en-US" sz="1600"/>
                <a:t>trace: {A, taken, taken}</a:t>
              </a:r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V="1">
              <a:off x="461" y="943"/>
              <a:ext cx="515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H="1" flipV="1">
              <a:off x="974" y="943"/>
              <a:ext cx="403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AutoShape 19"/>
            <p:cNvSpPr>
              <a:spLocks noChangeArrowheads="1"/>
            </p:cNvSpPr>
            <p:nvPr/>
          </p:nvSpPr>
          <p:spPr bwMode="auto">
            <a:xfrm>
              <a:off x="635" y="2164"/>
              <a:ext cx="1134" cy="1021"/>
            </a:xfrm>
            <a:prstGeom prst="roundRect">
              <a:avLst>
                <a:gd name="adj" fmla="val 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726" y="2154"/>
              <a:ext cx="96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</a:pPr>
              <a:r>
                <a:rPr lang="en-GB" altLang="en-US"/>
                <a:t>Trace Cache</a:t>
              </a:r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635" y="2617"/>
              <a:ext cx="1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AutoShape 22"/>
            <p:cNvSpPr>
              <a:spLocks noChangeArrowheads="1"/>
            </p:cNvSpPr>
            <p:nvPr/>
          </p:nvSpPr>
          <p:spPr bwMode="auto">
            <a:xfrm>
              <a:off x="635" y="2617"/>
              <a:ext cx="458" cy="114"/>
            </a:xfrm>
            <a:prstGeom prst="roundRect">
              <a:avLst>
                <a:gd name="adj" fmla="val 875"/>
              </a:avLst>
            </a:prstGeom>
            <a:solidFill>
              <a:srgbClr val="CCCC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AutoShape 23"/>
            <p:cNvSpPr>
              <a:spLocks noChangeArrowheads="1"/>
            </p:cNvSpPr>
            <p:nvPr/>
          </p:nvSpPr>
          <p:spPr bwMode="auto">
            <a:xfrm>
              <a:off x="1093" y="2617"/>
              <a:ext cx="262" cy="114"/>
            </a:xfrm>
            <a:prstGeom prst="roundRect">
              <a:avLst>
                <a:gd name="adj" fmla="val 875"/>
              </a:avLst>
            </a:prstGeom>
            <a:solidFill>
              <a:srgbClr val="9999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AutoShape 24"/>
            <p:cNvSpPr>
              <a:spLocks noChangeArrowheads="1"/>
            </p:cNvSpPr>
            <p:nvPr/>
          </p:nvSpPr>
          <p:spPr bwMode="auto">
            <a:xfrm>
              <a:off x="1355" y="2617"/>
              <a:ext cx="196" cy="114"/>
            </a:xfrm>
            <a:prstGeom prst="roundRect">
              <a:avLst>
                <a:gd name="adj" fmla="val 875"/>
              </a:avLst>
            </a:prstGeom>
            <a:solidFill>
              <a:srgbClr val="4C4C4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217" name="Picture 2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" y="2670"/>
              <a:ext cx="896" cy="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8218" name="Picture 2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" y="2670"/>
              <a:ext cx="906" cy="1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8219" name="Picture 2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" y="2680"/>
              <a:ext cx="901" cy="1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522" y="1474"/>
              <a:ext cx="227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720" y="1814"/>
              <a:ext cx="189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</a:pPr>
              <a:r>
                <a:rPr lang="en-GB" altLang="en-US" sz="1600"/>
                <a:t>Fill new trace from instruction cache</a:t>
              </a:r>
            </a:p>
          </p:txBody>
        </p:sp>
      </p:grp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4484688" y="1778000"/>
            <a:ext cx="6238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4587875" y="1958975"/>
            <a:ext cx="5191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5108575" y="1778000"/>
            <a:ext cx="1588" cy="179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AutoShape 33"/>
          <p:cNvSpPr>
            <a:spLocks noChangeArrowheads="1"/>
          </p:cNvSpPr>
          <p:nvPr/>
        </p:nvSpPr>
        <p:spPr bwMode="auto">
          <a:xfrm>
            <a:off x="5108575" y="1778000"/>
            <a:ext cx="727075" cy="180975"/>
          </a:xfrm>
          <a:prstGeom prst="roundRect">
            <a:avLst>
              <a:gd name="adj" fmla="val 875"/>
            </a:avLst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AutoShape 34"/>
          <p:cNvSpPr>
            <a:spLocks noChangeArrowheads="1"/>
          </p:cNvSpPr>
          <p:nvPr/>
        </p:nvSpPr>
        <p:spPr bwMode="auto">
          <a:xfrm>
            <a:off x="5835650" y="1778000"/>
            <a:ext cx="415925" cy="180975"/>
          </a:xfrm>
          <a:prstGeom prst="roundRect">
            <a:avLst>
              <a:gd name="adj" fmla="val 875"/>
            </a:avLst>
          </a:prstGeom>
          <a:solidFill>
            <a:srgbClr val="9999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AutoShape 35"/>
          <p:cNvSpPr>
            <a:spLocks noChangeArrowheads="1"/>
          </p:cNvSpPr>
          <p:nvPr/>
        </p:nvSpPr>
        <p:spPr bwMode="auto">
          <a:xfrm>
            <a:off x="6249988" y="1778000"/>
            <a:ext cx="311150" cy="180975"/>
          </a:xfrm>
          <a:prstGeom prst="roundRect">
            <a:avLst>
              <a:gd name="adj" fmla="val 875"/>
            </a:avLst>
          </a:prstGeom>
          <a:solidFill>
            <a:srgbClr val="4C4C4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6561138" y="1958975"/>
            <a:ext cx="6238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6561138" y="1778000"/>
            <a:ext cx="5191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5024438" y="1979613"/>
            <a:ext cx="2206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/>
              <a:t>A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5788025" y="2174875"/>
            <a:ext cx="84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/>
              <a:t>t</a:t>
            </a:r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 flipV="1">
            <a:off x="5816600" y="1957388"/>
            <a:ext cx="15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6202363" y="2174875"/>
            <a:ext cx="84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/>
              <a:t>t</a:t>
            </a:r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 flipV="1">
            <a:off x="6230938" y="1957388"/>
            <a:ext cx="1587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4906963" y="1260475"/>
            <a:ext cx="193675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 sz="1600"/>
              <a:t>trace: {A, taken, taken}</a:t>
            </a:r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 flipV="1">
            <a:off x="5108575" y="1489075"/>
            <a:ext cx="817563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 flipH="1" flipV="1">
            <a:off x="5922963" y="1489075"/>
            <a:ext cx="639762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AutoShape 46"/>
          <p:cNvSpPr>
            <a:spLocks noChangeArrowheads="1"/>
          </p:cNvSpPr>
          <p:nvPr/>
        </p:nvSpPr>
        <p:spPr bwMode="auto">
          <a:xfrm>
            <a:off x="5672138" y="3429000"/>
            <a:ext cx="1800225" cy="1620838"/>
          </a:xfrm>
          <a:prstGeom prst="roundRect">
            <a:avLst>
              <a:gd name="adj" fmla="val 9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5816600" y="3413125"/>
            <a:ext cx="1530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/>
              <a:t>Trace Cache</a:t>
            </a:r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5672138" y="4148138"/>
            <a:ext cx="1587" cy="179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AutoShape 49"/>
          <p:cNvSpPr>
            <a:spLocks noChangeArrowheads="1"/>
          </p:cNvSpPr>
          <p:nvPr/>
        </p:nvSpPr>
        <p:spPr bwMode="auto">
          <a:xfrm>
            <a:off x="5672138" y="4148138"/>
            <a:ext cx="727075" cy="180975"/>
          </a:xfrm>
          <a:prstGeom prst="roundRect">
            <a:avLst>
              <a:gd name="adj" fmla="val 875"/>
            </a:avLst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AutoShape 50"/>
          <p:cNvSpPr>
            <a:spLocks noChangeArrowheads="1"/>
          </p:cNvSpPr>
          <p:nvPr/>
        </p:nvSpPr>
        <p:spPr bwMode="auto">
          <a:xfrm>
            <a:off x="6399213" y="4148138"/>
            <a:ext cx="415925" cy="180975"/>
          </a:xfrm>
          <a:prstGeom prst="roundRect">
            <a:avLst>
              <a:gd name="adj" fmla="val 875"/>
            </a:avLst>
          </a:prstGeom>
          <a:solidFill>
            <a:srgbClr val="9999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3" name="AutoShape 51"/>
          <p:cNvSpPr>
            <a:spLocks noChangeArrowheads="1"/>
          </p:cNvSpPr>
          <p:nvPr/>
        </p:nvSpPr>
        <p:spPr bwMode="auto">
          <a:xfrm>
            <a:off x="6815138" y="4148138"/>
            <a:ext cx="311150" cy="180975"/>
          </a:xfrm>
          <a:prstGeom prst="roundRect">
            <a:avLst>
              <a:gd name="adj" fmla="val 875"/>
            </a:avLst>
          </a:prstGeom>
          <a:solidFill>
            <a:srgbClr val="4C4C4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4" name="Line 52"/>
          <p:cNvSpPr>
            <a:spLocks noChangeShapeType="1"/>
          </p:cNvSpPr>
          <p:nvPr/>
        </p:nvSpPr>
        <p:spPr bwMode="auto">
          <a:xfrm>
            <a:off x="5040313" y="2339975"/>
            <a:ext cx="360362" cy="1800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256213" y="2700338"/>
            <a:ext cx="23479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 sz="1600"/>
              <a:t>Access existing trace</a:t>
            </a:r>
          </a:p>
          <a:p>
            <a:pPr eaLnBrk="1" hangingPunct="1">
              <a:buClr>
                <a:srgbClr val="000000"/>
              </a:buClr>
            </a:pPr>
            <a:r>
              <a:rPr lang="en-GB" altLang="en-US" sz="1600"/>
              <a:t>using A and predictions (t, t)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3262313" y="1457325"/>
            <a:ext cx="769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/>
              <a:t>later...</a:t>
            </a:r>
          </a:p>
        </p:txBody>
      </p:sp>
      <p:sp>
        <p:nvSpPr>
          <p:cNvPr id="8247" name="Freeform 55"/>
          <p:cNvSpPr>
            <a:spLocks noChangeArrowheads="1"/>
          </p:cNvSpPr>
          <p:nvPr/>
        </p:nvSpPr>
        <p:spPr bwMode="auto">
          <a:xfrm>
            <a:off x="2952750" y="1790700"/>
            <a:ext cx="1447800" cy="212725"/>
          </a:xfrm>
          <a:custGeom>
            <a:avLst/>
            <a:gdLst>
              <a:gd name="T0" fmla="*/ 0 w 4020"/>
              <a:gd name="T1" fmla="*/ 220 h 592"/>
              <a:gd name="T2" fmla="*/ 814 w 4020"/>
              <a:gd name="T3" fmla="*/ 38 h 592"/>
              <a:gd name="T4" fmla="*/ 1628 w 4020"/>
              <a:gd name="T5" fmla="*/ 163 h 592"/>
              <a:gd name="T6" fmla="*/ 2416 w 4020"/>
              <a:gd name="T7" fmla="*/ 469 h 592"/>
              <a:gd name="T8" fmla="*/ 3332 w 4020"/>
              <a:gd name="T9" fmla="*/ 457 h 592"/>
              <a:gd name="T10" fmla="*/ 3638 w 4020"/>
              <a:gd name="T11" fmla="*/ 401 h 592"/>
              <a:gd name="T12" fmla="*/ 3892 w 4020"/>
              <a:gd name="T13" fmla="*/ 299 h 592"/>
              <a:gd name="T14" fmla="*/ 4019 w 4020"/>
              <a:gd name="T15" fmla="*/ 24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20" h="592">
                <a:moveTo>
                  <a:pt x="0" y="220"/>
                </a:moveTo>
                <a:cubicBezTo>
                  <a:pt x="271" y="159"/>
                  <a:pt x="520" y="77"/>
                  <a:pt x="814" y="38"/>
                </a:cubicBezTo>
                <a:cubicBezTo>
                  <a:pt x="1106" y="0"/>
                  <a:pt x="1431" y="53"/>
                  <a:pt x="1628" y="163"/>
                </a:cubicBezTo>
                <a:cubicBezTo>
                  <a:pt x="1845" y="285"/>
                  <a:pt x="2171" y="357"/>
                  <a:pt x="2416" y="469"/>
                </a:cubicBezTo>
                <a:cubicBezTo>
                  <a:pt x="2684" y="591"/>
                  <a:pt x="3041" y="485"/>
                  <a:pt x="3332" y="457"/>
                </a:cubicBezTo>
                <a:lnTo>
                  <a:pt x="3638" y="401"/>
                </a:lnTo>
                <a:lnTo>
                  <a:pt x="3892" y="299"/>
                </a:lnTo>
                <a:lnTo>
                  <a:pt x="4019" y="24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4859338" y="4140200"/>
            <a:ext cx="814387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 sz="1600"/>
              <a:t>{ A, t , t }</a:t>
            </a:r>
          </a:p>
        </p:txBody>
      </p:sp>
      <p:sp>
        <p:nvSpPr>
          <p:cNvPr id="8249" name="Line 57"/>
          <p:cNvSpPr>
            <a:spLocks noChangeShapeType="1"/>
          </p:cNvSpPr>
          <p:nvPr/>
        </p:nvSpPr>
        <p:spPr bwMode="auto">
          <a:xfrm flipH="1">
            <a:off x="6477000" y="4319588"/>
            <a:ext cx="3175" cy="1243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5895975" y="5616575"/>
            <a:ext cx="117475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</a:pPr>
            <a:r>
              <a:rPr lang="en-GB" altLang="en-US" sz="1600"/>
              <a:t>to DECODER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4" name="Rectangle 1068"/>
          <p:cNvSpPr>
            <a:spLocks noChangeArrowheads="1"/>
          </p:cNvSpPr>
          <p:nvPr/>
        </p:nvSpPr>
        <p:spPr bwMode="auto">
          <a:xfrm>
            <a:off x="301625" y="306388"/>
            <a:ext cx="1531938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Rectangle 1050"/>
          <p:cNvSpPr>
            <a:spLocks noChangeArrowheads="1"/>
          </p:cNvSpPr>
          <p:nvPr/>
        </p:nvSpPr>
        <p:spPr bwMode="auto">
          <a:xfrm>
            <a:off x="600075" y="1158875"/>
            <a:ext cx="541338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1051"/>
          <p:cNvSpPr>
            <a:spLocks noChangeArrowheads="1"/>
          </p:cNvSpPr>
          <p:nvPr/>
        </p:nvSpPr>
        <p:spPr bwMode="auto">
          <a:xfrm>
            <a:off x="392113" y="765175"/>
            <a:ext cx="434975" cy="1587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1052"/>
          <p:cNvSpPr>
            <a:spLocks noChangeArrowheads="1"/>
          </p:cNvSpPr>
          <p:nvPr/>
        </p:nvSpPr>
        <p:spPr bwMode="auto">
          <a:xfrm>
            <a:off x="1382713" y="400050"/>
            <a:ext cx="385762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49" name="AutoShape 1053"/>
          <p:cNvCxnSpPr>
            <a:cxnSpLocks noChangeShapeType="1"/>
            <a:stCxn id="30747" idx="3"/>
            <a:endCxn id="30746" idx="1"/>
          </p:cNvCxnSpPr>
          <p:nvPr/>
        </p:nvCxnSpPr>
        <p:spPr bwMode="auto">
          <a:xfrm flipH="1">
            <a:off x="600075" y="844550"/>
            <a:ext cx="227013" cy="393700"/>
          </a:xfrm>
          <a:prstGeom prst="bentConnector5">
            <a:avLst>
              <a:gd name="adj1" fmla="val -100699"/>
              <a:gd name="adj2" fmla="val 50000"/>
              <a:gd name="adj3" fmla="val 2006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1" name="Text Box 1055"/>
          <p:cNvSpPr txBox="1">
            <a:spLocks noChangeArrowheads="1"/>
          </p:cNvSpPr>
          <p:nvPr/>
        </p:nvSpPr>
        <p:spPr bwMode="auto">
          <a:xfrm>
            <a:off x="258763" y="49688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</a:t>
            </a:r>
          </a:p>
        </p:txBody>
      </p:sp>
      <p:sp>
        <p:nvSpPr>
          <p:cNvPr id="30760" name="Rectangle 1064"/>
          <p:cNvSpPr>
            <a:spLocks noChangeArrowheads="1"/>
          </p:cNvSpPr>
          <p:nvPr/>
        </p:nvSpPr>
        <p:spPr bwMode="auto">
          <a:xfrm>
            <a:off x="2347913" y="569913"/>
            <a:ext cx="434975" cy="1587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Rectangle 1065"/>
          <p:cNvSpPr>
            <a:spLocks noChangeArrowheads="1"/>
          </p:cNvSpPr>
          <p:nvPr/>
        </p:nvSpPr>
        <p:spPr bwMode="auto">
          <a:xfrm>
            <a:off x="2349500" y="306388"/>
            <a:ext cx="1531938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66" name="AutoShape 1070"/>
          <p:cNvCxnSpPr>
            <a:cxnSpLocks noChangeShapeType="1"/>
            <a:stCxn id="30746" idx="3"/>
            <a:endCxn id="30748" idx="1"/>
          </p:cNvCxnSpPr>
          <p:nvPr/>
        </p:nvCxnSpPr>
        <p:spPr bwMode="auto">
          <a:xfrm flipV="1">
            <a:off x="1141413" y="479425"/>
            <a:ext cx="241300" cy="758825"/>
          </a:xfrm>
          <a:prstGeom prst="bentConnector3">
            <a:avLst>
              <a:gd name="adj1" fmla="val 30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1" name="AutoShape 1075"/>
          <p:cNvCxnSpPr>
            <a:cxnSpLocks noChangeShapeType="1"/>
            <a:stCxn id="30764" idx="2"/>
            <a:endCxn id="30761" idx="0"/>
          </p:cNvCxnSpPr>
          <p:nvPr/>
        </p:nvCxnSpPr>
        <p:spPr bwMode="auto">
          <a:xfrm rot="5400000" flipH="1" flipV="1">
            <a:off x="1547813" y="-173037"/>
            <a:ext cx="1089025" cy="2047875"/>
          </a:xfrm>
          <a:prstGeom prst="bentConnector5">
            <a:avLst>
              <a:gd name="adj1" fmla="val -20991"/>
              <a:gd name="adj2" fmla="val 50000"/>
              <a:gd name="adj3" fmla="val 1209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2" name="AutoShape 1076"/>
          <p:cNvCxnSpPr>
            <a:cxnSpLocks noChangeShapeType="1"/>
          </p:cNvCxnSpPr>
          <p:nvPr/>
        </p:nvCxnSpPr>
        <p:spPr bwMode="auto">
          <a:xfrm>
            <a:off x="1068388" y="1619250"/>
            <a:ext cx="0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76" name="Rectangle 1080"/>
          <p:cNvSpPr>
            <a:spLocks noChangeArrowheads="1"/>
          </p:cNvSpPr>
          <p:nvPr/>
        </p:nvSpPr>
        <p:spPr bwMode="auto">
          <a:xfrm>
            <a:off x="301625" y="2422525"/>
            <a:ext cx="1531938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7" name="Rectangle 1081"/>
          <p:cNvSpPr>
            <a:spLocks noChangeArrowheads="1"/>
          </p:cNvSpPr>
          <p:nvPr/>
        </p:nvSpPr>
        <p:spPr bwMode="auto">
          <a:xfrm>
            <a:off x="600075" y="3275013"/>
            <a:ext cx="541338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8" name="Rectangle 1082"/>
          <p:cNvSpPr>
            <a:spLocks noChangeArrowheads="1"/>
          </p:cNvSpPr>
          <p:nvPr/>
        </p:nvSpPr>
        <p:spPr bwMode="auto">
          <a:xfrm>
            <a:off x="392113" y="2881313"/>
            <a:ext cx="434975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9" name="Rectangle 1083"/>
          <p:cNvSpPr>
            <a:spLocks noChangeArrowheads="1"/>
          </p:cNvSpPr>
          <p:nvPr/>
        </p:nvSpPr>
        <p:spPr bwMode="auto">
          <a:xfrm>
            <a:off x="1382713" y="2516188"/>
            <a:ext cx="385762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80" name="AutoShape 1084"/>
          <p:cNvCxnSpPr>
            <a:cxnSpLocks noChangeShapeType="1"/>
            <a:stCxn id="30778" idx="3"/>
            <a:endCxn id="30777" idx="1"/>
          </p:cNvCxnSpPr>
          <p:nvPr/>
        </p:nvCxnSpPr>
        <p:spPr bwMode="auto">
          <a:xfrm flipH="1">
            <a:off x="600075" y="2960688"/>
            <a:ext cx="227013" cy="393700"/>
          </a:xfrm>
          <a:prstGeom prst="bentConnector5">
            <a:avLst>
              <a:gd name="adj1" fmla="val -100699"/>
              <a:gd name="adj2" fmla="val 50000"/>
              <a:gd name="adj3" fmla="val 2006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81" name="Text Box 1085"/>
          <p:cNvSpPr txBox="1">
            <a:spLocks noChangeArrowheads="1"/>
          </p:cNvSpPr>
          <p:nvPr/>
        </p:nvSpPr>
        <p:spPr bwMode="auto">
          <a:xfrm>
            <a:off x="236538" y="261302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</a:t>
            </a:r>
          </a:p>
        </p:txBody>
      </p:sp>
      <p:sp>
        <p:nvSpPr>
          <p:cNvPr id="30782" name="Rectangle 1086"/>
          <p:cNvSpPr>
            <a:spLocks noChangeArrowheads="1"/>
          </p:cNvSpPr>
          <p:nvPr/>
        </p:nvSpPr>
        <p:spPr bwMode="auto">
          <a:xfrm>
            <a:off x="2347913" y="2686050"/>
            <a:ext cx="434975" cy="1587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3" name="Rectangle 1087"/>
          <p:cNvSpPr>
            <a:spLocks noChangeArrowheads="1"/>
          </p:cNvSpPr>
          <p:nvPr/>
        </p:nvSpPr>
        <p:spPr bwMode="auto">
          <a:xfrm>
            <a:off x="2349500" y="2422525"/>
            <a:ext cx="1531938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4" name="Rectangle 1088"/>
          <p:cNvSpPr>
            <a:spLocks noChangeArrowheads="1"/>
          </p:cNvSpPr>
          <p:nvPr/>
        </p:nvSpPr>
        <p:spPr bwMode="auto">
          <a:xfrm>
            <a:off x="2782888" y="2682875"/>
            <a:ext cx="54133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86" name="AutoShape 1090"/>
          <p:cNvCxnSpPr>
            <a:cxnSpLocks noChangeShapeType="1"/>
            <a:stCxn id="30777" idx="3"/>
            <a:endCxn id="30779" idx="1"/>
          </p:cNvCxnSpPr>
          <p:nvPr/>
        </p:nvCxnSpPr>
        <p:spPr bwMode="auto">
          <a:xfrm flipV="1">
            <a:off x="1141413" y="2595563"/>
            <a:ext cx="241300" cy="758825"/>
          </a:xfrm>
          <a:prstGeom prst="bentConnector3">
            <a:avLst>
              <a:gd name="adj1" fmla="val 30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7" name="AutoShape 1091"/>
          <p:cNvCxnSpPr>
            <a:cxnSpLocks noChangeShapeType="1"/>
            <a:stCxn id="30776" idx="2"/>
            <a:endCxn id="30783" idx="0"/>
          </p:cNvCxnSpPr>
          <p:nvPr/>
        </p:nvCxnSpPr>
        <p:spPr bwMode="auto">
          <a:xfrm rot="5400000" flipH="1" flipV="1">
            <a:off x="1547813" y="1943100"/>
            <a:ext cx="1089025" cy="2047875"/>
          </a:xfrm>
          <a:prstGeom prst="bentConnector5">
            <a:avLst>
              <a:gd name="adj1" fmla="val -20991"/>
              <a:gd name="adj2" fmla="val 50000"/>
              <a:gd name="adj3" fmla="val 1209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8" name="AutoShape 1092"/>
          <p:cNvCxnSpPr>
            <a:cxnSpLocks noChangeShapeType="1"/>
          </p:cNvCxnSpPr>
          <p:nvPr/>
        </p:nvCxnSpPr>
        <p:spPr bwMode="auto">
          <a:xfrm>
            <a:off x="1068388" y="3735388"/>
            <a:ext cx="0" cy="271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06" name="Rectangle 1110"/>
          <p:cNvSpPr>
            <a:spLocks noChangeArrowheads="1"/>
          </p:cNvSpPr>
          <p:nvPr/>
        </p:nvSpPr>
        <p:spPr bwMode="auto">
          <a:xfrm>
            <a:off x="827088" y="1890713"/>
            <a:ext cx="434975" cy="1587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7" name="Text Box 1111"/>
          <p:cNvSpPr txBox="1">
            <a:spLocks noChangeArrowheads="1"/>
          </p:cNvSpPr>
          <p:nvPr/>
        </p:nvSpPr>
        <p:spPr bwMode="auto">
          <a:xfrm>
            <a:off x="2097088" y="4683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</a:t>
            </a:r>
          </a:p>
        </p:txBody>
      </p:sp>
      <p:sp>
        <p:nvSpPr>
          <p:cNvPr id="30808" name="Rectangle 1112"/>
          <p:cNvSpPr>
            <a:spLocks noChangeArrowheads="1"/>
          </p:cNvSpPr>
          <p:nvPr/>
        </p:nvSpPr>
        <p:spPr bwMode="auto">
          <a:xfrm>
            <a:off x="827088" y="4006850"/>
            <a:ext cx="54133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2" name="Rectangle 1096"/>
          <p:cNvSpPr>
            <a:spLocks noChangeArrowheads="1"/>
          </p:cNvSpPr>
          <p:nvPr/>
        </p:nvSpPr>
        <p:spPr bwMode="auto">
          <a:xfrm>
            <a:off x="301625" y="4518025"/>
            <a:ext cx="1531938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3" name="Rectangle 1097"/>
          <p:cNvSpPr>
            <a:spLocks noChangeArrowheads="1"/>
          </p:cNvSpPr>
          <p:nvPr/>
        </p:nvSpPr>
        <p:spPr bwMode="auto">
          <a:xfrm>
            <a:off x="600075" y="5370513"/>
            <a:ext cx="541338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4" name="Rectangle 1098"/>
          <p:cNvSpPr>
            <a:spLocks noChangeArrowheads="1"/>
          </p:cNvSpPr>
          <p:nvPr/>
        </p:nvSpPr>
        <p:spPr bwMode="auto">
          <a:xfrm>
            <a:off x="392113" y="4976813"/>
            <a:ext cx="434975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5" name="Rectangle 1099"/>
          <p:cNvSpPr>
            <a:spLocks noChangeArrowheads="1"/>
          </p:cNvSpPr>
          <p:nvPr/>
        </p:nvSpPr>
        <p:spPr bwMode="auto">
          <a:xfrm>
            <a:off x="1382713" y="4611688"/>
            <a:ext cx="385762" cy="158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96" name="AutoShape 1100"/>
          <p:cNvCxnSpPr>
            <a:cxnSpLocks noChangeShapeType="1"/>
            <a:stCxn id="30794" idx="3"/>
            <a:endCxn id="30793" idx="1"/>
          </p:cNvCxnSpPr>
          <p:nvPr/>
        </p:nvCxnSpPr>
        <p:spPr bwMode="auto">
          <a:xfrm flipH="1">
            <a:off x="600075" y="5056188"/>
            <a:ext cx="227013" cy="393700"/>
          </a:xfrm>
          <a:prstGeom prst="bentConnector5">
            <a:avLst>
              <a:gd name="adj1" fmla="val -100699"/>
              <a:gd name="adj2" fmla="val 50000"/>
              <a:gd name="adj3" fmla="val 2006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97" name="Text Box 1101"/>
          <p:cNvSpPr txBox="1">
            <a:spLocks noChangeArrowheads="1"/>
          </p:cNvSpPr>
          <p:nvPr/>
        </p:nvSpPr>
        <p:spPr bwMode="auto">
          <a:xfrm>
            <a:off x="236538" y="470852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</a:t>
            </a:r>
          </a:p>
        </p:txBody>
      </p:sp>
      <p:sp>
        <p:nvSpPr>
          <p:cNvPr id="30798" name="Rectangle 1102"/>
          <p:cNvSpPr>
            <a:spLocks noChangeArrowheads="1"/>
          </p:cNvSpPr>
          <p:nvPr/>
        </p:nvSpPr>
        <p:spPr bwMode="auto">
          <a:xfrm>
            <a:off x="2347913" y="4781550"/>
            <a:ext cx="434975" cy="1587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9" name="Rectangle 1103"/>
          <p:cNvSpPr>
            <a:spLocks noChangeArrowheads="1"/>
          </p:cNvSpPr>
          <p:nvPr/>
        </p:nvSpPr>
        <p:spPr bwMode="auto">
          <a:xfrm>
            <a:off x="2349500" y="4518025"/>
            <a:ext cx="1531938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0" name="Rectangle 1104"/>
          <p:cNvSpPr>
            <a:spLocks noChangeArrowheads="1"/>
          </p:cNvSpPr>
          <p:nvPr/>
        </p:nvSpPr>
        <p:spPr bwMode="auto">
          <a:xfrm>
            <a:off x="2782888" y="4789488"/>
            <a:ext cx="54133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1" name="Rectangle 1105"/>
          <p:cNvSpPr>
            <a:spLocks noChangeArrowheads="1"/>
          </p:cNvSpPr>
          <p:nvPr/>
        </p:nvSpPr>
        <p:spPr bwMode="auto">
          <a:xfrm>
            <a:off x="3327400" y="4779963"/>
            <a:ext cx="385763" cy="158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802" name="AutoShape 1106"/>
          <p:cNvCxnSpPr>
            <a:cxnSpLocks noChangeShapeType="1"/>
            <a:stCxn id="30793" idx="3"/>
            <a:endCxn id="30795" idx="1"/>
          </p:cNvCxnSpPr>
          <p:nvPr/>
        </p:nvCxnSpPr>
        <p:spPr bwMode="auto">
          <a:xfrm flipV="1">
            <a:off x="1141413" y="4691063"/>
            <a:ext cx="241300" cy="758825"/>
          </a:xfrm>
          <a:prstGeom prst="bentConnector3">
            <a:avLst>
              <a:gd name="adj1" fmla="val 30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3" name="AutoShape 1107"/>
          <p:cNvCxnSpPr>
            <a:cxnSpLocks noChangeShapeType="1"/>
            <a:stCxn id="30792" idx="2"/>
            <a:endCxn id="30799" idx="0"/>
          </p:cNvCxnSpPr>
          <p:nvPr/>
        </p:nvCxnSpPr>
        <p:spPr bwMode="auto">
          <a:xfrm rot="5400000" flipH="1" flipV="1">
            <a:off x="1547813" y="4038600"/>
            <a:ext cx="1089025" cy="2047875"/>
          </a:xfrm>
          <a:prstGeom prst="bentConnector5">
            <a:avLst>
              <a:gd name="adj1" fmla="val -20991"/>
              <a:gd name="adj2" fmla="val 50000"/>
              <a:gd name="adj3" fmla="val 1209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4" name="AutoShape 1108"/>
          <p:cNvCxnSpPr>
            <a:cxnSpLocks noChangeShapeType="1"/>
          </p:cNvCxnSpPr>
          <p:nvPr/>
        </p:nvCxnSpPr>
        <p:spPr bwMode="auto">
          <a:xfrm>
            <a:off x="1068388" y="5830888"/>
            <a:ext cx="0" cy="271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09" name="Rectangle 1113"/>
          <p:cNvSpPr>
            <a:spLocks noChangeArrowheads="1"/>
          </p:cNvSpPr>
          <p:nvPr/>
        </p:nvSpPr>
        <p:spPr bwMode="auto">
          <a:xfrm>
            <a:off x="876300" y="6102350"/>
            <a:ext cx="385763" cy="158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8" name="Rectangle 1122"/>
          <p:cNvSpPr>
            <a:spLocks noChangeArrowheads="1"/>
          </p:cNvSpPr>
          <p:nvPr/>
        </p:nvSpPr>
        <p:spPr bwMode="auto">
          <a:xfrm>
            <a:off x="7405688" y="2686050"/>
            <a:ext cx="434975" cy="1587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9" name="Rectangle 1123"/>
          <p:cNvSpPr>
            <a:spLocks noChangeArrowheads="1"/>
          </p:cNvSpPr>
          <p:nvPr/>
        </p:nvSpPr>
        <p:spPr bwMode="auto">
          <a:xfrm>
            <a:off x="7407275" y="2422525"/>
            <a:ext cx="1531938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0" name="Rectangle 1124"/>
          <p:cNvSpPr>
            <a:spLocks noChangeArrowheads="1"/>
          </p:cNvSpPr>
          <p:nvPr/>
        </p:nvSpPr>
        <p:spPr bwMode="auto">
          <a:xfrm>
            <a:off x="7840663" y="2682875"/>
            <a:ext cx="54133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1" name="Rectangle 1125"/>
          <p:cNvSpPr>
            <a:spLocks noChangeArrowheads="1"/>
          </p:cNvSpPr>
          <p:nvPr/>
        </p:nvSpPr>
        <p:spPr bwMode="auto">
          <a:xfrm>
            <a:off x="8385175" y="2684463"/>
            <a:ext cx="385763" cy="158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2" name="Rectangle 1116"/>
          <p:cNvSpPr>
            <a:spLocks noChangeArrowheads="1"/>
          </p:cNvSpPr>
          <p:nvPr/>
        </p:nvSpPr>
        <p:spPr bwMode="auto">
          <a:xfrm>
            <a:off x="4899025" y="2422525"/>
            <a:ext cx="1531938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3" name="Rectangle 1117"/>
          <p:cNvSpPr>
            <a:spLocks noChangeArrowheads="1"/>
          </p:cNvSpPr>
          <p:nvPr/>
        </p:nvSpPr>
        <p:spPr bwMode="auto">
          <a:xfrm>
            <a:off x="5197475" y="3275013"/>
            <a:ext cx="541338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4" name="Rectangle 1118"/>
          <p:cNvSpPr>
            <a:spLocks noChangeArrowheads="1"/>
          </p:cNvSpPr>
          <p:nvPr/>
        </p:nvSpPr>
        <p:spPr bwMode="auto">
          <a:xfrm>
            <a:off x="4989513" y="2881313"/>
            <a:ext cx="434975" cy="1587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5" name="Rectangle 1119"/>
          <p:cNvSpPr>
            <a:spLocks noChangeArrowheads="1"/>
          </p:cNvSpPr>
          <p:nvPr/>
        </p:nvSpPr>
        <p:spPr bwMode="auto">
          <a:xfrm>
            <a:off x="5980113" y="2516188"/>
            <a:ext cx="385762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816" name="AutoShape 1120"/>
          <p:cNvCxnSpPr>
            <a:cxnSpLocks noChangeShapeType="1"/>
            <a:stCxn id="30814" idx="3"/>
            <a:endCxn id="30813" idx="1"/>
          </p:cNvCxnSpPr>
          <p:nvPr/>
        </p:nvCxnSpPr>
        <p:spPr bwMode="auto">
          <a:xfrm flipH="1">
            <a:off x="5197475" y="2960688"/>
            <a:ext cx="227013" cy="393700"/>
          </a:xfrm>
          <a:prstGeom prst="bentConnector5">
            <a:avLst>
              <a:gd name="adj1" fmla="val -100699"/>
              <a:gd name="adj2" fmla="val 50000"/>
              <a:gd name="adj3" fmla="val 2006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17" name="Text Box 1121"/>
          <p:cNvSpPr txBox="1">
            <a:spLocks noChangeArrowheads="1"/>
          </p:cNvSpPr>
          <p:nvPr/>
        </p:nvSpPr>
        <p:spPr bwMode="auto">
          <a:xfrm>
            <a:off x="4833938" y="261302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</a:t>
            </a:r>
          </a:p>
        </p:txBody>
      </p:sp>
      <p:cxnSp>
        <p:nvCxnSpPr>
          <p:cNvPr id="30822" name="AutoShape 1126"/>
          <p:cNvCxnSpPr>
            <a:cxnSpLocks noChangeShapeType="1"/>
            <a:stCxn id="30813" idx="3"/>
            <a:endCxn id="30815" idx="1"/>
          </p:cNvCxnSpPr>
          <p:nvPr/>
        </p:nvCxnSpPr>
        <p:spPr bwMode="auto">
          <a:xfrm flipV="1">
            <a:off x="5738813" y="2595563"/>
            <a:ext cx="241300" cy="758825"/>
          </a:xfrm>
          <a:prstGeom prst="bentConnector3">
            <a:avLst>
              <a:gd name="adj1" fmla="val 30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29" name="Text Box 1133"/>
          <p:cNvSpPr txBox="1">
            <a:spLocks noChangeArrowheads="1"/>
          </p:cNvSpPr>
          <p:nvPr/>
        </p:nvSpPr>
        <p:spPr bwMode="auto">
          <a:xfrm>
            <a:off x="6207125" y="4481513"/>
            <a:ext cx="14112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MUX</a:t>
            </a:r>
          </a:p>
        </p:txBody>
      </p:sp>
      <p:cxnSp>
        <p:nvCxnSpPr>
          <p:cNvPr id="30835" name="AutoShape 1139"/>
          <p:cNvCxnSpPr>
            <a:cxnSpLocks noChangeShapeType="1"/>
            <a:endCxn id="30812" idx="0"/>
          </p:cNvCxnSpPr>
          <p:nvPr/>
        </p:nvCxnSpPr>
        <p:spPr bwMode="auto">
          <a:xfrm rot="10800000" flipV="1">
            <a:off x="5665788" y="1890713"/>
            <a:ext cx="1171575" cy="5318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6" name="AutoShape 1140"/>
          <p:cNvCxnSpPr>
            <a:cxnSpLocks noChangeShapeType="1"/>
            <a:endCxn id="30819" idx="0"/>
          </p:cNvCxnSpPr>
          <p:nvPr/>
        </p:nvCxnSpPr>
        <p:spPr bwMode="auto">
          <a:xfrm>
            <a:off x="6837363" y="1890713"/>
            <a:ext cx="1336675" cy="5318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7" name="AutoShape 1141"/>
          <p:cNvCxnSpPr>
            <a:cxnSpLocks noChangeShapeType="1"/>
          </p:cNvCxnSpPr>
          <p:nvPr/>
        </p:nvCxnSpPr>
        <p:spPr bwMode="auto">
          <a:xfrm flipV="1">
            <a:off x="6837363" y="1619250"/>
            <a:ext cx="0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38" name="Text Box 1142"/>
          <p:cNvSpPr txBox="1">
            <a:spLocks noChangeArrowheads="1"/>
          </p:cNvSpPr>
          <p:nvPr/>
        </p:nvSpPr>
        <p:spPr bwMode="auto">
          <a:xfrm>
            <a:off x="6692900" y="131762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</a:t>
            </a:r>
          </a:p>
        </p:txBody>
      </p:sp>
      <p:sp>
        <p:nvSpPr>
          <p:cNvPr id="30839" name="Line 1143"/>
          <p:cNvSpPr>
            <a:spLocks noChangeShapeType="1"/>
          </p:cNvSpPr>
          <p:nvPr/>
        </p:nvSpPr>
        <p:spPr bwMode="auto">
          <a:xfrm>
            <a:off x="7246938" y="4165600"/>
            <a:ext cx="0" cy="315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840" name="AutoShape 1144"/>
          <p:cNvCxnSpPr>
            <a:cxnSpLocks noChangeShapeType="1"/>
            <a:stCxn id="30819" idx="2"/>
            <a:endCxn id="30839" idx="0"/>
          </p:cNvCxnSpPr>
          <p:nvPr/>
        </p:nvCxnSpPr>
        <p:spPr bwMode="auto">
          <a:xfrm rot="5400000">
            <a:off x="7392988" y="3365500"/>
            <a:ext cx="635000" cy="927100"/>
          </a:xfrm>
          <a:prstGeom prst="bentConnector3">
            <a:avLst>
              <a:gd name="adj1" fmla="val 515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41" name="Line 1145"/>
          <p:cNvSpPr>
            <a:spLocks noChangeShapeType="1"/>
          </p:cNvSpPr>
          <p:nvPr/>
        </p:nvSpPr>
        <p:spPr bwMode="auto">
          <a:xfrm>
            <a:off x="6564313" y="4165600"/>
            <a:ext cx="0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842" name="AutoShape 1146"/>
          <p:cNvCxnSpPr>
            <a:cxnSpLocks noChangeShapeType="1"/>
            <a:stCxn id="30812" idx="2"/>
            <a:endCxn id="30841" idx="0"/>
          </p:cNvCxnSpPr>
          <p:nvPr/>
        </p:nvCxnSpPr>
        <p:spPr bwMode="auto">
          <a:xfrm rot="16200000" flipH="1">
            <a:off x="5788026" y="3389312"/>
            <a:ext cx="654050" cy="898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44" name="Text Box 1148"/>
          <p:cNvSpPr txBox="1">
            <a:spLocks noChangeArrowheads="1"/>
          </p:cNvSpPr>
          <p:nvPr/>
        </p:nvSpPr>
        <p:spPr bwMode="auto">
          <a:xfrm>
            <a:off x="8174038" y="5370513"/>
            <a:ext cx="83502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multiple</a:t>
            </a:r>
          </a:p>
          <a:p>
            <a:r>
              <a:rPr lang="en-US" altLang="en-US" sz="1400"/>
              <a:t>branch</a:t>
            </a:r>
          </a:p>
          <a:p>
            <a:r>
              <a:rPr lang="en-US" altLang="en-US" sz="1400"/>
              <a:t>predictor</a:t>
            </a:r>
          </a:p>
        </p:txBody>
      </p:sp>
      <p:sp>
        <p:nvSpPr>
          <p:cNvPr id="30845" name="Text Box 1149"/>
          <p:cNvSpPr txBox="1">
            <a:spLocks noChangeArrowheads="1"/>
          </p:cNvSpPr>
          <p:nvPr/>
        </p:nvSpPr>
        <p:spPr bwMode="auto">
          <a:xfrm>
            <a:off x="8240713" y="4459288"/>
            <a:ext cx="70802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path</a:t>
            </a:r>
          </a:p>
          <a:p>
            <a:r>
              <a:rPr lang="en-US" altLang="en-US" sz="1400"/>
              <a:t>match?</a:t>
            </a:r>
          </a:p>
        </p:txBody>
      </p:sp>
      <p:sp>
        <p:nvSpPr>
          <p:cNvPr id="30846" name="Line 1150"/>
          <p:cNvSpPr>
            <a:spLocks noChangeShapeType="1"/>
          </p:cNvSpPr>
          <p:nvPr/>
        </p:nvSpPr>
        <p:spPr bwMode="auto">
          <a:xfrm>
            <a:off x="8550275" y="3511550"/>
            <a:ext cx="0" cy="947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7" name="Line 1151"/>
          <p:cNvSpPr>
            <a:spLocks noChangeShapeType="1"/>
          </p:cNvSpPr>
          <p:nvPr/>
        </p:nvSpPr>
        <p:spPr bwMode="auto">
          <a:xfrm flipV="1">
            <a:off x="8550275" y="4976813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8" name="Line 1152"/>
          <p:cNvSpPr>
            <a:spLocks noChangeShapeType="1"/>
          </p:cNvSpPr>
          <p:nvPr/>
        </p:nvSpPr>
        <p:spPr bwMode="auto">
          <a:xfrm flipH="1">
            <a:off x="7618413" y="470852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0" name="Text Box 1154"/>
          <p:cNvSpPr txBox="1">
            <a:spLocks noChangeArrowheads="1"/>
          </p:cNvSpPr>
          <p:nvPr/>
        </p:nvSpPr>
        <p:spPr bwMode="auto">
          <a:xfrm>
            <a:off x="7142163" y="259556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</a:t>
            </a:r>
          </a:p>
        </p:txBody>
      </p:sp>
      <p:cxnSp>
        <p:nvCxnSpPr>
          <p:cNvPr id="30852" name="AutoShape 1156"/>
          <p:cNvCxnSpPr>
            <a:cxnSpLocks noChangeShapeType="1"/>
            <a:stCxn id="30829" idx="2"/>
          </p:cNvCxnSpPr>
          <p:nvPr/>
        </p:nvCxnSpPr>
        <p:spPr bwMode="auto">
          <a:xfrm>
            <a:off x="6913563" y="4948238"/>
            <a:ext cx="0" cy="581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53" name="Rectangle 1157"/>
          <p:cNvSpPr>
            <a:spLocks noChangeArrowheads="1"/>
          </p:cNvSpPr>
          <p:nvPr/>
        </p:nvSpPr>
        <p:spPr bwMode="auto">
          <a:xfrm>
            <a:off x="6253163" y="5543550"/>
            <a:ext cx="434975" cy="1587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4" name="Rectangle 1158"/>
          <p:cNvSpPr>
            <a:spLocks noChangeArrowheads="1"/>
          </p:cNvSpPr>
          <p:nvPr/>
        </p:nvSpPr>
        <p:spPr bwMode="auto">
          <a:xfrm>
            <a:off x="6688138" y="5540375"/>
            <a:ext cx="54133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5" name="Rectangle 1159"/>
          <p:cNvSpPr>
            <a:spLocks noChangeArrowheads="1"/>
          </p:cNvSpPr>
          <p:nvPr/>
        </p:nvSpPr>
        <p:spPr bwMode="auto">
          <a:xfrm>
            <a:off x="7232650" y="5541963"/>
            <a:ext cx="385763" cy="158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6" name="Line 1160"/>
          <p:cNvSpPr>
            <a:spLocks noChangeShapeType="1"/>
          </p:cNvSpPr>
          <p:nvPr/>
        </p:nvSpPr>
        <p:spPr bwMode="auto">
          <a:xfrm>
            <a:off x="4411663" y="0"/>
            <a:ext cx="0" cy="685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7" name="Text Box 1161"/>
          <p:cNvSpPr txBox="1">
            <a:spLocks noChangeArrowheads="1"/>
          </p:cNvSpPr>
          <p:nvPr/>
        </p:nvSpPr>
        <p:spPr bwMode="auto">
          <a:xfrm>
            <a:off x="392113" y="31750"/>
            <a:ext cx="1225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instruction cache</a:t>
            </a:r>
          </a:p>
        </p:txBody>
      </p:sp>
      <p:sp>
        <p:nvSpPr>
          <p:cNvPr id="30858" name="Text Box 1162"/>
          <p:cNvSpPr txBox="1">
            <a:spLocks noChangeArrowheads="1"/>
          </p:cNvSpPr>
          <p:nvPr/>
        </p:nvSpPr>
        <p:spPr bwMode="auto">
          <a:xfrm>
            <a:off x="3327400" y="47625"/>
            <a:ext cx="869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trace cache</a:t>
            </a:r>
          </a:p>
        </p:txBody>
      </p:sp>
      <p:sp>
        <p:nvSpPr>
          <p:cNvPr id="30859" name="Text Box 1163"/>
          <p:cNvSpPr txBox="1">
            <a:spLocks noChangeArrowheads="1"/>
          </p:cNvSpPr>
          <p:nvPr/>
        </p:nvSpPr>
        <p:spPr bwMode="auto">
          <a:xfrm>
            <a:off x="4468813" y="2132013"/>
            <a:ext cx="1225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instruction cache</a:t>
            </a:r>
          </a:p>
        </p:txBody>
      </p:sp>
      <p:sp>
        <p:nvSpPr>
          <p:cNvPr id="30860" name="Text Box 1164"/>
          <p:cNvSpPr txBox="1">
            <a:spLocks noChangeArrowheads="1"/>
          </p:cNvSpPr>
          <p:nvPr/>
        </p:nvSpPr>
        <p:spPr bwMode="auto">
          <a:xfrm>
            <a:off x="8240713" y="2147888"/>
            <a:ext cx="869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trace cache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Trace Selection</a:t>
            </a:r>
            <a:endParaRPr lang="en-GB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Trace selection</a:t>
            </a:r>
          </a:p>
          <a:p>
            <a:pPr lvl="1"/>
            <a:r>
              <a:rPr lang="en-GB" altLang="en-US" smtClean="0"/>
              <a:t>Constraints for forming traces</a:t>
            </a:r>
          </a:p>
          <a:p>
            <a:pPr lvl="1"/>
            <a:r>
              <a:rPr lang="en-GB" altLang="en-US" smtClean="0"/>
              <a:t>Hardware-determined constraints</a:t>
            </a:r>
          </a:p>
          <a:p>
            <a:pPr lvl="1"/>
            <a:r>
              <a:rPr lang="en-GB" altLang="en-US" smtClean="0"/>
              <a:t>Goal-oriented constraints</a:t>
            </a:r>
            <a:endParaRPr lang="en-GB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Trace Selection (cont.)</a:t>
            </a:r>
            <a:endParaRPr lang="en-GB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Hardware-determined constraints</a:t>
            </a:r>
          </a:p>
          <a:p>
            <a:pPr lvl="1"/>
            <a:r>
              <a:rPr lang="en-GB" altLang="en-US" dirty="0" smtClean="0"/>
              <a:t>Maximum of n instructions (trace cache line size)</a:t>
            </a:r>
          </a:p>
          <a:p>
            <a:pPr lvl="1"/>
            <a:r>
              <a:rPr lang="en-GB" altLang="en-US" dirty="0" smtClean="0"/>
              <a:t>Maximum of m conditional branches (predictor bandwidth = m predictions/cycle)</a:t>
            </a:r>
          </a:p>
          <a:p>
            <a:pPr lvl="1"/>
            <a:r>
              <a:rPr lang="en-GB" altLang="en-US" dirty="0" smtClean="0"/>
              <a:t>End trace at certain branch types (more later)</a:t>
            </a:r>
            <a:endParaRPr lang="en-GB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Trace Selection (cont.)</a:t>
            </a:r>
            <a:endParaRPr lang="en-GB" alt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Goal-oriented constraints</a:t>
            </a:r>
          </a:p>
          <a:p>
            <a:pPr lvl="1"/>
            <a:r>
              <a:rPr lang="en-GB" altLang="en-US" dirty="0" smtClean="0"/>
              <a:t>Maximize number of instructions delivered if T$ hit</a:t>
            </a:r>
          </a:p>
          <a:p>
            <a:pPr lvl="2"/>
            <a:r>
              <a:rPr lang="en-GB" altLang="en-US" dirty="0" smtClean="0"/>
              <a:t>Make n and m large for long traces</a:t>
            </a:r>
          </a:p>
          <a:p>
            <a:pPr lvl="1"/>
            <a:r>
              <a:rPr lang="en-GB" altLang="en-US" dirty="0" smtClean="0"/>
              <a:t>Minimize T$ miss rate</a:t>
            </a:r>
          </a:p>
          <a:p>
            <a:pPr lvl="2"/>
            <a:r>
              <a:rPr lang="en-GB" altLang="en-US" dirty="0" smtClean="0"/>
              <a:t>n and m too large =&gt; number of unique traces explodes</a:t>
            </a:r>
          </a:p>
          <a:p>
            <a:pPr lvl="2"/>
            <a:r>
              <a:rPr lang="en-GB" altLang="en-US" dirty="0" smtClean="0"/>
              <a:t>Too many unique traces can’t all be stored in T$</a:t>
            </a:r>
            <a:endParaRPr lang="en-GB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721, Spring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Eric Rotenberg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57E2-B4D0-4101-81CD-15D0BFA89A8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1472215837</TotalTime>
  <Words>1925</Words>
  <Application>Microsoft Office PowerPoint</Application>
  <PresentationFormat>On-screen Show (4:3)</PresentationFormat>
  <Paragraphs>438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Times New Roman</vt:lpstr>
      <vt:lpstr>Default Design</vt:lpstr>
      <vt:lpstr>ECE 721 Trace Caches</vt:lpstr>
      <vt:lpstr>High ILP Processors</vt:lpstr>
      <vt:lpstr>Instruction Fetch Issues</vt:lpstr>
      <vt:lpstr>Noncontiguous Instructions</vt:lpstr>
      <vt:lpstr>Trace Cache Concept</vt:lpstr>
      <vt:lpstr>PowerPoint Presentation</vt:lpstr>
      <vt:lpstr>Trace Selection</vt:lpstr>
      <vt:lpstr>Trace Selection (cont.)</vt:lpstr>
      <vt:lpstr>Trace Selection (cont.)</vt:lpstr>
      <vt:lpstr>Trace Selection (cont.)</vt:lpstr>
      <vt:lpstr>Trace Cache Contents (modified from MICRO-29)</vt:lpstr>
      <vt:lpstr>Trace Cache Detail</vt:lpstr>
      <vt:lpstr>Breakdown of Fetch Address</vt:lpstr>
      <vt:lpstr>Example</vt:lpstr>
      <vt:lpstr>Branch Mask (implementation modified w.r.t. MICRO-29)</vt:lpstr>
      <vt:lpstr>Examples (n=16, m=3)</vt:lpstr>
      <vt:lpstr>T$ Hit Logic</vt:lpstr>
      <vt:lpstr>Next-PC logic without Trace Cache</vt:lpstr>
      <vt:lpstr>Next-PC logic with Trace Cache</vt:lpstr>
      <vt:lpstr>RAS management</vt:lpstr>
      <vt:lpstr>T$ Redundancy &amp; Fragmentation</vt:lpstr>
      <vt:lpstr>Design Space</vt:lpstr>
      <vt:lpstr>Partial Matching</vt:lpstr>
      <vt:lpstr>Path-Associativity</vt:lpstr>
      <vt:lpstr>Indexing Methods</vt:lpstr>
      <vt:lpstr>Trace Cache Fill Options</vt:lpstr>
      <vt:lpstr>Other Trace Cache Applications</vt:lpstr>
    </vt:vector>
  </TitlesOfParts>
  <Company>ITECS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792E Complexity-Effective Processors</dc:title>
  <dc:creator>Eric Rotenberg</dc:creator>
  <cp:lastModifiedBy>Eric Rotenberg</cp:lastModifiedBy>
  <cp:revision>324</cp:revision>
  <cp:lastPrinted>2002-09-15T00:54:33Z</cp:lastPrinted>
  <dcterms:modified xsi:type="dcterms:W3CDTF">2021-03-08T18:34:56Z</dcterms:modified>
</cp:coreProperties>
</file>