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0" r:id="rId7"/>
    <p:sldId id="261" r:id="rId8"/>
    <p:sldId id="266" r:id="rId9"/>
    <p:sldId id="267" r:id="rId10"/>
    <p:sldId id="264" r:id="rId11"/>
    <p:sldId id="265" r:id="rId12"/>
    <p:sldId id="268" r:id="rId13"/>
    <p:sldId id="269" r:id="rId14"/>
    <p:sldId id="270" r:id="rId15"/>
    <p:sldId id="271" r:id="rId16"/>
    <p:sldId id="272" r:id="rId17"/>
    <p:sldId id="273" r:id="rId18"/>
    <p:sldId id="276"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129941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8064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683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1950835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65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95449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487654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81503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410847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533EA-495F-4932-958B-9A9AAF5822D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363084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533EA-495F-4932-958B-9A9AAF5822D8}"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214812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533EA-495F-4932-958B-9A9AAF5822D8}"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330523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533EA-495F-4932-958B-9A9AAF5822D8}"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322345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533EA-495F-4932-958B-9A9AAF5822D8}"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40432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533EA-495F-4932-958B-9A9AAF5822D8}"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79757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533EA-495F-4932-958B-9A9AAF5822D8}"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392D9F-CDFD-4631-BEEC-9B90F2C600E2}" type="slidenum">
              <a:rPr lang="en-IN" smtClean="0"/>
              <a:t>‹#›</a:t>
            </a:fld>
            <a:endParaRPr lang="en-IN"/>
          </a:p>
        </p:txBody>
      </p:sp>
    </p:spTree>
    <p:extLst>
      <p:ext uri="{BB962C8B-B14F-4D97-AF65-F5344CB8AC3E}">
        <p14:creationId xmlns:p14="http://schemas.microsoft.com/office/powerpoint/2010/main" val="86769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5533EA-495F-4932-958B-9A9AAF5822D8}" type="datetimeFigureOut">
              <a:rPr lang="en-IN" smtClean="0"/>
              <a:t>20-04-2022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392D9F-CDFD-4631-BEEC-9B90F2C600E2}" type="slidenum">
              <a:rPr lang="en-IN" smtClean="0"/>
              <a:t>‹#›</a:t>
            </a:fld>
            <a:endParaRPr lang="en-IN"/>
          </a:p>
        </p:txBody>
      </p:sp>
    </p:spTree>
    <p:extLst>
      <p:ext uri="{BB962C8B-B14F-4D97-AF65-F5344CB8AC3E}">
        <p14:creationId xmlns:p14="http://schemas.microsoft.com/office/powerpoint/2010/main" val="2383646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380-0031-4A5E-A030-BD79965EB442}"/>
              </a:ext>
            </a:extLst>
          </p:cNvPr>
          <p:cNvSpPr>
            <a:spLocks noGrp="1"/>
          </p:cNvSpPr>
          <p:nvPr>
            <p:ph type="ctrTitle"/>
          </p:nvPr>
        </p:nvSpPr>
        <p:spPr/>
        <p:txBody>
          <a:bodyPr/>
          <a:lstStyle/>
          <a:p>
            <a:r>
              <a:rPr lang="en-IN" dirty="0"/>
              <a:t>Trace Cache</a:t>
            </a:r>
          </a:p>
        </p:txBody>
      </p:sp>
      <p:sp>
        <p:nvSpPr>
          <p:cNvPr id="3" name="Subtitle 2">
            <a:extLst>
              <a:ext uri="{FF2B5EF4-FFF2-40B4-BE49-F238E27FC236}">
                <a16:creationId xmlns:a16="http://schemas.microsoft.com/office/drawing/2014/main" id="{FE28662F-204E-4393-8FC1-E6AE566B0818}"/>
              </a:ext>
            </a:extLst>
          </p:cNvPr>
          <p:cNvSpPr>
            <a:spLocks noGrp="1"/>
          </p:cNvSpPr>
          <p:nvPr>
            <p:ph type="subTitle" idx="1"/>
          </p:nvPr>
        </p:nvSpPr>
        <p:spPr/>
        <p:txBody>
          <a:bodyPr/>
          <a:lstStyle/>
          <a:p>
            <a:r>
              <a:rPr lang="en-IN" dirty="0"/>
              <a:t>Ramachandran Sekanipuram Srikanthan</a:t>
            </a:r>
          </a:p>
          <a:p>
            <a:r>
              <a:rPr lang="en-IN" dirty="0"/>
              <a:t>Hari Vignesh Baskar</a:t>
            </a:r>
          </a:p>
        </p:txBody>
      </p:sp>
    </p:spTree>
    <p:extLst>
      <p:ext uri="{BB962C8B-B14F-4D97-AF65-F5344CB8AC3E}">
        <p14:creationId xmlns:p14="http://schemas.microsoft.com/office/powerpoint/2010/main" val="235389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957B-DE13-4E27-9939-CDF0F6548DC4}"/>
              </a:ext>
            </a:extLst>
          </p:cNvPr>
          <p:cNvSpPr>
            <a:spLocks noGrp="1"/>
          </p:cNvSpPr>
          <p:nvPr>
            <p:ph type="title"/>
          </p:nvPr>
        </p:nvSpPr>
        <p:spPr/>
        <p:txBody>
          <a:bodyPr/>
          <a:lstStyle/>
          <a:p>
            <a:r>
              <a:rPr lang="en-IN" dirty="0"/>
              <a:t>IPC Vs T$ size</a:t>
            </a:r>
          </a:p>
        </p:txBody>
      </p:sp>
      <p:pic>
        <p:nvPicPr>
          <p:cNvPr id="9" name="Picture 8">
            <a:extLst>
              <a:ext uri="{FF2B5EF4-FFF2-40B4-BE49-F238E27FC236}">
                <a16:creationId xmlns:a16="http://schemas.microsoft.com/office/drawing/2014/main" id="{B6D7F39F-7C3D-4E61-B2E2-D864DC27F1E8}"/>
              </a:ext>
            </a:extLst>
          </p:cNvPr>
          <p:cNvPicPr>
            <a:picLocks noChangeAspect="1"/>
          </p:cNvPicPr>
          <p:nvPr/>
        </p:nvPicPr>
        <p:blipFill>
          <a:blip r:embed="rId2"/>
          <a:stretch>
            <a:fillRect/>
          </a:stretch>
        </p:blipFill>
        <p:spPr>
          <a:xfrm>
            <a:off x="677334" y="1389809"/>
            <a:ext cx="6972300" cy="4257675"/>
          </a:xfrm>
          <a:prstGeom prst="rect">
            <a:avLst/>
          </a:prstGeom>
        </p:spPr>
      </p:pic>
    </p:spTree>
    <p:extLst>
      <p:ext uri="{BB962C8B-B14F-4D97-AF65-F5344CB8AC3E}">
        <p14:creationId xmlns:p14="http://schemas.microsoft.com/office/powerpoint/2010/main" val="255511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C111-A5CA-4BCE-B105-DD930A49E27F}"/>
              </a:ext>
            </a:extLst>
          </p:cNvPr>
          <p:cNvSpPr>
            <a:spLocks noGrp="1"/>
          </p:cNvSpPr>
          <p:nvPr>
            <p:ph type="title"/>
          </p:nvPr>
        </p:nvSpPr>
        <p:spPr/>
        <p:txBody>
          <a:bodyPr/>
          <a:lstStyle/>
          <a:p>
            <a:r>
              <a:rPr lang="en-IN" dirty="0"/>
              <a:t>IPC Vs T$ size - Inference</a:t>
            </a:r>
          </a:p>
        </p:txBody>
      </p:sp>
      <p:sp>
        <p:nvSpPr>
          <p:cNvPr id="3" name="Content Placeholder 2">
            <a:extLst>
              <a:ext uri="{FF2B5EF4-FFF2-40B4-BE49-F238E27FC236}">
                <a16:creationId xmlns:a16="http://schemas.microsoft.com/office/drawing/2014/main" id="{C271C3E4-5CCB-446A-BC7A-0953C2356268}"/>
              </a:ext>
            </a:extLst>
          </p:cNvPr>
          <p:cNvSpPr>
            <a:spLocks noGrp="1"/>
          </p:cNvSpPr>
          <p:nvPr>
            <p:ph idx="1"/>
          </p:nvPr>
        </p:nvSpPr>
        <p:spPr/>
        <p:txBody>
          <a:bodyPr/>
          <a:lstStyle/>
          <a:p>
            <a:r>
              <a:rPr lang="en-IN" dirty="0"/>
              <a:t>The size of T$ is varied from 2KB to 32KB by keeping associativity fixed at 4.</a:t>
            </a:r>
          </a:p>
          <a:p>
            <a:r>
              <a:rPr lang="en-IN" dirty="0"/>
              <a:t>The IPC while using a Real Trace cache with a perfect branch prediction increases from that of IPC without using Trace cache.</a:t>
            </a:r>
          </a:p>
          <a:p>
            <a:r>
              <a:rPr lang="en-IN" dirty="0"/>
              <a:t>The increase in size of T$ causes increase in number of sets for a given associativity thereby increasing the number of available slots to store the dynamic instructions.</a:t>
            </a:r>
          </a:p>
          <a:p>
            <a:endParaRPr lang="en-IN" dirty="0"/>
          </a:p>
          <a:p>
            <a:endParaRPr lang="en-IN" dirty="0"/>
          </a:p>
        </p:txBody>
      </p:sp>
      <p:pic>
        <p:nvPicPr>
          <p:cNvPr id="5" name="Picture 4">
            <a:extLst>
              <a:ext uri="{FF2B5EF4-FFF2-40B4-BE49-F238E27FC236}">
                <a16:creationId xmlns:a16="http://schemas.microsoft.com/office/drawing/2014/main" id="{4E9CE873-5BC2-4638-9013-572010537785}"/>
              </a:ext>
            </a:extLst>
          </p:cNvPr>
          <p:cNvPicPr>
            <a:picLocks noChangeAspect="1"/>
          </p:cNvPicPr>
          <p:nvPr/>
        </p:nvPicPr>
        <p:blipFill>
          <a:blip r:embed="rId2"/>
          <a:stretch>
            <a:fillRect/>
          </a:stretch>
        </p:blipFill>
        <p:spPr>
          <a:xfrm>
            <a:off x="1075764" y="3849568"/>
            <a:ext cx="6121213" cy="2005225"/>
          </a:xfrm>
          <a:prstGeom prst="rect">
            <a:avLst/>
          </a:prstGeom>
        </p:spPr>
      </p:pic>
    </p:spTree>
    <p:extLst>
      <p:ext uri="{BB962C8B-B14F-4D97-AF65-F5344CB8AC3E}">
        <p14:creationId xmlns:p14="http://schemas.microsoft.com/office/powerpoint/2010/main" val="285482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BB3E-C448-4DEE-8AD1-3C2EF26ABEE1}"/>
              </a:ext>
            </a:extLst>
          </p:cNvPr>
          <p:cNvSpPr>
            <a:spLocks noGrp="1"/>
          </p:cNvSpPr>
          <p:nvPr>
            <p:ph type="title"/>
          </p:nvPr>
        </p:nvSpPr>
        <p:spPr/>
        <p:txBody>
          <a:bodyPr/>
          <a:lstStyle/>
          <a:p>
            <a:r>
              <a:rPr lang="en-IN" dirty="0"/>
              <a:t>IPC VS T$ Max branches</a:t>
            </a:r>
          </a:p>
        </p:txBody>
      </p:sp>
      <p:pic>
        <p:nvPicPr>
          <p:cNvPr id="5" name="Content Placeholder 4">
            <a:extLst>
              <a:ext uri="{FF2B5EF4-FFF2-40B4-BE49-F238E27FC236}">
                <a16:creationId xmlns:a16="http://schemas.microsoft.com/office/drawing/2014/main" id="{D6320C0A-6F1C-4C82-B94D-F1F0363FA908}"/>
              </a:ext>
            </a:extLst>
          </p:cNvPr>
          <p:cNvPicPr>
            <a:picLocks noGrp="1" noChangeAspect="1"/>
          </p:cNvPicPr>
          <p:nvPr>
            <p:ph idx="1"/>
          </p:nvPr>
        </p:nvPicPr>
        <p:blipFill>
          <a:blip r:embed="rId2"/>
          <a:stretch>
            <a:fillRect/>
          </a:stretch>
        </p:blipFill>
        <p:spPr>
          <a:xfrm>
            <a:off x="574670" y="2178517"/>
            <a:ext cx="6382228" cy="3881437"/>
          </a:xfrm>
        </p:spPr>
      </p:pic>
    </p:spTree>
    <p:extLst>
      <p:ext uri="{BB962C8B-B14F-4D97-AF65-F5344CB8AC3E}">
        <p14:creationId xmlns:p14="http://schemas.microsoft.com/office/powerpoint/2010/main" val="283316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B9C6-A50C-453E-B901-C6401D046183}"/>
              </a:ext>
            </a:extLst>
          </p:cNvPr>
          <p:cNvSpPr>
            <a:spLocks noGrp="1"/>
          </p:cNvSpPr>
          <p:nvPr>
            <p:ph type="title"/>
          </p:nvPr>
        </p:nvSpPr>
        <p:spPr/>
        <p:txBody>
          <a:bodyPr/>
          <a:lstStyle/>
          <a:p>
            <a:r>
              <a:rPr lang="en-IN" dirty="0"/>
              <a:t>IPC VS T$ Max </a:t>
            </a:r>
            <a:r>
              <a:rPr lang="en-IN" dirty="0" err="1"/>
              <a:t>Cond.branches</a:t>
            </a:r>
            <a:r>
              <a:rPr lang="en-IN" dirty="0"/>
              <a:t> Inference</a:t>
            </a:r>
          </a:p>
        </p:txBody>
      </p:sp>
      <p:sp>
        <p:nvSpPr>
          <p:cNvPr id="3" name="Content Placeholder 2">
            <a:extLst>
              <a:ext uri="{FF2B5EF4-FFF2-40B4-BE49-F238E27FC236}">
                <a16:creationId xmlns:a16="http://schemas.microsoft.com/office/drawing/2014/main" id="{4186BA81-3735-4FCE-A3AE-EE0B04FFF53E}"/>
              </a:ext>
            </a:extLst>
          </p:cNvPr>
          <p:cNvSpPr>
            <a:spLocks noGrp="1"/>
          </p:cNvSpPr>
          <p:nvPr>
            <p:ph idx="1"/>
          </p:nvPr>
        </p:nvSpPr>
        <p:spPr/>
        <p:txBody>
          <a:bodyPr/>
          <a:lstStyle/>
          <a:p>
            <a:r>
              <a:rPr lang="en-IN" dirty="0"/>
              <a:t>The T$ size is fixed for 2KB and the maximum number of conditional branches are increased from 2 to 5 keeping all other parameters fixed.</a:t>
            </a:r>
          </a:p>
          <a:p>
            <a:r>
              <a:rPr lang="en-IN" dirty="0"/>
              <a:t>We can observe that increase in number of branches increases the IPC in case of Perfect config and Real T$ config.</a:t>
            </a:r>
          </a:p>
          <a:p>
            <a:r>
              <a:rPr lang="en-IN" dirty="0"/>
              <a:t>They tend be much more than the base line no T$ config.</a:t>
            </a:r>
          </a:p>
        </p:txBody>
      </p:sp>
    </p:spTree>
    <p:extLst>
      <p:ext uri="{BB962C8B-B14F-4D97-AF65-F5344CB8AC3E}">
        <p14:creationId xmlns:p14="http://schemas.microsoft.com/office/powerpoint/2010/main" val="1928575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F56F-AF52-43A8-841B-E775F25687E2}"/>
              </a:ext>
            </a:extLst>
          </p:cNvPr>
          <p:cNvSpPr>
            <a:spLocks noGrp="1"/>
          </p:cNvSpPr>
          <p:nvPr>
            <p:ph type="title"/>
          </p:nvPr>
        </p:nvSpPr>
        <p:spPr/>
        <p:txBody>
          <a:bodyPr/>
          <a:lstStyle/>
          <a:p>
            <a:r>
              <a:rPr lang="en-IN" dirty="0"/>
              <a:t>IPC Vs T$ Trace line Size</a:t>
            </a:r>
          </a:p>
        </p:txBody>
      </p:sp>
      <p:pic>
        <p:nvPicPr>
          <p:cNvPr id="5" name="Content Placeholder 4">
            <a:extLst>
              <a:ext uri="{FF2B5EF4-FFF2-40B4-BE49-F238E27FC236}">
                <a16:creationId xmlns:a16="http://schemas.microsoft.com/office/drawing/2014/main" id="{FE1F36B3-83FF-43DF-9756-103584598835}"/>
              </a:ext>
            </a:extLst>
          </p:cNvPr>
          <p:cNvPicPr>
            <a:picLocks noGrp="1" noChangeAspect="1"/>
          </p:cNvPicPr>
          <p:nvPr>
            <p:ph idx="1"/>
          </p:nvPr>
        </p:nvPicPr>
        <p:blipFill>
          <a:blip r:embed="rId2"/>
          <a:stretch>
            <a:fillRect/>
          </a:stretch>
        </p:blipFill>
        <p:spPr>
          <a:xfrm>
            <a:off x="677334" y="2088870"/>
            <a:ext cx="6437293" cy="3881437"/>
          </a:xfrm>
        </p:spPr>
      </p:pic>
    </p:spTree>
    <p:extLst>
      <p:ext uri="{BB962C8B-B14F-4D97-AF65-F5344CB8AC3E}">
        <p14:creationId xmlns:p14="http://schemas.microsoft.com/office/powerpoint/2010/main" val="40058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51F4-9C26-4277-BCBB-916A50576E07}"/>
              </a:ext>
            </a:extLst>
          </p:cNvPr>
          <p:cNvSpPr>
            <a:spLocks noGrp="1"/>
          </p:cNvSpPr>
          <p:nvPr>
            <p:ph type="title"/>
          </p:nvPr>
        </p:nvSpPr>
        <p:spPr/>
        <p:txBody>
          <a:bodyPr/>
          <a:lstStyle/>
          <a:p>
            <a:r>
              <a:rPr lang="en-IN" dirty="0"/>
              <a:t>IPC Vs T$ Trace line Size Inference</a:t>
            </a:r>
          </a:p>
        </p:txBody>
      </p:sp>
      <p:sp>
        <p:nvSpPr>
          <p:cNvPr id="3" name="Content Placeholder 2">
            <a:extLst>
              <a:ext uri="{FF2B5EF4-FFF2-40B4-BE49-F238E27FC236}">
                <a16:creationId xmlns:a16="http://schemas.microsoft.com/office/drawing/2014/main" id="{B15CC6D7-C14F-4C52-BF55-25179E03837F}"/>
              </a:ext>
            </a:extLst>
          </p:cNvPr>
          <p:cNvSpPr>
            <a:spLocks noGrp="1"/>
          </p:cNvSpPr>
          <p:nvPr>
            <p:ph idx="1"/>
          </p:nvPr>
        </p:nvSpPr>
        <p:spPr/>
        <p:txBody>
          <a:bodyPr/>
          <a:lstStyle/>
          <a:p>
            <a:r>
              <a:rPr lang="en-IN" dirty="0"/>
              <a:t>The T$ trace line size is increased from 4 to 16 which same as increasing the fetch unit width by keeping all other parameters fixed.</a:t>
            </a:r>
          </a:p>
          <a:p>
            <a:r>
              <a:rPr lang="en-IN" dirty="0"/>
              <a:t>We can see that increase in the trace line size causes a drastic increase in performance for perfect and Real T$.</a:t>
            </a:r>
          </a:p>
          <a:p>
            <a:r>
              <a:rPr lang="en-IN" dirty="0"/>
              <a:t>The performance also improves for Real T$ and Real branch prediction mechanism.</a:t>
            </a:r>
          </a:p>
        </p:txBody>
      </p:sp>
    </p:spTree>
    <p:extLst>
      <p:ext uri="{BB962C8B-B14F-4D97-AF65-F5344CB8AC3E}">
        <p14:creationId xmlns:p14="http://schemas.microsoft.com/office/powerpoint/2010/main" val="138021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6E38-B691-46D6-A1E1-BF1A9740F371}"/>
              </a:ext>
            </a:extLst>
          </p:cNvPr>
          <p:cNvSpPr>
            <a:spLocks noGrp="1"/>
          </p:cNvSpPr>
          <p:nvPr>
            <p:ph type="title"/>
          </p:nvPr>
        </p:nvSpPr>
        <p:spPr/>
        <p:txBody>
          <a:bodyPr/>
          <a:lstStyle/>
          <a:p>
            <a:r>
              <a:rPr lang="en-IN" dirty="0"/>
              <a:t>Phase 2 – Adding Victim cache.</a:t>
            </a:r>
          </a:p>
        </p:txBody>
      </p:sp>
      <p:sp>
        <p:nvSpPr>
          <p:cNvPr id="3" name="Content Placeholder 2">
            <a:extLst>
              <a:ext uri="{FF2B5EF4-FFF2-40B4-BE49-F238E27FC236}">
                <a16:creationId xmlns:a16="http://schemas.microsoft.com/office/drawing/2014/main" id="{6DBAC0C2-A9DE-4FAA-8D98-816FF92D2083}"/>
              </a:ext>
            </a:extLst>
          </p:cNvPr>
          <p:cNvSpPr>
            <a:spLocks noGrp="1"/>
          </p:cNvSpPr>
          <p:nvPr>
            <p:ph idx="1"/>
          </p:nvPr>
        </p:nvSpPr>
        <p:spPr/>
        <p:txBody>
          <a:bodyPr>
            <a:normAutofit/>
          </a:bodyPr>
          <a:lstStyle/>
          <a:p>
            <a:r>
              <a:rPr lang="en-IN" sz="2400" dirty="0"/>
              <a:t>Augment T$ with Victim cache to prevent eviction of valuable traces due to the LRU policy.</a:t>
            </a:r>
          </a:p>
          <a:p>
            <a:r>
              <a:rPr lang="en-IN" sz="2400" dirty="0"/>
              <a:t>The Victim cache is a fully associative cache which stores the traces which are being evicted from the T$.</a:t>
            </a:r>
          </a:p>
          <a:p>
            <a:r>
              <a:rPr lang="en-IN" sz="2400" dirty="0"/>
              <a:t>This might be useful in cases where multiple branch prediction possibilities for the same PC causing more misses occurs.</a:t>
            </a:r>
          </a:p>
        </p:txBody>
      </p:sp>
    </p:spTree>
    <p:extLst>
      <p:ext uri="{BB962C8B-B14F-4D97-AF65-F5344CB8AC3E}">
        <p14:creationId xmlns:p14="http://schemas.microsoft.com/office/powerpoint/2010/main" val="213302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079A-E8C6-494D-B128-B90C6EA69A92}"/>
              </a:ext>
            </a:extLst>
          </p:cNvPr>
          <p:cNvSpPr>
            <a:spLocks noGrp="1"/>
          </p:cNvSpPr>
          <p:nvPr>
            <p:ph type="title"/>
          </p:nvPr>
        </p:nvSpPr>
        <p:spPr/>
        <p:txBody>
          <a:bodyPr/>
          <a:lstStyle/>
          <a:p>
            <a:r>
              <a:rPr lang="en-IN" dirty="0"/>
              <a:t>Phase 2 – Indexing Method</a:t>
            </a:r>
          </a:p>
        </p:txBody>
      </p:sp>
      <p:sp>
        <p:nvSpPr>
          <p:cNvPr id="3" name="Content Placeholder 2">
            <a:extLst>
              <a:ext uri="{FF2B5EF4-FFF2-40B4-BE49-F238E27FC236}">
                <a16:creationId xmlns:a16="http://schemas.microsoft.com/office/drawing/2014/main" id="{AD8296C6-52FC-481E-87DE-58D3AD513952}"/>
              </a:ext>
            </a:extLst>
          </p:cNvPr>
          <p:cNvSpPr>
            <a:spLocks noGrp="1"/>
          </p:cNvSpPr>
          <p:nvPr>
            <p:ph idx="1"/>
          </p:nvPr>
        </p:nvSpPr>
        <p:spPr/>
        <p:txBody>
          <a:bodyPr>
            <a:normAutofit/>
          </a:bodyPr>
          <a:lstStyle/>
          <a:p>
            <a:r>
              <a:rPr lang="en-IN" sz="2400" dirty="0"/>
              <a:t>Instead of having the LRU based indexing method to evict the trace blocks in set associative trace cache, we can have index derived from the fetch address and branch prediction bits.</a:t>
            </a:r>
          </a:p>
          <a:p>
            <a:endParaRPr lang="en-IN" sz="2400" dirty="0"/>
          </a:p>
        </p:txBody>
      </p:sp>
    </p:spTree>
    <p:extLst>
      <p:ext uri="{BB962C8B-B14F-4D97-AF65-F5344CB8AC3E}">
        <p14:creationId xmlns:p14="http://schemas.microsoft.com/office/powerpoint/2010/main" val="3642656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5E5D-28CE-4FDC-9B4C-DA0B1403C6C0}"/>
              </a:ext>
            </a:extLst>
          </p:cNvPr>
          <p:cNvSpPr>
            <a:spLocks noGrp="1"/>
          </p:cNvSpPr>
          <p:nvPr>
            <p:ph type="title"/>
          </p:nvPr>
        </p:nvSpPr>
        <p:spPr/>
        <p:txBody>
          <a:bodyPr/>
          <a:lstStyle/>
          <a:p>
            <a:r>
              <a:rPr lang="en" dirty="0"/>
              <a:t>Trace Selection Policy : Multiple Line fill Buffer</a:t>
            </a:r>
            <a:endParaRPr lang="en-IN" dirty="0"/>
          </a:p>
        </p:txBody>
      </p:sp>
      <p:sp>
        <p:nvSpPr>
          <p:cNvPr id="3" name="Content Placeholder 2">
            <a:extLst>
              <a:ext uri="{FF2B5EF4-FFF2-40B4-BE49-F238E27FC236}">
                <a16:creationId xmlns:a16="http://schemas.microsoft.com/office/drawing/2014/main" id="{C7B8F847-7171-4E64-8404-5958A69B55AE}"/>
              </a:ext>
            </a:extLst>
          </p:cNvPr>
          <p:cNvSpPr>
            <a:spLocks noGrp="1"/>
          </p:cNvSpPr>
          <p:nvPr>
            <p:ph idx="1"/>
          </p:nvPr>
        </p:nvSpPr>
        <p:spPr/>
        <p:txBody>
          <a:bodyPr/>
          <a:lstStyle/>
          <a:p>
            <a:endParaRPr lang="en-IN" dirty="0"/>
          </a:p>
          <a:p>
            <a:r>
              <a:rPr lang="en-US" dirty="0"/>
              <a:t>While the line buffer is forming a new trace, misses happening during this period is ignored currently.</a:t>
            </a:r>
          </a:p>
          <a:p>
            <a:r>
              <a:rPr lang="en-US" dirty="0"/>
              <a:t>Instead of ignoring, we create a new line buffer for each miss and add it to the T$.</a:t>
            </a:r>
          </a:p>
          <a:p>
            <a:r>
              <a:rPr lang="en-US" dirty="0"/>
              <a:t>This means that more entries will be added to the Trace Cache.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1012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E9A2-459B-459F-A069-3B02AFB1E3DC}"/>
              </a:ext>
            </a:extLst>
          </p:cNvPr>
          <p:cNvSpPr>
            <a:spLocks noGrp="1"/>
          </p:cNvSpPr>
          <p:nvPr>
            <p:ph type="title"/>
          </p:nvPr>
        </p:nvSpPr>
        <p:spPr/>
        <p:txBody>
          <a:bodyPr>
            <a:normAutofit/>
          </a:bodyPr>
          <a:lstStyle/>
          <a:p>
            <a:pPr algn="ctr"/>
            <a:r>
              <a:rPr lang="en-IN" sz="4800" dirty="0"/>
              <a:t>Questions ?</a:t>
            </a:r>
          </a:p>
        </p:txBody>
      </p:sp>
    </p:spTree>
    <p:extLst>
      <p:ext uri="{BB962C8B-B14F-4D97-AF65-F5344CB8AC3E}">
        <p14:creationId xmlns:p14="http://schemas.microsoft.com/office/powerpoint/2010/main" val="64603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BF8F-7954-4621-AD2A-8DE799FF0877}"/>
              </a:ext>
            </a:extLst>
          </p:cNvPr>
          <p:cNvSpPr>
            <a:spLocks noGrp="1"/>
          </p:cNvSpPr>
          <p:nvPr>
            <p:ph type="title"/>
          </p:nvPr>
        </p:nvSpPr>
        <p:spPr/>
        <p:txBody>
          <a:bodyPr/>
          <a:lstStyle/>
          <a:p>
            <a:r>
              <a:rPr lang="en-IN" dirty="0"/>
              <a:t>Key Idea</a:t>
            </a:r>
          </a:p>
        </p:txBody>
      </p:sp>
      <p:sp>
        <p:nvSpPr>
          <p:cNvPr id="3" name="Content Placeholder 2">
            <a:extLst>
              <a:ext uri="{FF2B5EF4-FFF2-40B4-BE49-F238E27FC236}">
                <a16:creationId xmlns:a16="http://schemas.microsoft.com/office/drawing/2014/main" id="{45CB79E9-F7A3-445B-B698-9EB6038748D0}"/>
              </a:ext>
            </a:extLst>
          </p:cNvPr>
          <p:cNvSpPr>
            <a:spLocks noGrp="1"/>
          </p:cNvSpPr>
          <p:nvPr>
            <p:ph idx="1"/>
          </p:nvPr>
        </p:nvSpPr>
        <p:spPr/>
        <p:txBody>
          <a:bodyPr>
            <a:normAutofit fontScale="92500"/>
          </a:bodyPr>
          <a:lstStyle/>
          <a:p>
            <a:r>
              <a:rPr lang="en-IN" sz="2400" dirty="0"/>
              <a:t>Fetch bandwidth requirements increase with increase in issue width.</a:t>
            </a:r>
          </a:p>
          <a:p>
            <a:r>
              <a:rPr lang="en-IN" sz="2400" dirty="0"/>
              <a:t>IPC decrease due to non contiguous instruction location.</a:t>
            </a:r>
          </a:p>
          <a:p>
            <a:r>
              <a:rPr lang="en-IN" sz="2400" dirty="0"/>
              <a:t>Aggressive ILP techniques are hindered by fetch bandwidth bottleneck.</a:t>
            </a:r>
          </a:p>
          <a:p>
            <a:r>
              <a:rPr lang="en-IN" sz="2400" dirty="0"/>
              <a:t>Idea is to supplement conventional I cache with a trace cache.</a:t>
            </a:r>
          </a:p>
          <a:p>
            <a:r>
              <a:rPr lang="en-IN" sz="2400" dirty="0"/>
              <a:t>This caches the dynamic instruction traces.</a:t>
            </a:r>
          </a:p>
          <a:p>
            <a:r>
              <a:rPr lang="en-IN" sz="2400" dirty="0"/>
              <a:t>This aligns non contiguous instructions together to be fetched directly from the trace cache.</a:t>
            </a:r>
          </a:p>
          <a:p>
            <a:pPr marL="0" indent="0">
              <a:buNone/>
            </a:pPr>
            <a:endParaRPr lang="en-IN" sz="2400" dirty="0"/>
          </a:p>
        </p:txBody>
      </p:sp>
    </p:spTree>
    <p:extLst>
      <p:ext uri="{BB962C8B-B14F-4D97-AF65-F5344CB8AC3E}">
        <p14:creationId xmlns:p14="http://schemas.microsoft.com/office/powerpoint/2010/main" val="184395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20F851-03EA-4B0E-A2A4-7C914CCD327E}"/>
              </a:ext>
            </a:extLst>
          </p:cNvPr>
          <p:cNvSpPr/>
          <p:nvPr/>
        </p:nvSpPr>
        <p:spPr>
          <a:xfrm>
            <a:off x="2917998" y="2877688"/>
            <a:ext cx="429726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50620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29C79-46DA-409F-ABBC-6E17DBB82710}"/>
              </a:ext>
            </a:extLst>
          </p:cNvPr>
          <p:cNvSpPr>
            <a:spLocks noGrp="1"/>
          </p:cNvSpPr>
          <p:nvPr>
            <p:ph type="title"/>
          </p:nvPr>
        </p:nvSpPr>
        <p:spPr/>
        <p:txBody>
          <a:bodyPr/>
          <a:lstStyle/>
          <a:p>
            <a:r>
              <a:rPr lang="en-IN" dirty="0"/>
              <a:t>Micro Architecture Description</a:t>
            </a:r>
          </a:p>
        </p:txBody>
      </p:sp>
      <p:sp>
        <p:nvSpPr>
          <p:cNvPr id="6" name="Rectangle 5">
            <a:extLst>
              <a:ext uri="{FF2B5EF4-FFF2-40B4-BE49-F238E27FC236}">
                <a16:creationId xmlns:a16="http://schemas.microsoft.com/office/drawing/2014/main" id="{6227C3E9-2EBF-4963-8494-AE6A10D1E83C}"/>
              </a:ext>
            </a:extLst>
          </p:cNvPr>
          <p:cNvSpPr/>
          <p:nvPr/>
        </p:nvSpPr>
        <p:spPr>
          <a:xfrm>
            <a:off x="1886505" y="1981693"/>
            <a:ext cx="1597980" cy="59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Fetch 1</a:t>
            </a:r>
          </a:p>
        </p:txBody>
      </p:sp>
      <p:sp>
        <p:nvSpPr>
          <p:cNvPr id="7" name="Rectangle 6">
            <a:extLst>
              <a:ext uri="{FF2B5EF4-FFF2-40B4-BE49-F238E27FC236}">
                <a16:creationId xmlns:a16="http://schemas.microsoft.com/office/drawing/2014/main" id="{27366CCF-0E11-4F97-8247-9CAC1CBA4AAD}"/>
              </a:ext>
            </a:extLst>
          </p:cNvPr>
          <p:cNvSpPr/>
          <p:nvPr/>
        </p:nvSpPr>
        <p:spPr>
          <a:xfrm>
            <a:off x="1873188" y="3222594"/>
            <a:ext cx="1624614" cy="798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Trace Cache</a:t>
            </a:r>
          </a:p>
        </p:txBody>
      </p:sp>
      <p:sp>
        <p:nvSpPr>
          <p:cNvPr id="8" name="Rectangle 7">
            <a:extLst>
              <a:ext uri="{FF2B5EF4-FFF2-40B4-BE49-F238E27FC236}">
                <a16:creationId xmlns:a16="http://schemas.microsoft.com/office/drawing/2014/main" id="{8F9F6902-82FF-4830-9783-8B5F6BC02F7A}"/>
              </a:ext>
            </a:extLst>
          </p:cNvPr>
          <p:cNvSpPr/>
          <p:nvPr/>
        </p:nvSpPr>
        <p:spPr>
          <a:xfrm>
            <a:off x="3755254" y="3222594"/>
            <a:ext cx="1526960" cy="798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Core Fetch unit</a:t>
            </a:r>
          </a:p>
        </p:txBody>
      </p:sp>
      <p:sp>
        <p:nvSpPr>
          <p:cNvPr id="9" name="Trapezoid 8">
            <a:extLst>
              <a:ext uri="{FF2B5EF4-FFF2-40B4-BE49-F238E27FC236}">
                <a16:creationId xmlns:a16="http://schemas.microsoft.com/office/drawing/2014/main" id="{622B05A0-1EEC-4843-B9F9-981064EFEDB9}"/>
              </a:ext>
            </a:extLst>
          </p:cNvPr>
          <p:cNvSpPr/>
          <p:nvPr/>
        </p:nvSpPr>
        <p:spPr>
          <a:xfrm rot="10800000">
            <a:off x="3213717" y="4421079"/>
            <a:ext cx="878889" cy="798990"/>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C8A6E950-92F9-4AAE-B37C-D94B4932047C}"/>
              </a:ext>
            </a:extLst>
          </p:cNvPr>
          <p:cNvSpPr/>
          <p:nvPr/>
        </p:nvSpPr>
        <p:spPr>
          <a:xfrm>
            <a:off x="2616693" y="5848905"/>
            <a:ext cx="2072936" cy="6505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Fetch 2</a:t>
            </a:r>
          </a:p>
        </p:txBody>
      </p:sp>
      <p:cxnSp>
        <p:nvCxnSpPr>
          <p:cNvPr id="12" name="Straight Arrow Connector 11">
            <a:extLst>
              <a:ext uri="{FF2B5EF4-FFF2-40B4-BE49-F238E27FC236}">
                <a16:creationId xmlns:a16="http://schemas.microsoft.com/office/drawing/2014/main" id="{87CF61D3-0864-48A7-94A2-F3DFFF7D3264}"/>
              </a:ext>
            </a:extLst>
          </p:cNvPr>
          <p:cNvCxnSpPr>
            <a:stCxn id="6" idx="2"/>
            <a:endCxn id="7" idx="0"/>
          </p:cNvCxnSpPr>
          <p:nvPr/>
        </p:nvCxnSpPr>
        <p:spPr>
          <a:xfrm>
            <a:off x="2685495" y="2576497"/>
            <a:ext cx="0" cy="646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0F38DC-3146-4849-9A14-61DA9000844F}"/>
              </a:ext>
            </a:extLst>
          </p:cNvPr>
          <p:cNvCxnSpPr>
            <a:stCxn id="6" idx="2"/>
            <a:endCxn id="8" idx="0"/>
          </p:cNvCxnSpPr>
          <p:nvPr/>
        </p:nvCxnSpPr>
        <p:spPr>
          <a:xfrm>
            <a:off x="2685495" y="2576497"/>
            <a:ext cx="1833239" cy="646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6C7B23C-8253-4F8A-B0A3-EBF8243CE783}"/>
              </a:ext>
            </a:extLst>
          </p:cNvPr>
          <p:cNvCxnSpPr>
            <a:stCxn id="7" idx="2"/>
            <a:endCxn id="9" idx="2"/>
          </p:cNvCxnSpPr>
          <p:nvPr/>
        </p:nvCxnSpPr>
        <p:spPr>
          <a:xfrm>
            <a:off x="2685495" y="4021584"/>
            <a:ext cx="967666" cy="399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A945576-210F-43AD-A142-2FF26043954F}"/>
              </a:ext>
            </a:extLst>
          </p:cNvPr>
          <p:cNvCxnSpPr>
            <a:stCxn id="8" idx="2"/>
            <a:endCxn id="9" idx="2"/>
          </p:cNvCxnSpPr>
          <p:nvPr/>
        </p:nvCxnSpPr>
        <p:spPr>
          <a:xfrm flipH="1">
            <a:off x="3653161" y="4021584"/>
            <a:ext cx="865573" cy="399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CBD7C51-E5C8-4422-9F00-C73BE2F87804}"/>
              </a:ext>
            </a:extLst>
          </p:cNvPr>
          <p:cNvCxnSpPr>
            <a:cxnSpLocks/>
            <a:stCxn id="9" idx="0"/>
            <a:endCxn id="10" idx="0"/>
          </p:cNvCxnSpPr>
          <p:nvPr/>
        </p:nvCxnSpPr>
        <p:spPr>
          <a:xfrm>
            <a:off x="3653161" y="5220069"/>
            <a:ext cx="0" cy="628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BC575EC-576C-4542-B366-3DB4F52617EE}"/>
              </a:ext>
            </a:extLst>
          </p:cNvPr>
          <p:cNvSpPr txBox="1"/>
          <p:nvPr/>
        </p:nvSpPr>
        <p:spPr>
          <a:xfrm>
            <a:off x="4341181" y="4188937"/>
            <a:ext cx="1109708" cy="1477328"/>
          </a:xfrm>
          <a:prstGeom prst="rect">
            <a:avLst/>
          </a:prstGeom>
          <a:noFill/>
        </p:spPr>
        <p:txBody>
          <a:bodyPr wrap="square" rtlCol="0">
            <a:spAutoFit/>
          </a:bodyPr>
          <a:lstStyle/>
          <a:p>
            <a:r>
              <a:rPr lang="en-IN" dirty="0"/>
              <a:t>Mux to select based on T$ hit logic</a:t>
            </a:r>
          </a:p>
        </p:txBody>
      </p:sp>
      <p:sp>
        <p:nvSpPr>
          <p:cNvPr id="32" name="Callout: Left Arrow 31">
            <a:extLst>
              <a:ext uri="{FF2B5EF4-FFF2-40B4-BE49-F238E27FC236}">
                <a16:creationId xmlns:a16="http://schemas.microsoft.com/office/drawing/2014/main" id="{BCB74D7A-3D72-4E02-A6F8-702A20086108}"/>
              </a:ext>
            </a:extLst>
          </p:cNvPr>
          <p:cNvSpPr/>
          <p:nvPr/>
        </p:nvSpPr>
        <p:spPr>
          <a:xfrm>
            <a:off x="5853213" y="1314396"/>
            <a:ext cx="3333783" cy="187810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Checks for hit logic of T$ and checks in core fetch unit</a:t>
            </a:r>
          </a:p>
        </p:txBody>
      </p:sp>
      <p:sp>
        <p:nvSpPr>
          <p:cNvPr id="33" name="Callout: Left Arrow 32">
            <a:extLst>
              <a:ext uri="{FF2B5EF4-FFF2-40B4-BE49-F238E27FC236}">
                <a16:creationId xmlns:a16="http://schemas.microsoft.com/office/drawing/2014/main" id="{A74245EC-A71B-4CDB-9CF3-59FFED479308}"/>
              </a:ext>
            </a:extLst>
          </p:cNvPr>
          <p:cNvSpPr/>
          <p:nvPr/>
        </p:nvSpPr>
        <p:spPr>
          <a:xfrm>
            <a:off x="5747116" y="5181600"/>
            <a:ext cx="2563904" cy="1676400"/>
          </a:xfrm>
          <a:prstGeom prst="lef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Build the Trace on miss and passes to decode</a:t>
            </a:r>
          </a:p>
        </p:txBody>
      </p:sp>
    </p:spTree>
    <p:extLst>
      <p:ext uri="{BB962C8B-B14F-4D97-AF65-F5344CB8AC3E}">
        <p14:creationId xmlns:p14="http://schemas.microsoft.com/office/powerpoint/2010/main" val="62094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6455-2255-45B7-B664-B8BA414C741E}"/>
              </a:ext>
            </a:extLst>
          </p:cNvPr>
          <p:cNvSpPr>
            <a:spLocks noGrp="1"/>
          </p:cNvSpPr>
          <p:nvPr>
            <p:ph type="title"/>
          </p:nvPr>
        </p:nvSpPr>
        <p:spPr/>
        <p:txBody>
          <a:bodyPr/>
          <a:lstStyle/>
          <a:p>
            <a:r>
              <a:rPr lang="en-IN" dirty="0"/>
              <a:t>Trace selection Policy	</a:t>
            </a:r>
          </a:p>
        </p:txBody>
      </p:sp>
      <p:sp>
        <p:nvSpPr>
          <p:cNvPr id="3" name="Content Placeholder 2">
            <a:extLst>
              <a:ext uri="{FF2B5EF4-FFF2-40B4-BE49-F238E27FC236}">
                <a16:creationId xmlns:a16="http://schemas.microsoft.com/office/drawing/2014/main" id="{F9B8276C-B585-4F51-8E1D-6810F2A163CA}"/>
              </a:ext>
            </a:extLst>
          </p:cNvPr>
          <p:cNvSpPr>
            <a:spLocks noGrp="1"/>
          </p:cNvSpPr>
          <p:nvPr>
            <p:ph idx="1"/>
          </p:nvPr>
        </p:nvSpPr>
        <p:spPr/>
        <p:txBody>
          <a:bodyPr>
            <a:normAutofit/>
          </a:bodyPr>
          <a:lstStyle/>
          <a:p>
            <a:r>
              <a:rPr lang="en-IN" sz="2400" dirty="0"/>
              <a:t>For T$ with associativity more than 1, we use a Least Recently Used (LRU) Replacement Policy to replace the victim block.</a:t>
            </a:r>
          </a:p>
          <a:p>
            <a:r>
              <a:rPr lang="en-IN" sz="2400" dirty="0"/>
              <a:t>T$ can contain maximum n instructions and maximum m branches.</a:t>
            </a:r>
          </a:p>
          <a:p>
            <a:r>
              <a:rPr lang="en-IN" sz="2400" dirty="0"/>
              <a:t>Terminate T$ filling mechanism once call direct, jump indirect, call indirect, return and system calls.</a:t>
            </a:r>
          </a:p>
          <a:p>
            <a:r>
              <a:rPr lang="en-IN" sz="2400" dirty="0"/>
              <a:t>Traces with no branches are discarded.</a:t>
            </a:r>
          </a:p>
          <a:p>
            <a:pPr marL="0" indent="0">
              <a:buNone/>
            </a:pPr>
            <a:endParaRPr lang="en-IN" sz="2400" dirty="0"/>
          </a:p>
          <a:p>
            <a:endParaRPr lang="en-IN" sz="2400" dirty="0"/>
          </a:p>
        </p:txBody>
      </p:sp>
    </p:spTree>
    <p:extLst>
      <p:ext uri="{BB962C8B-B14F-4D97-AF65-F5344CB8AC3E}">
        <p14:creationId xmlns:p14="http://schemas.microsoft.com/office/powerpoint/2010/main" val="281316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F48F-014C-4A75-A1A5-8E0C3BD19489}"/>
              </a:ext>
            </a:extLst>
          </p:cNvPr>
          <p:cNvSpPr>
            <a:spLocks noGrp="1"/>
          </p:cNvSpPr>
          <p:nvPr>
            <p:ph type="title"/>
          </p:nvPr>
        </p:nvSpPr>
        <p:spPr/>
        <p:txBody>
          <a:bodyPr/>
          <a:lstStyle/>
          <a:p>
            <a:r>
              <a:rPr lang="en-IN" dirty="0"/>
              <a:t>T$ filling mechanism</a:t>
            </a:r>
          </a:p>
        </p:txBody>
      </p:sp>
      <p:sp>
        <p:nvSpPr>
          <p:cNvPr id="6" name="Diamond 5">
            <a:extLst>
              <a:ext uri="{FF2B5EF4-FFF2-40B4-BE49-F238E27FC236}">
                <a16:creationId xmlns:a16="http://schemas.microsoft.com/office/drawing/2014/main" id="{E2C3326E-8F14-45F6-B902-DE891A36C5F8}"/>
              </a:ext>
            </a:extLst>
          </p:cNvPr>
          <p:cNvSpPr/>
          <p:nvPr/>
        </p:nvSpPr>
        <p:spPr>
          <a:xfrm>
            <a:off x="2348753" y="2142565"/>
            <a:ext cx="45719" cy="4571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iamond 6">
            <a:extLst>
              <a:ext uri="{FF2B5EF4-FFF2-40B4-BE49-F238E27FC236}">
                <a16:creationId xmlns:a16="http://schemas.microsoft.com/office/drawing/2014/main" id="{212455C2-53AC-4C6E-B58C-5C8EC890CE64}"/>
              </a:ext>
            </a:extLst>
          </p:cNvPr>
          <p:cNvSpPr/>
          <p:nvPr/>
        </p:nvSpPr>
        <p:spPr>
          <a:xfrm>
            <a:off x="3845859" y="1479176"/>
            <a:ext cx="1334846" cy="1320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 hit?</a:t>
            </a:r>
          </a:p>
        </p:txBody>
      </p:sp>
      <p:sp>
        <p:nvSpPr>
          <p:cNvPr id="8" name="Rectangle: Rounded Corners 7">
            <a:extLst>
              <a:ext uri="{FF2B5EF4-FFF2-40B4-BE49-F238E27FC236}">
                <a16:creationId xmlns:a16="http://schemas.microsoft.com/office/drawing/2014/main" id="{A0B066D6-C433-4083-A281-CAC601AEA1FA}"/>
              </a:ext>
            </a:extLst>
          </p:cNvPr>
          <p:cNvSpPr/>
          <p:nvPr/>
        </p:nvSpPr>
        <p:spPr>
          <a:xfrm>
            <a:off x="2169459" y="3083859"/>
            <a:ext cx="1488141" cy="98611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Get instructions from T$</a:t>
            </a:r>
          </a:p>
        </p:txBody>
      </p:sp>
      <p:sp>
        <p:nvSpPr>
          <p:cNvPr id="9" name="Rectangle: Rounded Corners 8">
            <a:extLst>
              <a:ext uri="{FF2B5EF4-FFF2-40B4-BE49-F238E27FC236}">
                <a16:creationId xmlns:a16="http://schemas.microsoft.com/office/drawing/2014/main" id="{E6EDDA4C-8105-4CA6-8D4E-68736D20CA33}"/>
              </a:ext>
            </a:extLst>
          </p:cNvPr>
          <p:cNvSpPr/>
          <p:nvPr/>
        </p:nvSpPr>
        <p:spPr>
          <a:xfrm>
            <a:off x="5180705" y="2922494"/>
            <a:ext cx="1632471" cy="11355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Fill Trace buffer</a:t>
            </a:r>
          </a:p>
        </p:txBody>
      </p:sp>
      <p:cxnSp>
        <p:nvCxnSpPr>
          <p:cNvPr id="11" name="Connector: Elbow 10">
            <a:extLst>
              <a:ext uri="{FF2B5EF4-FFF2-40B4-BE49-F238E27FC236}">
                <a16:creationId xmlns:a16="http://schemas.microsoft.com/office/drawing/2014/main" id="{62B0692F-F24C-48E6-A70E-B4658EBE3C38}"/>
              </a:ext>
            </a:extLst>
          </p:cNvPr>
          <p:cNvCxnSpPr>
            <a:stCxn id="7" idx="1"/>
            <a:endCxn id="8" idx="0"/>
          </p:cNvCxnSpPr>
          <p:nvPr/>
        </p:nvCxnSpPr>
        <p:spPr>
          <a:xfrm rot="10800000" flipV="1">
            <a:off x="2913531" y="2139575"/>
            <a:ext cx="932329" cy="9442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BAE9E199-D4EA-4245-B41E-B67ABEE85F52}"/>
              </a:ext>
            </a:extLst>
          </p:cNvPr>
          <p:cNvCxnSpPr>
            <a:stCxn id="7" idx="3"/>
            <a:endCxn id="9" idx="0"/>
          </p:cNvCxnSpPr>
          <p:nvPr/>
        </p:nvCxnSpPr>
        <p:spPr>
          <a:xfrm>
            <a:off x="5180705" y="2139576"/>
            <a:ext cx="816236" cy="7829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6" name="Diamond 15">
            <a:extLst>
              <a:ext uri="{FF2B5EF4-FFF2-40B4-BE49-F238E27FC236}">
                <a16:creationId xmlns:a16="http://schemas.microsoft.com/office/drawing/2014/main" id="{5BA386A6-467B-4FB2-BA2E-A6165204E147}"/>
              </a:ext>
            </a:extLst>
          </p:cNvPr>
          <p:cNvSpPr/>
          <p:nvPr/>
        </p:nvSpPr>
        <p:spPr>
          <a:xfrm>
            <a:off x="5230457" y="4431554"/>
            <a:ext cx="1532965" cy="123712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conditions</a:t>
            </a:r>
          </a:p>
        </p:txBody>
      </p:sp>
      <p:sp>
        <p:nvSpPr>
          <p:cNvPr id="17" name="Rectangle: Rounded Corners 16">
            <a:extLst>
              <a:ext uri="{FF2B5EF4-FFF2-40B4-BE49-F238E27FC236}">
                <a16:creationId xmlns:a16="http://schemas.microsoft.com/office/drawing/2014/main" id="{E097E885-4E67-4E5F-99BD-F025167AA29F}"/>
              </a:ext>
            </a:extLst>
          </p:cNvPr>
          <p:cNvSpPr/>
          <p:nvPr/>
        </p:nvSpPr>
        <p:spPr>
          <a:xfrm>
            <a:off x="4025153" y="5934635"/>
            <a:ext cx="1155552" cy="600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Continue filling</a:t>
            </a:r>
          </a:p>
        </p:txBody>
      </p:sp>
      <p:sp>
        <p:nvSpPr>
          <p:cNvPr id="18" name="Rectangle: Rounded Corners 17">
            <a:extLst>
              <a:ext uri="{FF2B5EF4-FFF2-40B4-BE49-F238E27FC236}">
                <a16:creationId xmlns:a16="http://schemas.microsoft.com/office/drawing/2014/main" id="{5E22AE9C-4624-46D9-ABC2-6F1E93EF7B2F}"/>
              </a:ext>
            </a:extLst>
          </p:cNvPr>
          <p:cNvSpPr/>
          <p:nvPr/>
        </p:nvSpPr>
        <p:spPr>
          <a:xfrm>
            <a:off x="6813176" y="5925670"/>
            <a:ext cx="1155552" cy="600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Terminate</a:t>
            </a:r>
          </a:p>
        </p:txBody>
      </p:sp>
      <p:cxnSp>
        <p:nvCxnSpPr>
          <p:cNvPr id="20" name="Straight Arrow Connector 19">
            <a:extLst>
              <a:ext uri="{FF2B5EF4-FFF2-40B4-BE49-F238E27FC236}">
                <a16:creationId xmlns:a16="http://schemas.microsoft.com/office/drawing/2014/main" id="{382DB7F7-F98E-4317-AFF2-A9C795877C3F}"/>
              </a:ext>
            </a:extLst>
          </p:cNvPr>
          <p:cNvCxnSpPr>
            <a:stCxn id="9" idx="2"/>
            <a:endCxn id="16" idx="0"/>
          </p:cNvCxnSpPr>
          <p:nvPr/>
        </p:nvCxnSpPr>
        <p:spPr>
          <a:xfrm flipH="1">
            <a:off x="5996940" y="4058025"/>
            <a:ext cx="1" cy="373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F7E9F5B8-30D2-4C30-A9A4-F5D2AD93BD6E}"/>
              </a:ext>
            </a:extLst>
          </p:cNvPr>
          <p:cNvCxnSpPr>
            <a:stCxn id="16" idx="1"/>
            <a:endCxn id="17" idx="0"/>
          </p:cNvCxnSpPr>
          <p:nvPr/>
        </p:nvCxnSpPr>
        <p:spPr>
          <a:xfrm rot="10800000" flipV="1">
            <a:off x="4602929" y="5050119"/>
            <a:ext cx="627528" cy="8845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C5FFF67C-8D46-41AF-A0F5-2FC2F6E88775}"/>
              </a:ext>
            </a:extLst>
          </p:cNvPr>
          <p:cNvCxnSpPr>
            <a:stCxn id="16" idx="3"/>
            <a:endCxn id="18" idx="0"/>
          </p:cNvCxnSpPr>
          <p:nvPr/>
        </p:nvCxnSpPr>
        <p:spPr>
          <a:xfrm>
            <a:off x="6763422" y="5050119"/>
            <a:ext cx="627530" cy="8755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2B92EA2-EC4E-4608-993D-BF01365312F1}"/>
              </a:ext>
            </a:extLst>
          </p:cNvPr>
          <p:cNvSpPr txBox="1"/>
          <p:nvPr/>
        </p:nvSpPr>
        <p:spPr>
          <a:xfrm>
            <a:off x="4670612" y="4558269"/>
            <a:ext cx="385482" cy="369332"/>
          </a:xfrm>
          <a:prstGeom prst="rect">
            <a:avLst/>
          </a:prstGeom>
          <a:noFill/>
        </p:spPr>
        <p:txBody>
          <a:bodyPr wrap="square" rtlCol="0">
            <a:spAutoFit/>
          </a:bodyPr>
          <a:lstStyle/>
          <a:p>
            <a:r>
              <a:rPr lang="en-IN" dirty="0"/>
              <a:t>N</a:t>
            </a:r>
          </a:p>
        </p:txBody>
      </p:sp>
      <p:sp>
        <p:nvSpPr>
          <p:cNvPr id="26" name="TextBox 25">
            <a:extLst>
              <a:ext uri="{FF2B5EF4-FFF2-40B4-BE49-F238E27FC236}">
                <a16:creationId xmlns:a16="http://schemas.microsoft.com/office/drawing/2014/main" id="{0610BE64-A113-42B0-91E5-247EAD67BAF6}"/>
              </a:ext>
            </a:extLst>
          </p:cNvPr>
          <p:cNvSpPr txBox="1"/>
          <p:nvPr/>
        </p:nvSpPr>
        <p:spPr>
          <a:xfrm>
            <a:off x="6763422" y="4556171"/>
            <a:ext cx="506954" cy="371430"/>
          </a:xfrm>
          <a:prstGeom prst="rect">
            <a:avLst/>
          </a:prstGeom>
          <a:noFill/>
        </p:spPr>
        <p:txBody>
          <a:bodyPr wrap="square" rtlCol="0">
            <a:spAutoFit/>
          </a:bodyPr>
          <a:lstStyle/>
          <a:p>
            <a:r>
              <a:rPr lang="en-IN" dirty="0"/>
              <a:t>Y</a:t>
            </a:r>
          </a:p>
        </p:txBody>
      </p:sp>
      <p:sp>
        <p:nvSpPr>
          <p:cNvPr id="27" name="TextBox 26">
            <a:extLst>
              <a:ext uri="{FF2B5EF4-FFF2-40B4-BE49-F238E27FC236}">
                <a16:creationId xmlns:a16="http://schemas.microsoft.com/office/drawing/2014/main" id="{937F079A-8F34-4EA9-84E7-DC6A4F2403E3}"/>
              </a:ext>
            </a:extLst>
          </p:cNvPr>
          <p:cNvSpPr txBox="1"/>
          <p:nvPr/>
        </p:nvSpPr>
        <p:spPr>
          <a:xfrm>
            <a:off x="5484391" y="1766047"/>
            <a:ext cx="408117" cy="369332"/>
          </a:xfrm>
          <a:prstGeom prst="rect">
            <a:avLst/>
          </a:prstGeom>
          <a:noFill/>
        </p:spPr>
        <p:txBody>
          <a:bodyPr wrap="square" rtlCol="0">
            <a:spAutoFit/>
          </a:bodyPr>
          <a:lstStyle/>
          <a:p>
            <a:r>
              <a:rPr lang="en-IN" dirty="0"/>
              <a:t>N</a:t>
            </a:r>
          </a:p>
        </p:txBody>
      </p:sp>
      <p:sp>
        <p:nvSpPr>
          <p:cNvPr id="28" name="TextBox 27">
            <a:extLst>
              <a:ext uri="{FF2B5EF4-FFF2-40B4-BE49-F238E27FC236}">
                <a16:creationId xmlns:a16="http://schemas.microsoft.com/office/drawing/2014/main" id="{E5B4003D-D320-45E6-AE1C-8ADD68B4421F}"/>
              </a:ext>
            </a:extLst>
          </p:cNvPr>
          <p:cNvSpPr txBox="1"/>
          <p:nvPr/>
        </p:nvSpPr>
        <p:spPr>
          <a:xfrm>
            <a:off x="3164542" y="1766047"/>
            <a:ext cx="430306" cy="369332"/>
          </a:xfrm>
          <a:prstGeom prst="rect">
            <a:avLst/>
          </a:prstGeom>
          <a:noFill/>
        </p:spPr>
        <p:txBody>
          <a:bodyPr wrap="square" rtlCol="0">
            <a:spAutoFit/>
          </a:bodyPr>
          <a:lstStyle/>
          <a:p>
            <a:r>
              <a:rPr lang="en-IN" dirty="0"/>
              <a:t>Y</a:t>
            </a:r>
          </a:p>
        </p:txBody>
      </p:sp>
      <p:sp>
        <p:nvSpPr>
          <p:cNvPr id="29" name="TextBox 28">
            <a:extLst>
              <a:ext uri="{FF2B5EF4-FFF2-40B4-BE49-F238E27FC236}">
                <a16:creationId xmlns:a16="http://schemas.microsoft.com/office/drawing/2014/main" id="{1671ECA7-DC5D-43AB-907C-0F948F9AC8CA}"/>
              </a:ext>
            </a:extLst>
          </p:cNvPr>
          <p:cNvSpPr txBox="1"/>
          <p:nvPr/>
        </p:nvSpPr>
        <p:spPr>
          <a:xfrm>
            <a:off x="6275294" y="385482"/>
            <a:ext cx="2734235" cy="3139321"/>
          </a:xfrm>
          <a:prstGeom prst="rect">
            <a:avLst/>
          </a:prstGeom>
          <a:noFill/>
        </p:spPr>
        <p:txBody>
          <a:bodyPr wrap="square" rtlCol="0">
            <a:spAutoFit/>
          </a:bodyPr>
          <a:lstStyle/>
          <a:p>
            <a:r>
              <a:rPr lang="en-IN" dirty="0"/>
              <a:t>Conditions:</a:t>
            </a:r>
          </a:p>
          <a:p>
            <a:r>
              <a:rPr lang="en-IN" dirty="0"/>
              <a:t>Max Conditional branch reached.</a:t>
            </a:r>
          </a:p>
          <a:p>
            <a:r>
              <a:rPr lang="en-IN" dirty="0"/>
              <a:t>Call direct.</a:t>
            </a:r>
          </a:p>
          <a:p>
            <a:r>
              <a:rPr lang="en-IN" dirty="0"/>
              <a:t>Jump indirect.</a:t>
            </a:r>
          </a:p>
          <a:p>
            <a:r>
              <a:rPr lang="en-IN" dirty="0"/>
              <a:t>Call indirect.</a:t>
            </a:r>
          </a:p>
          <a:p>
            <a:r>
              <a:rPr lang="en-IN" dirty="0"/>
              <a:t>Return.</a:t>
            </a:r>
          </a:p>
          <a:p>
            <a:r>
              <a:rPr lang="en-IN" dirty="0"/>
              <a:t>System Calls.</a:t>
            </a:r>
          </a:p>
          <a:p>
            <a:endParaRPr lang="en-IN" dirty="0"/>
          </a:p>
          <a:p>
            <a:endParaRPr lang="en-IN" dirty="0"/>
          </a:p>
          <a:p>
            <a:endParaRPr lang="en-IN" dirty="0"/>
          </a:p>
        </p:txBody>
      </p:sp>
    </p:spTree>
    <p:extLst>
      <p:ext uri="{BB962C8B-B14F-4D97-AF65-F5344CB8AC3E}">
        <p14:creationId xmlns:p14="http://schemas.microsoft.com/office/powerpoint/2010/main" val="264879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9E0-C9A3-4470-9CD0-5A53779EF1FA}"/>
              </a:ext>
            </a:extLst>
          </p:cNvPr>
          <p:cNvSpPr>
            <a:spLocks noGrp="1"/>
          </p:cNvSpPr>
          <p:nvPr>
            <p:ph type="title"/>
          </p:nvPr>
        </p:nvSpPr>
        <p:spPr/>
        <p:txBody>
          <a:bodyPr/>
          <a:lstStyle/>
          <a:p>
            <a:r>
              <a:rPr lang="en-IN" dirty="0"/>
              <a:t>Trace Cache structure configuration</a:t>
            </a:r>
          </a:p>
        </p:txBody>
      </p:sp>
      <p:sp>
        <p:nvSpPr>
          <p:cNvPr id="3" name="Content Placeholder 2">
            <a:extLst>
              <a:ext uri="{FF2B5EF4-FFF2-40B4-BE49-F238E27FC236}">
                <a16:creationId xmlns:a16="http://schemas.microsoft.com/office/drawing/2014/main" id="{A3ECBCF9-3058-462E-A386-5F7E1FDC6320}"/>
              </a:ext>
            </a:extLst>
          </p:cNvPr>
          <p:cNvSpPr>
            <a:spLocks noGrp="1"/>
          </p:cNvSpPr>
          <p:nvPr>
            <p:ph idx="1"/>
          </p:nvPr>
        </p:nvSpPr>
        <p:spPr/>
        <p:txBody>
          <a:bodyPr/>
          <a:lstStyle/>
          <a:p>
            <a:r>
              <a:rPr lang="en-IN" dirty="0"/>
              <a:t>Fetch Width = 16</a:t>
            </a:r>
          </a:p>
          <a:p>
            <a:r>
              <a:rPr lang="en-IN" dirty="0"/>
              <a:t>Decode Width = 16</a:t>
            </a:r>
          </a:p>
          <a:p>
            <a:r>
              <a:rPr lang="en-IN" dirty="0"/>
              <a:t>Issue Width = 16</a:t>
            </a:r>
          </a:p>
          <a:p>
            <a:r>
              <a:rPr lang="en-IN" dirty="0"/>
              <a:t>Retire Width = 16</a:t>
            </a:r>
          </a:p>
          <a:p>
            <a:r>
              <a:rPr lang="en-IN" dirty="0"/>
              <a:t>Fetch Queue = 64</a:t>
            </a:r>
          </a:p>
          <a:p>
            <a:r>
              <a:rPr lang="en-IN" dirty="0"/>
              <a:t>Active List Size = 1024</a:t>
            </a:r>
          </a:p>
          <a:p>
            <a:r>
              <a:rPr lang="en-IN" dirty="0"/>
              <a:t>LSQ = 512</a:t>
            </a:r>
          </a:p>
          <a:p>
            <a:r>
              <a:rPr lang="en-IN" dirty="0"/>
              <a:t>Issue Queue = 256</a:t>
            </a:r>
          </a:p>
        </p:txBody>
      </p:sp>
    </p:spTree>
    <p:extLst>
      <p:ext uri="{BB962C8B-B14F-4D97-AF65-F5344CB8AC3E}">
        <p14:creationId xmlns:p14="http://schemas.microsoft.com/office/powerpoint/2010/main" val="332102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2880-5D9F-4AD8-8FEF-15D019D944EF}"/>
              </a:ext>
            </a:extLst>
          </p:cNvPr>
          <p:cNvSpPr>
            <a:spLocks noGrp="1"/>
          </p:cNvSpPr>
          <p:nvPr>
            <p:ph type="title"/>
          </p:nvPr>
        </p:nvSpPr>
        <p:spPr/>
        <p:txBody>
          <a:bodyPr/>
          <a:lstStyle/>
          <a:p>
            <a:r>
              <a:rPr lang="en-IN" dirty="0"/>
              <a:t>Performance Overview</a:t>
            </a:r>
          </a:p>
        </p:txBody>
      </p:sp>
      <p:sp>
        <p:nvSpPr>
          <p:cNvPr id="3" name="Content Placeholder 2">
            <a:extLst>
              <a:ext uri="{FF2B5EF4-FFF2-40B4-BE49-F238E27FC236}">
                <a16:creationId xmlns:a16="http://schemas.microsoft.com/office/drawing/2014/main" id="{D7BC2006-7EDE-4B17-AE08-0FFB5541860B}"/>
              </a:ext>
            </a:extLst>
          </p:cNvPr>
          <p:cNvSpPr>
            <a:spLocks noGrp="1"/>
          </p:cNvSpPr>
          <p:nvPr>
            <p:ph idx="1"/>
          </p:nvPr>
        </p:nvSpPr>
        <p:spPr/>
        <p:txBody>
          <a:bodyPr>
            <a:normAutofit/>
          </a:bodyPr>
          <a:lstStyle/>
          <a:p>
            <a:r>
              <a:rPr lang="en-IN" dirty="0"/>
              <a:t>Various Configurations (Benchmark: 473.astar_rivers_ref.252.0.28).</a:t>
            </a:r>
          </a:p>
          <a:p>
            <a:r>
              <a:rPr lang="en-IN" dirty="0"/>
              <a:t>Perfect									Baseline</a:t>
            </a:r>
          </a:p>
          <a:p>
            <a:endParaRPr lang="en-IN" dirty="0"/>
          </a:p>
          <a:p>
            <a:endParaRPr lang="en-IN" dirty="0"/>
          </a:p>
          <a:p>
            <a:endParaRPr lang="en-IN" dirty="0"/>
          </a:p>
          <a:p>
            <a:endParaRPr lang="en-IN" dirty="0"/>
          </a:p>
          <a:p>
            <a:r>
              <a:rPr lang="en-IN" dirty="0"/>
              <a:t>Real T$									Real T$ and branch prediction</a:t>
            </a:r>
          </a:p>
          <a:p>
            <a:endParaRPr lang="en-IN" dirty="0"/>
          </a:p>
          <a:p>
            <a:endParaRPr lang="en-IN" dirty="0"/>
          </a:p>
          <a:p>
            <a:endParaRPr lang="en-IN" dirty="0"/>
          </a:p>
          <a:p>
            <a:endParaRPr lang="en-IN" dirty="0"/>
          </a:p>
          <a:p>
            <a:endParaRPr lang="en-IN" dirty="0"/>
          </a:p>
          <a:p>
            <a:pPr lvl="1"/>
            <a:endParaRPr lang="en-IN" dirty="0"/>
          </a:p>
          <a:p>
            <a:pPr lvl="1"/>
            <a:endParaRPr lang="en-IN" dirty="0"/>
          </a:p>
          <a:p>
            <a:pPr lvl="1"/>
            <a:endParaRPr lang="en-IN" dirty="0"/>
          </a:p>
          <a:p>
            <a:pPr lvl="1"/>
            <a:endParaRPr lang="en-IN" dirty="0"/>
          </a:p>
        </p:txBody>
      </p:sp>
      <p:graphicFrame>
        <p:nvGraphicFramePr>
          <p:cNvPr id="4" name="Table 3">
            <a:extLst>
              <a:ext uri="{FF2B5EF4-FFF2-40B4-BE49-F238E27FC236}">
                <a16:creationId xmlns:a16="http://schemas.microsoft.com/office/drawing/2014/main" id="{A197C688-B9F6-412B-8A68-EFDA7B530959}"/>
              </a:ext>
            </a:extLst>
          </p:cNvPr>
          <p:cNvGraphicFramePr>
            <a:graphicFrameLocks noGrp="1"/>
          </p:cNvGraphicFramePr>
          <p:nvPr>
            <p:extLst>
              <p:ext uri="{D42A27DB-BD31-4B8C-83A1-F6EECF244321}">
                <p14:modId xmlns:p14="http://schemas.microsoft.com/office/powerpoint/2010/main" val="3453131135"/>
              </p:ext>
            </p:extLst>
          </p:nvPr>
        </p:nvGraphicFramePr>
        <p:xfrm>
          <a:off x="1138899" y="2933700"/>
          <a:ext cx="2482841" cy="990600"/>
        </p:xfrm>
        <a:graphic>
          <a:graphicData uri="http://schemas.openxmlformats.org/drawingml/2006/table">
            <a:tbl>
              <a:tblPr/>
              <a:tblGrid>
                <a:gridCol w="2482841">
                  <a:extLst>
                    <a:ext uri="{9D8B030D-6E8A-4147-A177-3AD203B41FA5}">
                      <a16:colId xmlns:a16="http://schemas.microsoft.com/office/drawing/2014/main" val="328274983"/>
                    </a:ext>
                  </a:extLst>
                </a:gridCol>
              </a:tblGrid>
              <a:tr h="108473">
                <a:tc>
                  <a:txBody>
                    <a:bodyPr/>
                    <a:lstStyle/>
                    <a:p>
                      <a:pPr rtl="0" fontAlgn="b"/>
                      <a:r>
                        <a:rPr lang="en-IN" sz="1100" b="0">
                          <a:effectLst/>
                          <a:latin typeface="Calibri" panose="020F0502020204030204" pitchFamily="34" charset="0"/>
                        </a:rPr>
                        <a:t>Branch prediction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52529243"/>
                  </a:ext>
                </a:extLst>
              </a:tr>
              <a:tr h="160020">
                <a:tc>
                  <a:txBody>
                    <a:bodyPr/>
                    <a:lstStyle/>
                    <a:p>
                      <a:pPr rtl="0" fontAlgn="b"/>
                      <a:r>
                        <a:rPr lang="en-IN" sz="1100" b="0">
                          <a:effectLst/>
                          <a:latin typeface="Calibri" panose="020F0502020204030204" pitchFamily="34" charset="0"/>
                        </a:rPr>
                        <a:t>L1 data cache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58437694"/>
                  </a:ext>
                </a:extLst>
              </a:tr>
              <a:tr h="160020">
                <a:tc>
                  <a:txBody>
                    <a:bodyPr/>
                    <a:lstStyle/>
                    <a:p>
                      <a:pPr rtl="0" fontAlgn="b"/>
                      <a:r>
                        <a:rPr lang="en-IN" sz="1100" b="0">
                          <a:effectLst/>
                          <a:latin typeface="Calibri" panose="020F0502020204030204" pitchFamily="34" charset="0"/>
                        </a:rPr>
                        <a:t>L1 Instruction cache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107918"/>
                  </a:ext>
                </a:extLst>
              </a:tr>
              <a:tr h="160020">
                <a:tc>
                  <a:txBody>
                    <a:bodyPr/>
                    <a:lstStyle/>
                    <a:p>
                      <a:pPr rtl="0" fontAlgn="b"/>
                      <a:r>
                        <a:rPr lang="en-IN" sz="1100" b="0">
                          <a:effectLst/>
                          <a:latin typeface="Calibri" panose="020F0502020204030204" pitchFamily="34" charset="0"/>
                        </a:rPr>
                        <a:t>Trace cache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51272839"/>
                  </a:ext>
                </a:extLst>
              </a:tr>
              <a:tr h="160020">
                <a:tc>
                  <a:txBody>
                    <a:bodyPr/>
                    <a:lstStyle/>
                    <a:p>
                      <a:pPr rtl="0" fontAlgn="b"/>
                      <a:r>
                        <a:rPr lang="en-IN" sz="1100" b="0" dirty="0">
                          <a:effectLst/>
                          <a:latin typeface="Calibri" panose="020F0502020204030204" pitchFamily="34" charset="0"/>
                        </a:rPr>
                        <a:t>Oracle Memory </a:t>
                      </a:r>
                      <a:r>
                        <a:rPr lang="en-IN" sz="1100" b="0" dirty="0" err="1">
                          <a:effectLst/>
                          <a:latin typeface="Calibri" panose="020F0502020204030204" pitchFamily="34" charset="0"/>
                        </a:rPr>
                        <a:t>disambig</a:t>
                      </a:r>
                      <a:endParaRPr lang="en-IN" sz="1100" b="0" dirty="0">
                        <a:effectLst/>
                        <a:latin typeface="Calibri" panose="020F0502020204030204" pitchFamily="34" charset="0"/>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42928264"/>
                  </a:ext>
                </a:extLst>
              </a:tr>
            </a:tbl>
          </a:graphicData>
        </a:graphic>
      </p:graphicFrame>
      <p:graphicFrame>
        <p:nvGraphicFramePr>
          <p:cNvPr id="5" name="Table 4">
            <a:extLst>
              <a:ext uri="{FF2B5EF4-FFF2-40B4-BE49-F238E27FC236}">
                <a16:creationId xmlns:a16="http://schemas.microsoft.com/office/drawing/2014/main" id="{0C8A941A-1A9B-4825-995F-334F44FC2BB9}"/>
              </a:ext>
            </a:extLst>
          </p:cNvPr>
          <p:cNvGraphicFramePr>
            <a:graphicFrameLocks noGrp="1"/>
          </p:cNvGraphicFramePr>
          <p:nvPr>
            <p:extLst>
              <p:ext uri="{D42A27DB-BD31-4B8C-83A1-F6EECF244321}">
                <p14:modId xmlns:p14="http://schemas.microsoft.com/office/powerpoint/2010/main" val="4139844866"/>
              </p:ext>
            </p:extLst>
          </p:nvPr>
        </p:nvGraphicFramePr>
        <p:xfrm>
          <a:off x="1138898" y="5020081"/>
          <a:ext cx="2482841" cy="990600"/>
        </p:xfrm>
        <a:graphic>
          <a:graphicData uri="http://schemas.openxmlformats.org/drawingml/2006/table">
            <a:tbl>
              <a:tblPr/>
              <a:tblGrid>
                <a:gridCol w="2482841">
                  <a:extLst>
                    <a:ext uri="{9D8B030D-6E8A-4147-A177-3AD203B41FA5}">
                      <a16:colId xmlns:a16="http://schemas.microsoft.com/office/drawing/2014/main" val="2127341310"/>
                    </a:ext>
                  </a:extLst>
                </a:gridCol>
              </a:tblGrid>
              <a:tr h="160020">
                <a:tc>
                  <a:txBody>
                    <a:bodyPr/>
                    <a:lstStyle/>
                    <a:p>
                      <a:pPr rtl="0" fontAlgn="b"/>
                      <a:r>
                        <a:rPr lang="en-IN" sz="1100" b="0" dirty="0">
                          <a:effectLst/>
                          <a:latin typeface="Calibri" panose="020F0502020204030204" pitchFamily="34" charset="0"/>
                        </a:rPr>
                        <a:t>Branch prediction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3359231"/>
                  </a:ext>
                </a:extLst>
              </a:tr>
              <a:tr h="160020">
                <a:tc>
                  <a:txBody>
                    <a:bodyPr/>
                    <a:lstStyle/>
                    <a:p>
                      <a:pPr rtl="0" fontAlgn="b"/>
                      <a:r>
                        <a:rPr lang="en-IN" sz="1100" b="0" dirty="0">
                          <a:effectLst/>
                          <a:latin typeface="Calibri" panose="020F0502020204030204" pitchFamily="34" charset="0"/>
                        </a:rPr>
                        <a:t>L1 data cache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10445208"/>
                  </a:ext>
                </a:extLst>
              </a:tr>
              <a:tr h="160020">
                <a:tc>
                  <a:txBody>
                    <a:bodyPr/>
                    <a:lstStyle/>
                    <a:p>
                      <a:pPr rtl="0" fontAlgn="b"/>
                      <a:r>
                        <a:rPr lang="en-IN" sz="1100" b="0" dirty="0">
                          <a:effectLst/>
                          <a:latin typeface="Calibri" panose="020F0502020204030204" pitchFamily="34" charset="0"/>
                        </a:rPr>
                        <a:t>L1 Instruction cache -&gt; Real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5670746"/>
                  </a:ext>
                </a:extLst>
              </a:tr>
              <a:tr h="160020">
                <a:tc>
                  <a:txBody>
                    <a:bodyPr/>
                    <a:lstStyle/>
                    <a:p>
                      <a:pPr rtl="0" fontAlgn="b"/>
                      <a:r>
                        <a:rPr lang="en-IN" sz="1100" b="0" dirty="0">
                          <a:effectLst/>
                          <a:latin typeface="Calibri" panose="020F0502020204030204" pitchFamily="34" charset="0"/>
                        </a:rPr>
                        <a:t>Trace cache -&gt; Real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12468625"/>
                  </a:ext>
                </a:extLst>
              </a:tr>
              <a:tr h="160020">
                <a:tc>
                  <a:txBody>
                    <a:bodyPr/>
                    <a:lstStyle/>
                    <a:p>
                      <a:pPr rtl="0" fontAlgn="b"/>
                      <a:r>
                        <a:rPr lang="en-IN" sz="1100" b="0" dirty="0">
                          <a:effectLst/>
                          <a:latin typeface="Calibri" panose="020F0502020204030204" pitchFamily="34" charset="0"/>
                        </a:rPr>
                        <a:t>Oracle Memory </a:t>
                      </a:r>
                      <a:r>
                        <a:rPr lang="en-IN" sz="1100" b="0" dirty="0" err="1">
                          <a:effectLst/>
                          <a:latin typeface="Calibri" panose="020F0502020204030204" pitchFamily="34" charset="0"/>
                        </a:rPr>
                        <a:t>disambig</a:t>
                      </a:r>
                      <a:endParaRPr lang="en-IN" sz="1100" b="0" dirty="0">
                        <a:effectLst/>
                        <a:latin typeface="Calibri" panose="020F0502020204030204" pitchFamily="34" charset="0"/>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38605952"/>
                  </a:ext>
                </a:extLst>
              </a:tr>
            </a:tbl>
          </a:graphicData>
        </a:graphic>
      </p:graphicFrame>
      <p:graphicFrame>
        <p:nvGraphicFramePr>
          <p:cNvPr id="6" name="Table 5">
            <a:extLst>
              <a:ext uri="{FF2B5EF4-FFF2-40B4-BE49-F238E27FC236}">
                <a16:creationId xmlns:a16="http://schemas.microsoft.com/office/drawing/2014/main" id="{BC285F03-7ED3-4F12-A1A6-19DB27EC2BB2}"/>
              </a:ext>
            </a:extLst>
          </p:cNvPr>
          <p:cNvGraphicFramePr>
            <a:graphicFrameLocks noGrp="1"/>
          </p:cNvGraphicFramePr>
          <p:nvPr>
            <p:extLst>
              <p:ext uri="{D42A27DB-BD31-4B8C-83A1-F6EECF244321}">
                <p14:modId xmlns:p14="http://schemas.microsoft.com/office/powerpoint/2010/main" val="3492631680"/>
              </p:ext>
            </p:extLst>
          </p:nvPr>
        </p:nvGraphicFramePr>
        <p:xfrm>
          <a:off x="5773653" y="2933700"/>
          <a:ext cx="2482841" cy="990600"/>
        </p:xfrm>
        <a:graphic>
          <a:graphicData uri="http://schemas.openxmlformats.org/drawingml/2006/table">
            <a:tbl>
              <a:tblPr/>
              <a:tblGrid>
                <a:gridCol w="2482841">
                  <a:extLst>
                    <a:ext uri="{9D8B030D-6E8A-4147-A177-3AD203B41FA5}">
                      <a16:colId xmlns:a16="http://schemas.microsoft.com/office/drawing/2014/main" val="4672239"/>
                    </a:ext>
                  </a:extLst>
                </a:gridCol>
              </a:tblGrid>
              <a:tr h="160020">
                <a:tc>
                  <a:txBody>
                    <a:bodyPr/>
                    <a:lstStyle/>
                    <a:p>
                      <a:pPr rtl="0" fontAlgn="b"/>
                      <a:r>
                        <a:rPr lang="en-IN" sz="1100" b="0">
                          <a:effectLst/>
                          <a:latin typeface="Calibri" panose="020F0502020204030204" pitchFamily="34" charset="0"/>
                        </a:rPr>
                        <a:t>Branch prediction -&gt; Real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71261212"/>
                  </a:ext>
                </a:extLst>
              </a:tr>
              <a:tr h="160020">
                <a:tc>
                  <a:txBody>
                    <a:bodyPr/>
                    <a:lstStyle/>
                    <a:p>
                      <a:pPr rtl="0" fontAlgn="b"/>
                      <a:r>
                        <a:rPr lang="en-IN" sz="1100" b="0">
                          <a:effectLst/>
                          <a:latin typeface="Calibri" panose="020F0502020204030204" pitchFamily="34" charset="0"/>
                        </a:rPr>
                        <a:t>L1 data cache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1187243"/>
                  </a:ext>
                </a:extLst>
              </a:tr>
              <a:tr h="160020">
                <a:tc>
                  <a:txBody>
                    <a:bodyPr/>
                    <a:lstStyle/>
                    <a:p>
                      <a:pPr rtl="0" fontAlgn="b"/>
                      <a:r>
                        <a:rPr lang="en-IN" sz="1100" b="0">
                          <a:effectLst/>
                          <a:latin typeface="Calibri" panose="020F0502020204030204" pitchFamily="34" charset="0"/>
                        </a:rPr>
                        <a:t>L1 Instruction cache -&gt; Real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74392856"/>
                  </a:ext>
                </a:extLst>
              </a:tr>
              <a:tr h="160020">
                <a:tc>
                  <a:txBody>
                    <a:bodyPr/>
                    <a:lstStyle/>
                    <a:p>
                      <a:pPr rtl="0" fontAlgn="b"/>
                      <a:r>
                        <a:rPr lang="en-IN" sz="1100" b="0">
                          <a:effectLst/>
                          <a:latin typeface="Calibri" panose="020F0502020204030204" pitchFamily="34" charset="0"/>
                        </a:rPr>
                        <a:t>Trace cache -&gt; No</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41197196"/>
                  </a:ext>
                </a:extLst>
              </a:tr>
              <a:tr h="160020">
                <a:tc>
                  <a:txBody>
                    <a:bodyPr/>
                    <a:lstStyle/>
                    <a:p>
                      <a:pPr rtl="0" fontAlgn="b"/>
                      <a:r>
                        <a:rPr lang="en-IN" sz="1100" b="0" dirty="0">
                          <a:effectLst/>
                          <a:latin typeface="Calibri" panose="020F0502020204030204" pitchFamily="34" charset="0"/>
                        </a:rPr>
                        <a:t>Oracle Memory </a:t>
                      </a:r>
                      <a:r>
                        <a:rPr lang="en-IN" sz="1100" b="0" dirty="0" err="1">
                          <a:effectLst/>
                          <a:latin typeface="Calibri" panose="020F0502020204030204" pitchFamily="34" charset="0"/>
                        </a:rPr>
                        <a:t>disambig</a:t>
                      </a:r>
                      <a:endParaRPr lang="en-IN" sz="1100" b="0" dirty="0">
                        <a:effectLst/>
                        <a:latin typeface="Calibri" panose="020F0502020204030204" pitchFamily="34" charset="0"/>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75662242"/>
                  </a:ext>
                </a:extLst>
              </a:tr>
            </a:tbl>
          </a:graphicData>
        </a:graphic>
      </p:graphicFrame>
      <p:graphicFrame>
        <p:nvGraphicFramePr>
          <p:cNvPr id="7" name="Table 6">
            <a:extLst>
              <a:ext uri="{FF2B5EF4-FFF2-40B4-BE49-F238E27FC236}">
                <a16:creationId xmlns:a16="http://schemas.microsoft.com/office/drawing/2014/main" id="{E8E3B818-B0BF-4741-B298-DF8C92B9D2C1}"/>
              </a:ext>
            </a:extLst>
          </p:cNvPr>
          <p:cNvGraphicFramePr>
            <a:graphicFrameLocks noGrp="1"/>
          </p:cNvGraphicFramePr>
          <p:nvPr>
            <p:extLst>
              <p:ext uri="{D42A27DB-BD31-4B8C-83A1-F6EECF244321}">
                <p14:modId xmlns:p14="http://schemas.microsoft.com/office/powerpoint/2010/main" val="650844061"/>
              </p:ext>
            </p:extLst>
          </p:nvPr>
        </p:nvGraphicFramePr>
        <p:xfrm>
          <a:off x="5773652" y="4941748"/>
          <a:ext cx="2482841" cy="990600"/>
        </p:xfrm>
        <a:graphic>
          <a:graphicData uri="http://schemas.openxmlformats.org/drawingml/2006/table">
            <a:tbl>
              <a:tblPr/>
              <a:tblGrid>
                <a:gridCol w="2482841">
                  <a:extLst>
                    <a:ext uri="{9D8B030D-6E8A-4147-A177-3AD203B41FA5}">
                      <a16:colId xmlns:a16="http://schemas.microsoft.com/office/drawing/2014/main" val="692907921"/>
                    </a:ext>
                  </a:extLst>
                </a:gridCol>
              </a:tblGrid>
              <a:tr h="160020">
                <a:tc>
                  <a:txBody>
                    <a:bodyPr/>
                    <a:lstStyle/>
                    <a:p>
                      <a:pPr rtl="0" fontAlgn="b"/>
                      <a:r>
                        <a:rPr lang="en-IN" sz="1100" b="0">
                          <a:effectLst/>
                          <a:latin typeface="Calibri" panose="020F0502020204030204" pitchFamily="34" charset="0"/>
                        </a:rPr>
                        <a:t>Branch prediction -&gt; Real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1862734"/>
                  </a:ext>
                </a:extLst>
              </a:tr>
              <a:tr h="160020">
                <a:tc>
                  <a:txBody>
                    <a:bodyPr/>
                    <a:lstStyle/>
                    <a:p>
                      <a:pPr rtl="0" fontAlgn="b"/>
                      <a:r>
                        <a:rPr lang="en-IN" sz="1100" b="0">
                          <a:effectLst/>
                          <a:latin typeface="Calibri" panose="020F0502020204030204" pitchFamily="34" charset="0"/>
                        </a:rPr>
                        <a:t>L1 data cache -&gt; perfect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843907"/>
                  </a:ext>
                </a:extLst>
              </a:tr>
              <a:tr h="160020">
                <a:tc>
                  <a:txBody>
                    <a:bodyPr/>
                    <a:lstStyle/>
                    <a:p>
                      <a:pPr rtl="0" fontAlgn="b"/>
                      <a:r>
                        <a:rPr lang="en-IN" sz="1100" b="0" dirty="0">
                          <a:effectLst/>
                          <a:latin typeface="Calibri" panose="020F0502020204030204" pitchFamily="34" charset="0"/>
                        </a:rPr>
                        <a:t>L1 Instruction cache -&gt; Real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3453778"/>
                  </a:ext>
                </a:extLst>
              </a:tr>
              <a:tr h="160020">
                <a:tc>
                  <a:txBody>
                    <a:bodyPr/>
                    <a:lstStyle/>
                    <a:p>
                      <a:pPr rtl="0" fontAlgn="b"/>
                      <a:r>
                        <a:rPr lang="en-IN" sz="1100" b="0">
                          <a:effectLst/>
                          <a:latin typeface="Calibri" panose="020F0502020204030204" pitchFamily="34" charset="0"/>
                        </a:rPr>
                        <a:t>Trace cache -&gt; Real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5725432"/>
                  </a:ext>
                </a:extLst>
              </a:tr>
              <a:tr h="160020">
                <a:tc>
                  <a:txBody>
                    <a:bodyPr/>
                    <a:lstStyle/>
                    <a:p>
                      <a:pPr rtl="0" fontAlgn="b"/>
                      <a:r>
                        <a:rPr lang="en-IN" sz="1100" b="0" dirty="0">
                          <a:effectLst/>
                          <a:latin typeface="Calibri" panose="020F0502020204030204" pitchFamily="34" charset="0"/>
                        </a:rPr>
                        <a:t>Oracle Memory </a:t>
                      </a:r>
                      <a:r>
                        <a:rPr lang="en-IN" sz="1100" b="0" dirty="0" err="1">
                          <a:effectLst/>
                          <a:latin typeface="Calibri" panose="020F0502020204030204" pitchFamily="34" charset="0"/>
                        </a:rPr>
                        <a:t>disambig</a:t>
                      </a:r>
                      <a:endParaRPr lang="en-IN" sz="1100" b="0" dirty="0">
                        <a:effectLst/>
                        <a:latin typeface="Calibri" panose="020F0502020204030204" pitchFamily="34" charset="0"/>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60084819"/>
                  </a:ext>
                </a:extLst>
              </a:tr>
            </a:tbl>
          </a:graphicData>
        </a:graphic>
      </p:graphicFrame>
    </p:spTree>
    <p:extLst>
      <p:ext uri="{BB962C8B-B14F-4D97-AF65-F5344CB8AC3E}">
        <p14:creationId xmlns:p14="http://schemas.microsoft.com/office/powerpoint/2010/main" val="44905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B4F4-CC1A-402A-99E5-8F66F958BA77}"/>
              </a:ext>
            </a:extLst>
          </p:cNvPr>
          <p:cNvSpPr>
            <a:spLocks noGrp="1"/>
          </p:cNvSpPr>
          <p:nvPr>
            <p:ph type="title"/>
          </p:nvPr>
        </p:nvSpPr>
        <p:spPr/>
        <p:txBody>
          <a:bodyPr/>
          <a:lstStyle/>
          <a:p>
            <a:r>
              <a:rPr lang="en-IN" dirty="0"/>
              <a:t>IPC VS T$ Associativity</a:t>
            </a:r>
          </a:p>
        </p:txBody>
      </p:sp>
      <p:pic>
        <p:nvPicPr>
          <p:cNvPr id="9" name="Picture 8">
            <a:extLst>
              <a:ext uri="{FF2B5EF4-FFF2-40B4-BE49-F238E27FC236}">
                <a16:creationId xmlns:a16="http://schemas.microsoft.com/office/drawing/2014/main" id="{1AA7FDF2-C0A8-4F51-8D55-8880CE913DF1}"/>
              </a:ext>
            </a:extLst>
          </p:cNvPr>
          <p:cNvPicPr>
            <a:picLocks noChangeAspect="1"/>
          </p:cNvPicPr>
          <p:nvPr/>
        </p:nvPicPr>
        <p:blipFill>
          <a:blip r:embed="rId2"/>
          <a:stretch>
            <a:fillRect/>
          </a:stretch>
        </p:blipFill>
        <p:spPr>
          <a:xfrm>
            <a:off x="1253938" y="1658190"/>
            <a:ext cx="7048500" cy="4276725"/>
          </a:xfrm>
          <a:prstGeom prst="rect">
            <a:avLst/>
          </a:prstGeom>
        </p:spPr>
      </p:pic>
    </p:spTree>
    <p:extLst>
      <p:ext uri="{BB962C8B-B14F-4D97-AF65-F5344CB8AC3E}">
        <p14:creationId xmlns:p14="http://schemas.microsoft.com/office/powerpoint/2010/main" val="87119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6A2A-6593-4738-ACAB-C739417F6616}"/>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90C226"/>
                </a:solidFill>
                <a:effectLst/>
                <a:uLnTx/>
                <a:uFillTx/>
                <a:latin typeface="Trebuchet MS" panose="020B0603020202020204"/>
                <a:ea typeface="+mj-ea"/>
                <a:cs typeface="+mj-cs"/>
              </a:rPr>
              <a:t>IPC VS T$ Associativity Inference</a:t>
            </a:r>
            <a:endParaRPr lang="en-IN" dirty="0"/>
          </a:p>
        </p:txBody>
      </p:sp>
      <p:sp>
        <p:nvSpPr>
          <p:cNvPr id="3" name="Content Placeholder 2">
            <a:extLst>
              <a:ext uri="{FF2B5EF4-FFF2-40B4-BE49-F238E27FC236}">
                <a16:creationId xmlns:a16="http://schemas.microsoft.com/office/drawing/2014/main" id="{3B695621-EBCB-4C9E-81CA-20D4891683A8}"/>
              </a:ext>
            </a:extLst>
          </p:cNvPr>
          <p:cNvSpPr>
            <a:spLocks noGrp="1"/>
          </p:cNvSpPr>
          <p:nvPr>
            <p:ph idx="1"/>
          </p:nvPr>
        </p:nvSpPr>
        <p:spPr/>
        <p:txBody>
          <a:bodyPr/>
          <a:lstStyle/>
          <a:p>
            <a:r>
              <a:rPr lang="en-IN" dirty="0"/>
              <a:t>The T$ size is fixed with 32KB and associativity is varied from 1,4,8,16,32 to 64.</a:t>
            </a:r>
          </a:p>
          <a:p>
            <a:r>
              <a:rPr lang="en-IN" dirty="0"/>
              <a:t>There is a good increase from the baseline no T$ configuration to all perfect T$ configuration.</a:t>
            </a:r>
          </a:p>
          <a:p>
            <a:r>
              <a:rPr lang="en-IN" dirty="0"/>
              <a:t>The reason being that having a larger associativity can increase the number of locations to store the traces whose start PC’s maps to same address in the T$.</a:t>
            </a:r>
          </a:p>
          <a:p>
            <a:r>
              <a:rPr lang="en-IN" dirty="0"/>
              <a:t>We can also observe that having a real branch predictor with a real T$ decreases the performance clearly stating that performance improvement of T$ depends on the Branch predictor accuracy.</a:t>
            </a:r>
          </a:p>
        </p:txBody>
      </p:sp>
    </p:spTree>
    <p:extLst>
      <p:ext uri="{BB962C8B-B14F-4D97-AF65-F5344CB8AC3E}">
        <p14:creationId xmlns:p14="http://schemas.microsoft.com/office/powerpoint/2010/main" val="34107818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869</TotalTime>
  <Words>913</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Trace Cache</vt:lpstr>
      <vt:lpstr>Key Idea</vt:lpstr>
      <vt:lpstr>Micro Architecture Description</vt:lpstr>
      <vt:lpstr>Trace selection Policy </vt:lpstr>
      <vt:lpstr>T$ filling mechanism</vt:lpstr>
      <vt:lpstr>Trace Cache structure configuration</vt:lpstr>
      <vt:lpstr>Performance Overview</vt:lpstr>
      <vt:lpstr>IPC VS T$ Associativity</vt:lpstr>
      <vt:lpstr>IPC VS T$ Associativity Inference</vt:lpstr>
      <vt:lpstr>IPC Vs T$ size</vt:lpstr>
      <vt:lpstr>IPC Vs T$ size - Inference</vt:lpstr>
      <vt:lpstr>IPC VS T$ Max branches</vt:lpstr>
      <vt:lpstr>IPC VS T$ Max Cond.branches Inference</vt:lpstr>
      <vt:lpstr>IPC Vs T$ Trace line Size</vt:lpstr>
      <vt:lpstr>IPC Vs T$ Trace line Size Inference</vt:lpstr>
      <vt:lpstr>Phase 2 – Adding Victim cache.</vt:lpstr>
      <vt:lpstr>Phase 2 – Indexing Method</vt:lpstr>
      <vt:lpstr>Trace Selection Policy : Multiple Line fill Buffer</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Ramachandran Sekanipuram Srikanthan</dc:creator>
  <cp:lastModifiedBy>Ramachandran Sekanipuram Srikanthan</cp:lastModifiedBy>
  <cp:revision>87</cp:revision>
  <dcterms:created xsi:type="dcterms:W3CDTF">2022-04-19T18:40:46Z</dcterms:created>
  <dcterms:modified xsi:type="dcterms:W3CDTF">2022-04-20T12:25:05Z</dcterms:modified>
</cp:coreProperties>
</file>