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ACACDF-9691-40D6-A383-0CBDED51EA65}">
  <a:tblStyle styleId="{20ACACDF-9691-40D6-A383-0CBDED51EA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1b9a3fef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1b9a3fef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1b9a3fef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1b9a3fef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1b9a3fef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1b9a3fef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1b9a3fef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1b9a3fef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1b9a3fef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1b9a3fef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1b9a3fef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1b9a3fef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1b9a3fef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1b9a3fef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1b9a3fef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b9a3fef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1b9a3fef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1b9a3fe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1b9a3fef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1b9a3fef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github.com/RamAIbot/qml_fault_detection/blob/master/Womanium%20Quantum%20%2B%20AI%20Project%202024%20Report.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016/j.jmapro.2019.07.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arxiv.org/abs/1409.1556v6" TargetMode="External"/><Relationship Id="rId5" Type="http://schemas.openxmlformats.org/officeDocument/2006/relationships/image" Target="../media/image1.png"/><Relationship Id="rId6" Type="http://schemas.openxmlformats.org/officeDocument/2006/relationships/hyperlink" Target="https://www.researchgate.net/figure/Structure-of-the-Resnet-18-Model_fig1_36660824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pennylane.ai/qml/demos/tutorial_quantum_transfer_lear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Womanium Global Quantum+AI Project 2024</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524525" y="3600300"/>
            <a:ext cx="41004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QML-for-Conspicuity-Detection-in-Production</a:t>
            </a:r>
            <a:endParaRPr sz="1500"/>
          </a:p>
        </p:txBody>
      </p:sp>
      <p:sp>
        <p:nvSpPr>
          <p:cNvPr id="136" name="Google Shape;136;p13"/>
          <p:cNvSpPr txBox="1"/>
          <p:nvPr>
            <p:ph idx="1" type="subTitle"/>
          </p:nvPr>
        </p:nvSpPr>
        <p:spPr>
          <a:xfrm>
            <a:off x="4962925" y="4261050"/>
            <a:ext cx="3696300" cy="615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900"/>
              <a:t>Team -  Quantum Codex</a:t>
            </a:r>
            <a:endParaRPr sz="900"/>
          </a:p>
          <a:p>
            <a:pPr indent="-285750" lvl="0" marL="457200" rtl="0" algn="l">
              <a:lnSpc>
                <a:spcPct val="80000"/>
              </a:lnSpc>
              <a:spcBef>
                <a:spcPts val="0"/>
              </a:spcBef>
              <a:spcAft>
                <a:spcPts val="0"/>
              </a:spcAft>
              <a:buSzPts val="900"/>
              <a:buAutoNum type="arabicParenR"/>
            </a:pPr>
            <a:r>
              <a:rPr lang="en" sz="900"/>
              <a:t>Ramachandran Sekanipuram Srikanthan</a:t>
            </a:r>
            <a:endParaRPr sz="900"/>
          </a:p>
          <a:p>
            <a:pPr indent="-285750" lvl="0" marL="457200" rtl="0" algn="l">
              <a:lnSpc>
                <a:spcPct val="80000"/>
              </a:lnSpc>
              <a:spcBef>
                <a:spcPts val="0"/>
              </a:spcBef>
              <a:spcAft>
                <a:spcPts val="0"/>
              </a:spcAft>
              <a:buSzPts val="900"/>
              <a:buAutoNum type="arabicParenR"/>
            </a:pPr>
            <a:r>
              <a:rPr lang="en" sz="900"/>
              <a:t>Shruti Taksali</a:t>
            </a:r>
            <a:endParaRPr sz="900"/>
          </a:p>
          <a:p>
            <a:pPr indent="0" lvl="0" marL="0" rtl="0" algn="l">
              <a:lnSpc>
                <a:spcPct val="80000"/>
              </a:lnSpc>
              <a:spcBef>
                <a:spcPts val="0"/>
              </a:spcBef>
              <a:spcAft>
                <a:spcPts val="0"/>
              </a:spcAft>
              <a:buSzPts val="770"/>
              <a:buNone/>
            </a:pPr>
            <a:r>
              <a:t/>
            </a:r>
            <a:endParaRPr sz="900"/>
          </a:p>
          <a:p>
            <a:pPr indent="0" lvl="0" marL="0" rtl="0" algn="l">
              <a:lnSpc>
                <a:spcPct val="80000"/>
              </a:lnSpc>
              <a:spcBef>
                <a:spcPts val="0"/>
              </a:spcBef>
              <a:spcAft>
                <a:spcPts val="0"/>
              </a:spcAft>
              <a:buSzPts val="770"/>
              <a:buNone/>
            </a:pPr>
            <a:r>
              <a:t/>
            </a:r>
            <a:endParaRPr sz="900"/>
          </a:p>
        </p:txBody>
      </p:sp>
      <p:pic>
        <p:nvPicPr>
          <p:cNvPr id="137" name="Google Shape;137;p13"/>
          <p:cNvPicPr preferRelativeResize="0"/>
          <p:nvPr/>
        </p:nvPicPr>
        <p:blipFill>
          <a:blip r:embed="rId3">
            <a:alphaModFix/>
          </a:blip>
          <a:stretch>
            <a:fillRect/>
          </a:stretch>
        </p:blipFill>
        <p:spPr>
          <a:xfrm>
            <a:off x="172375" y="737700"/>
            <a:ext cx="8839201" cy="655412"/>
          </a:xfrm>
          <a:prstGeom prst="rect">
            <a:avLst/>
          </a:prstGeom>
          <a:noFill/>
          <a:ln>
            <a:noFill/>
          </a:ln>
        </p:spPr>
      </p:pic>
      <p:sp>
        <p:nvSpPr>
          <p:cNvPr id="138" name="Google Shape;138;p13"/>
          <p:cNvSpPr txBox="1"/>
          <p:nvPr/>
        </p:nvSpPr>
        <p:spPr>
          <a:xfrm>
            <a:off x="6503525" y="4713775"/>
            <a:ext cx="23283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sp>
        <p:nvSpPr>
          <p:cNvPr id="139" name="Google Shape;13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13"/>
          <p:cNvSpPr txBox="1"/>
          <p:nvPr/>
        </p:nvSpPr>
        <p:spPr>
          <a:xfrm>
            <a:off x="55525" y="4551500"/>
            <a:ext cx="408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Repo - https://github.com/RamAIbot/qml_fault_detection</a:t>
            </a:r>
            <a:endParaRPr sz="700">
              <a:solidFill>
                <a:schemeClr val="lt1"/>
              </a:solidFill>
              <a:latin typeface="Lato"/>
              <a:ea typeface="Lato"/>
              <a:cs typeface="Lato"/>
              <a:sym typeface="Lato"/>
            </a:endParaRPr>
          </a:p>
          <a:p>
            <a:pPr indent="0" lvl="0" marL="0" rtl="0" algn="l">
              <a:spcBef>
                <a:spcPts val="0"/>
              </a:spcBef>
              <a:spcAft>
                <a:spcPts val="0"/>
              </a:spcAft>
              <a:buNone/>
            </a:pPr>
            <a:r>
              <a:rPr lang="en" sz="700">
                <a:solidFill>
                  <a:schemeClr val="lt1"/>
                </a:solidFill>
                <a:latin typeface="Lato"/>
                <a:ea typeface="Lato"/>
                <a:cs typeface="Lato"/>
                <a:sym typeface="Lato"/>
              </a:rPr>
              <a:t>Report - </a:t>
            </a:r>
            <a:r>
              <a:rPr lang="en" sz="800" u="sng">
                <a:solidFill>
                  <a:schemeClr val="accent5"/>
                </a:solidFill>
                <a:hlinkClick r:id="rId4">
                  <a:extLst>
                    <a:ext uri="{A12FA001-AC4F-418D-AE19-62706E023703}">
                      <ahyp:hlinkClr val="tx"/>
                    </a:ext>
                  </a:extLst>
                </a:hlinkClick>
              </a:rPr>
              <a:t>qml_fault_detection/Womanium Quantum + AI Project 2024 Report.pdf at master · RamAIbot/qml_fault_detection (github.com)</a:t>
            </a:r>
            <a:endParaRPr sz="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265475" y="169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Qubits vs depth</a:t>
            </a:r>
            <a:endParaRPr/>
          </a:p>
        </p:txBody>
      </p:sp>
      <p:sp>
        <p:nvSpPr>
          <p:cNvPr id="223" name="Google Shape;223;p22"/>
          <p:cNvSpPr txBox="1"/>
          <p:nvPr>
            <p:ph idx="1" type="body"/>
          </p:nvPr>
        </p:nvSpPr>
        <p:spPr>
          <a:xfrm>
            <a:off x="1305500" y="692900"/>
            <a:ext cx="7038900" cy="36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can note that convergence for the loss curve doesn’t change that much with an increase in depth from 4 to 8 (Graph 1 and 2). This is due to the fact that, even though we have a large number of trainable parameters with increase in depth, due to the Barren plateauing effect [6] (where the optimization landscape becomes much flatter), we are not able to leverage the advantages of a large number of trainable parameters. </a:t>
            </a:r>
            <a:endParaRPr/>
          </a:p>
          <a:p>
            <a:pPr indent="0" lvl="0" marL="0" rtl="0" algn="l">
              <a:spcBef>
                <a:spcPts val="1200"/>
              </a:spcBef>
              <a:spcAft>
                <a:spcPts val="1200"/>
              </a:spcAft>
              <a:buNone/>
            </a:pPr>
            <a:r>
              <a:rPr lang="en"/>
              <a:t>On the other hand, with an increase in the number of qubits from 4 to 8 (Graph 1 and 3) and having the same depth of 4, the convergence becomes faster. So, we can note that having a large number of qubits with lesser depth is better than having a smaller number of qubits with large depth.</a:t>
            </a:r>
            <a:endParaRPr/>
          </a:p>
        </p:txBody>
      </p:sp>
      <p:sp>
        <p:nvSpPr>
          <p:cNvPr id="224" name="Google Shape;22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2"/>
          <p:cNvSpPr txBox="1"/>
          <p:nvPr/>
        </p:nvSpPr>
        <p:spPr>
          <a:xfrm>
            <a:off x="6021150" y="4713775"/>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pic>
        <p:nvPicPr>
          <p:cNvPr id="226" name="Google Shape;226;p22"/>
          <p:cNvPicPr preferRelativeResize="0"/>
          <p:nvPr/>
        </p:nvPicPr>
        <p:blipFill>
          <a:blip r:embed="rId3">
            <a:alphaModFix/>
          </a:blip>
          <a:stretch>
            <a:fillRect/>
          </a:stretch>
        </p:blipFill>
        <p:spPr>
          <a:xfrm>
            <a:off x="2035349" y="2768550"/>
            <a:ext cx="2493075" cy="2237725"/>
          </a:xfrm>
          <a:prstGeom prst="rect">
            <a:avLst/>
          </a:prstGeom>
          <a:noFill/>
          <a:ln>
            <a:noFill/>
          </a:ln>
        </p:spPr>
      </p:pic>
      <p:pic>
        <p:nvPicPr>
          <p:cNvPr id="227" name="Google Shape;227;p22"/>
          <p:cNvPicPr preferRelativeResize="0"/>
          <p:nvPr/>
        </p:nvPicPr>
        <p:blipFill>
          <a:blip r:embed="rId4">
            <a:alphaModFix/>
          </a:blip>
          <a:stretch>
            <a:fillRect/>
          </a:stretch>
        </p:blipFill>
        <p:spPr>
          <a:xfrm>
            <a:off x="4868847" y="2875375"/>
            <a:ext cx="3849875" cy="1682050"/>
          </a:xfrm>
          <a:prstGeom prst="rect">
            <a:avLst/>
          </a:prstGeom>
          <a:noFill/>
          <a:ln>
            <a:noFill/>
          </a:ln>
        </p:spPr>
      </p:pic>
      <p:sp>
        <p:nvSpPr>
          <p:cNvPr id="228" name="Google Shape;228;p22"/>
          <p:cNvSpPr txBox="1"/>
          <p:nvPr/>
        </p:nvSpPr>
        <p:spPr>
          <a:xfrm>
            <a:off x="2965688" y="3643288"/>
            <a:ext cx="632400" cy="248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Graph 1</a:t>
            </a:r>
            <a:endParaRPr sz="1000">
              <a:solidFill>
                <a:schemeClr val="lt1"/>
              </a:solidFill>
              <a:latin typeface="Lato"/>
              <a:ea typeface="Lato"/>
              <a:cs typeface="Lato"/>
              <a:sym typeface="Lato"/>
            </a:endParaRPr>
          </a:p>
        </p:txBody>
      </p:sp>
      <p:sp>
        <p:nvSpPr>
          <p:cNvPr id="229" name="Google Shape;229;p22"/>
          <p:cNvSpPr txBox="1"/>
          <p:nvPr/>
        </p:nvSpPr>
        <p:spPr>
          <a:xfrm>
            <a:off x="3006038" y="4844238"/>
            <a:ext cx="632400" cy="248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Graph 2</a:t>
            </a:r>
            <a:endParaRPr sz="1000">
              <a:solidFill>
                <a:schemeClr val="lt1"/>
              </a:solidFill>
              <a:latin typeface="Lato"/>
              <a:ea typeface="Lato"/>
              <a:cs typeface="Lato"/>
              <a:sym typeface="Lato"/>
            </a:endParaRPr>
          </a:p>
        </p:txBody>
      </p:sp>
      <p:sp>
        <p:nvSpPr>
          <p:cNvPr id="230" name="Google Shape;230;p22"/>
          <p:cNvSpPr txBox="1"/>
          <p:nvPr/>
        </p:nvSpPr>
        <p:spPr>
          <a:xfrm>
            <a:off x="6416138" y="4310588"/>
            <a:ext cx="632400" cy="248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Graph 3</a:t>
            </a:r>
            <a:endParaRPr sz="10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6" name="Google Shape;236;p23"/>
          <p:cNvSpPr txBox="1"/>
          <p:nvPr>
            <p:ph idx="1" type="body"/>
          </p:nvPr>
        </p:nvSpPr>
        <p:spPr>
          <a:xfrm>
            <a:off x="1297500" y="997050"/>
            <a:ext cx="7038900" cy="34818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Daniel Bacioiu, Geoff Melton, Mayorkinos Papaelias, Rob Shaw,Automated defect classification of Aluminium 5083 TIG welding using HDR camera and neural networks, Journal of Manufacturing Processes, Volume 45, 2019, Pages 603-613, ISSN 1526-6125,</a:t>
            </a:r>
            <a:r>
              <a:rPr lang="en">
                <a:uFill>
                  <a:noFill/>
                </a:uFill>
                <a:hlinkClick r:id="rId3"/>
              </a:rPr>
              <a:t>https://doi.org/10.1016/j.jmapro.2019.07.020</a:t>
            </a:r>
            <a:r>
              <a:rPr lang="en"/>
              <a:t>.</a:t>
            </a:r>
            <a:endParaRPr/>
          </a:p>
          <a:p>
            <a:pPr indent="-304958" lvl="0" marL="457200" rtl="0" algn="l">
              <a:spcBef>
                <a:spcPts val="0"/>
              </a:spcBef>
              <a:spcAft>
                <a:spcPts val="0"/>
              </a:spcAft>
              <a:buSzPct val="100000"/>
              <a:buAutoNum type="arabicPeriod"/>
            </a:pPr>
            <a:r>
              <a:rPr lang="en"/>
              <a:t>B, D. (2018, October 11). TIG aluminium 5083. Kaggle. https://www.kaggle.com/datasets/danielbacioiu/tig-aluminium-5083?resource=download </a:t>
            </a:r>
            <a:endParaRPr/>
          </a:p>
          <a:p>
            <a:pPr indent="-304958" lvl="0" marL="457200" rtl="0" algn="l">
              <a:spcBef>
                <a:spcPts val="0"/>
              </a:spcBef>
              <a:spcAft>
                <a:spcPts val="0"/>
              </a:spcAft>
              <a:buSzPct val="100000"/>
              <a:buAutoNum type="arabicPeriod"/>
            </a:pPr>
            <a:r>
              <a:rPr lang="en"/>
              <a:t>He, K., Zhang, X., Ren, S., &amp; Sun , J. (2015). Deep Residual Learning for Image Recognition. arXiv. https://doi.org/https://doi.org/10.48550/arXiv.1512.03385</a:t>
            </a:r>
            <a:endParaRPr/>
          </a:p>
          <a:p>
            <a:pPr indent="-304958" lvl="0" marL="457200" rtl="0" algn="l">
              <a:spcBef>
                <a:spcPts val="0"/>
              </a:spcBef>
              <a:spcAft>
                <a:spcPts val="0"/>
              </a:spcAft>
              <a:buSzPct val="100000"/>
              <a:buAutoNum type="arabicPeriod"/>
            </a:pPr>
            <a:r>
              <a:rPr lang="en"/>
              <a:t>Pennylane. PennyLane. (n.d.). https://pennylane.ai/</a:t>
            </a:r>
            <a:endParaRPr/>
          </a:p>
          <a:p>
            <a:pPr indent="-304958" lvl="0" marL="457200" rtl="0" algn="l">
              <a:spcBef>
                <a:spcPts val="0"/>
              </a:spcBef>
              <a:spcAft>
                <a:spcPts val="0"/>
              </a:spcAft>
              <a:buSzPct val="100000"/>
              <a:buAutoNum type="arabicPeriod"/>
            </a:pPr>
            <a:r>
              <a:rPr lang="en"/>
              <a:t>Get started. PyTorch. (n.d.). https://pytorch.org/ </a:t>
            </a:r>
            <a:endParaRPr/>
          </a:p>
          <a:p>
            <a:pPr indent="-304958" lvl="0" marL="457200" rtl="0" algn="l">
              <a:spcBef>
                <a:spcPts val="0"/>
              </a:spcBef>
              <a:spcAft>
                <a:spcPts val="0"/>
              </a:spcAft>
              <a:buSzPct val="100000"/>
              <a:buAutoNum type="arabicPeriod"/>
            </a:pPr>
            <a:r>
              <a:rPr lang="en"/>
              <a:t>McClean, J. R., Boixo, S., Smelyanskiy, V. N., Babbush, R., &amp; Neven, H. (2018a). Barren Plateaus in quantum neural network training landscapes. Nature Communications, 9(1). https://doi.org/10.1038/s41467-018-07090-4</a:t>
            </a:r>
            <a:endParaRPr/>
          </a:p>
          <a:p>
            <a:pPr indent="-304958" lvl="0" marL="457200" rtl="0" algn="l">
              <a:spcBef>
                <a:spcPts val="0"/>
              </a:spcBef>
              <a:spcAft>
                <a:spcPts val="0"/>
              </a:spcAft>
              <a:buSzPct val="100000"/>
              <a:buAutoNum type="arabicPeriod"/>
            </a:pPr>
            <a:r>
              <a:rPr lang="en"/>
              <a:t>Mottonen, M., Vartiainen, J. J., Bergholm, V., &amp; Salomaa, M. M. (2005). Transformation of quantum states using uniformly controlled rotations. Quantum Information and Computation, 5(6), 467–473. https://doi.org/10.26421/qic5.6-5.</a:t>
            </a:r>
            <a:endParaRPr/>
          </a:p>
          <a:p>
            <a:pPr indent="-304958" lvl="0" marL="457200" rtl="0" algn="l">
              <a:spcBef>
                <a:spcPts val="0"/>
              </a:spcBef>
              <a:spcAft>
                <a:spcPts val="0"/>
              </a:spcAft>
              <a:buSzPct val="100000"/>
              <a:buAutoNum type="arabicPeriod"/>
            </a:pPr>
            <a:r>
              <a:rPr lang="en"/>
              <a:t>Schuld, M., &amp; Petruccione, F. (2019). Supervised learning with Quantum Computers. Springer.</a:t>
            </a:r>
            <a:endParaRPr/>
          </a:p>
          <a:p>
            <a:pPr indent="0" lvl="0" marL="0" rtl="0" algn="l">
              <a:lnSpc>
                <a:spcPct val="105000"/>
              </a:lnSpc>
              <a:spcBef>
                <a:spcPts val="1200"/>
              </a:spcBef>
              <a:spcAft>
                <a:spcPts val="1200"/>
              </a:spcAft>
              <a:buNone/>
            </a:pPr>
            <a:r>
              <a:t/>
            </a:r>
            <a:endParaRPr sz="1000"/>
          </a:p>
        </p:txBody>
      </p:sp>
      <p:sp>
        <p:nvSpPr>
          <p:cNvPr id="237" name="Google Shape;2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6" name="Google Shape;146;p14"/>
          <p:cNvSpPr txBox="1"/>
          <p:nvPr>
            <p:ph idx="1" type="body"/>
          </p:nvPr>
        </p:nvSpPr>
        <p:spPr>
          <a:xfrm>
            <a:off x="1297500" y="899550"/>
            <a:ext cx="7038900" cy="3763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project focuses on identifying Weld defects using non destructive testing (NDT). The Tungsten inert gas (TIG) [1] welding is an arc welding process which is mainly used in joining high value precision components together.</a:t>
            </a:r>
            <a:endParaRPr/>
          </a:p>
          <a:p>
            <a:pPr indent="-311150" lvl="0" marL="457200" rtl="0" algn="l">
              <a:spcBef>
                <a:spcPts val="0"/>
              </a:spcBef>
              <a:spcAft>
                <a:spcPts val="0"/>
              </a:spcAft>
              <a:buSzPts val="1300"/>
              <a:buChar char="●"/>
            </a:pPr>
            <a:r>
              <a:rPr lang="en"/>
              <a:t> The automation of the TIG welding process is crucial for overcoming its current limitations in manual process to ensure high-quality results.</a:t>
            </a:r>
            <a:endParaRPr/>
          </a:p>
          <a:p>
            <a:pPr indent="-311150" lvl="0" marL="457200" rtl="0" algn="l">
              <a:spcBef>
                <a:spcPts val="0"/>
              </a:spcBef>
              <a:spcAft>
                <a:spcPts val="0"/>
              </a:spcAft>
              <a:buSzPts val="1300"/>
              <a:buChar char="●"/>
            </a:pPr>
            <a:r>
              <a:rPr lang="en"/>
              <a:t>Computer Vision (CV) methodologies are used to find out whether the welded item is perfect for production or needs to be scraped using high dynamic range (HDR) cameras.</a:t>
            </a:r>
            <a:endParaRPr/>
          </a:p>
          <a:p>
            <a:pPr indent="-311150" lvl="0" marL="457200" rtl="0" algn="l">
              <a:spcBef>
                <a:spcPts val="0"/>
              </a:spcBef>
              <a:spcAft>
                <a:spcPts val="0"/>
              </a:spcAft>
              <a:buSzPts val="1300"/>
              <a:buChar char="●"/>
            </a:pPr>
            <a:r>
              <a:rPr lang="en"/>
              <a:t>We will be using this dataset of images collected and preprocessed by Kaggle [2] and are available open source to train Deep learning and Quantum Machine learning models capable of identifying Weld defects in an automated, fast and less error prone manner.</a:t>
            </a:r>
            <a:endParaRPr/>
          </a:p>
          <a:p>
            <a:pPr indent="-311150" lvl="0" marL="457200" rtl="0" algn="l">
              <a:spcBef>
                <a:spcPts val="0"/>
              </a:spcBef>
              <a:spcAft>
                <a:spcPts val="0"/>
              </a:spcAft>
              <a:buSzPts val="1300"/>
              <a:buChar char="●"/>
            </a:pPr>
            <a:r>
              <a:rPr lang="en"/>
              <a:t>The model is trained to detect these 6 types of defects with significant accuracy. </a:t>
            </a:r>
            <a:endParaRPr/>
          </a:p>
          <a:p>
            <a:pPr indent="-298450" lvl="1" marL="914400" rtl="0" algn="l">
              <a:spcBef>
                <a:spcPts val="0"/>
              </a:spcBef>
              <a:spcAft>
                <a:spcPts val="0"/>
              </a:spcAft>
              <a:buSzPts val="1100"/>
              <a:buChar char="○"/>
            </a:pPr>
            <a:r>
              <a:rPr lang="en"/>
              <a:t>1. good weld </a:t>
            </a:r>
            <a:endParaRPr/>
          </a:p>
          <a:p>
            <a:pPr indent="-298450" lvl="1" marL="914400" rtl="0" algn="l">
              <a:spcBef>
                <a:spcPts val="0"/>
              </a:spcBef>
              <a:spcAft>
                <a:spcPts val="0"/>
              </a:spcAft>
              <a:buSzPts val="1100"/>
              <a:buChar char="○"/>
            </a:pPr>
            <a:r>
              <a:rPr lang="en"/>
              <a:t>2. burn through </a:t>
            </a:r>
            <a:endParaRPr/>
          </a:p>
          <a:p>
            <a:pPr indent="-298450" lvl="1" marL="914400" rtl="0" algn="l">
              <a:spcBef>
                <a:spcPts val="0"/>
              </a:spcBef>
              <a:spcAft>
                <a:spcPts val="0"/>
              </a:spcAft>
              <a:buSzPts val="1100"/>
              <a:buChar char="○"/>
            </a:pPr>
            <a:r>
              <a:rPr lang="en"/>
              <a:t>3. contamination </a:t>
            </a:r>
            <a:endParaRPr/>
          </a:p>
          <a:p>
            <a:pPr indent="-298450" lvl="1" marL="914400" rtl="0" algn="l">
              <a:spcBef>
                <a:spcPts val="0"/>
              </a:spcBef>
              <a:spcAft>
                <a:spcPts val="0"/>
              </a:spcAft>
              <a:buSzPts val="1100"/>
              <a:buChar char="○"/>
            </a:pPr>
            <a:r>
              <a:rPr lang="en"/>
              <a:t>4. lack of fusion </a:t>
            </a:r>
            <a:endParaRPr/>
          </a:p>
          <a:p>
            <a:pPr indent="-298450" lvl="1" marL="914400" rtl="0" algn="l">
              <a:spcBef>
                <a:spcPts val="0"/>
              </a:spcBef>
              <a:spcAft>
                <a:spcPts val="0"/>
              </a:spcAft>
              <a:buSzPts val="1100"/>
              <a:buChar char="○"/>
            </a:pPr>
            <a:r>
              <a:rPr lang="en"/>
              <a:t>5. misalignment </a:t>
            </a:r>
            <a:endParaRPr/>
          </a:p>
          <a:p>
            <a:pPr indent="-298450" lvl="1" marL="914400" rtl="0" algn="l">
              <a:spcBef>
                <a:spcPts val="0"/>
              </a:spcBef>
              <a:spcAft>
                <a:spcPts val="0"/>
              </a:spcAft>
              <a:buSzPts val="1100"/>
              <a:buChar char="○"/>
            </a:pPr>
            <a:r>
              <a:rPr lang="en"/>
              <a:t>6. lack of penetration</a:t>
            </a:r>
            <a:endParaRPr/>
          </a:p>
        </p:txBody>
      </p:sp>
      <p:sp>
        <p:nvSpPr>
          <p:cNvPr id="147" name="Google Shape;14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14"/>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Weld fault examples - Kaggle dataset</a:t>
            </a:r>
            <a:endParaRPr/>
          </a:p>
        </p:txBody>
      </p:sp>
      <p:sp>
        <p:nvSpPr>
          <p:cNvPr id="154" name="Google Shape;15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15"/>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pic>
        <p:nvPicPr>
          <p:cNvPr id="156" name="Google Shape;156;p15"/>
          <p:cNvPicPr preferRelativeResize="0"/>
          <p:nvPr/>
        </p:nvPicPr>
        <p:blipFill>
          <a:blip r:embed="rId3">
            <a:alphaModFix/>
          </a:blip>
          <a:stretch>
            <a:fillRect/>
          </a:stretch>
        </p:blipFill>
        <p:spPr>
          <a:xfrm>
            <a:off x="1814916" y="1566275"/>
            <a:ext cx="2391134" cy="2911201"/>
          </a:xfrm>
          <a:prstGeom prst="rect">
            <a:avLst/>
          </a:prstGeom>
          <a:noFill/>
          <a:ln>
            <a:noFill/>
          </a:ln>
        </p:spPr>
      </p:pic>
      <p:pic>
        <p:nvPicPr>
          <p:cNvPr id="157" name="Google Shape;157;p15"/>
          <p:cNvPicPr preferRelativeResize="0"/>
          <p:nvPr/>
        </p:nvPicPr>
        <p:blipFill>
          <a:blip r:embed="rId4">
            <a:alphaModFix/>
          </a:blip>
          <a:stretch>
            <a:fillRect/>
          </a:stretch>
        </p:blipFill>
        <p:spPr>
          <a:xfrm>
            <a:off x="4572000" y="1567550"/>
            <a:ext cx="2391126" cy="29111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63" name="Google Shape;163;p16"/>
          <p:cNvSpPr txBox="1"/>
          <p:nvPr>
            <p:ph idx="1" type="body"/>
          </p:nvPr>
        </p:nvSpPr>
        <p:spPr>
          <a:xfrm>
            <a:off x="1297500" y="1108700"/>
            <a:ext cx="7038900" cy="350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will be using these modeling </a:t>
            </a:r>
            <a:r>
              <a:rPr lang="en"/>
              <a:t>approaches</a:t>
            </a:r>
            <a:r>
              <a:rPr lang="en"/>
              <a:t> for performing classification.</a:t>
            </a:r>
            <a:endParaRPr/>
          </a:p>
          <a:p>
            <a:pPr indent="0" lvl="0" marL="0" rtl="0" algn="l">
              <a:spcBef>
                <a:spcPts val="1200"/>
              </a:spcBef>
              <a:spcAft>
                <a:spcPts val="0"/>
              </a:spcAft>
              <a:buNone/>
            </a:pPr>
            <a:r>
              <a:rPr i="1" lang="en"/>
              <a:t>Deep learning</a:t>
            </a:r>
            <a:endParaRPr i="1"/>
          </a:p>
          <a:p>
            <a:pPr indent="0" lvl="0" marL="0" rtl="0" algn="l">
              <a:spcBef>
                <a:spcPts val="1200"/>
              </a:spcBef>
              <a:spcAft>
                <a:spcPts val="0"/>
              </a:spcAft>
              <a:buNone/>
            </a:pPr>
            <a:r>
              <a:rPr lang="en"/>
              <a:t>The key idea in using Deep learning based approach is that, there is no need for manual feature detection which can be passed to a model for training. The deep learning algorithm learns to find out the necessary features which are required for providing a better classification result.</a:t>
            </a:r>
            <a:endParaRPr/>
          </a:p>
          <a:p>
            <a:pPr indent="0" lvl="0" marL="0" rtl="0" algn="l">
              <a:spcBef>
                <a:spcPts val="1200"/>
              </a:spcBef>
              <a:spcAft>
                <a:spcPts val="0"/>
              </a:spcAft>
              <a:buNone/>
            </a:pPr>
            <a:r>
              <a:rPr i="1" lang="en"/>
              <a:t>Hybrid Quantum Machine learning (QML) </a:t>
            </a:r>
            <a:endParaRPr i="1"/>
          </a:p>
          <a:p>
            <a:pPr indent="0" lvl="0" marL="0" rtl="0" algn="l">
              <a:spcBef>
                <a:spcPts val="1200"/>
              </a:spcBef>
              <a:spcAft>
                <a:spcPts val="1200"/>
              </a:spcAft>
              <a:buNone/>
            </a:pPr>
            <a:r>
              <a:rPr i="1" lang="en"/>
              <a:t> </a:t>
            </a:r>
            <a:r>
              <a:rPr lang="en"/>
              <a:t>We will be mainly exploring hybrid quantum models instead of pure quantum models as the pure quantum models are linear and it is not possible to model non-linear dataset using pure quantum models with much accuracy. Also, pure quantum models are prone to Barren plateau issues as the depth and number of qubits are increased, it becomes nearly impossible to converge to global minima. These Hybrid models having a Classical deep neural network feature extractor followed by a linear quantum model solves the above problems. The Classical model can tune the features based on the functioning of the quantum model learnt through the backpropagation of the loss.</a:t>
            </a:r>
            <a:endParaRPr/>
          </a:p>
        </p:txBody>
      </p:sp>
      <p:sp>
        <p:nvSpPr>
          <p:cNvPr id="164" name="Google Shape;1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16"/>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Classical models</a:t>
            </a:r>
            <a:endParaRPr/>
          </a:p>
        </p:txBody>
      </p:sp>
      <p:sp>
        <p:nvSpPr>
          <p:cNvPr id="171" name="Google Shape;171;p17"/>
          <p:cNvSpPr txBox="1"/>
          <p:nvPr>
            <p:ph idx="1" type="body"/>
          </p:nvPr>
        </p:nvSpPr>
        <p:spPr>
          <a:xfrm>
            <a:off x="1297500" y="1567550"/>
            <a:ext cx="3403200" cy="33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VGG19</a:t>
            </a:r>
            <a:endParaRPr/>
          </a:p>
          <a:p>
            <a:pPr indent="0" lvl="0" marL="0" rtl="0" algn="l">
              <a:spcBef>
                <a:spcPts val="1200"/>
              </a:spcBef>
              <a:spcAft>
                <a:spcPts val="1200"/>
              </a:spcAft>
              <a:buNone/>
            </a:pPr>
            <a:r>
              <a:rPr lang="en"/>
              <a:t>It used various convolutional windows </a:t>
            </a:r>
            <a:r>
              <a:rPr lang="en"/>
              <a:t>which</a:t>
            </a:r>
            <a:r>
              <a:rPr lang="en"/>
              <a:t> extracts features from the image and finally flatten them to be passed to a </a:t>
            </a:r>
            <a:r>
              <a:rPr lang="en"/>
              <a:t>linear</a:t>
            </a:r>
            <a:r>
              <a:rPr lang="en"/>
              <a:t> </a:t>
            </a:r>
            <a:r>
              <a:rPr lang="en"/>
              <a:t>classifier</a:t>
            </a:r>
            <a:r>
              <a:rPr lang="en"/>
              <a:t>.</a:t>
            </a:r>
            <a:endParaRPr/>
          </a:p>
        </p:txBody>
      </p:sp>
      <p:sp>
        <p:nvSpPr>
          <p:cNvPr id="172" name="Google Shape;172;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Resnet18</a:t>
            </a:r>
            <a:endParaRPr/>
          </a:p>
          <a:p>
            <a:pPr indent="0" lvl="0" marL="0" rtl="0" algn="l">
              <a:spcBef>
                <a:spcPts val="1200"/>
              </a:spcBef>
              <a:spcAft>
                <a:spcPts val="1200"/>
              </a:spcAft>
              <a:buNone/>
            </a:pPr>
            <a:r>
              <a:rPr lang="en"/>
              <a:t>As the models becomes more deeper, the vanishing and exploding gradient problem arises and affect training.  Resnet18 solves that by having feed-forward connections.</a:t>
            </a:r>
            <a:endParaRPr/>
          </a:p>
        </p:txBody>
      </p:sp>
      <p:sp>
        <p:nvSpPr>
          <p:cNvPr id="173" name="Google Shape;1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17"/>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pic>
        <p:nvPicPr>
          <p:cNvPr id="175" name="Google Shape;175;p17"/>
          <p:cNvPicPr preferRelativeResize="0"/>
          <p:nvPr/>
        </p:nvPicPr>
        <p:blipFill>
          <a:blip r:embed="rId3">
            <a:alphaModFix/>
          </a:blip>
          <a:stretch>
            <a:fillRect/>
          </a:stretch>
        </p:blipFill>
        <p:spPr>
          <a:xfrm>
            <a:off x="1392787" y="2943975"/>
            <a:ext cx="2927725" cy="1719250"/>
          </a:xfrm>
          <a:prstGeom prst="rect">
            <a:avLst/>
          </a:prstGeom>
          <a:noFill/>
          <a:ln>
            <a:noFill/>
          </a:ln>
        </p:spPr>
      </p:pic>
      <p:sp>
        <p:nvSpPr>
          <p:cNvPr id="176" name="Google Shape;176;p17"/>
          <p:cNvSpPr txBox="1"/>
          <p:nvPr/>
        </p:nvSpPr>
        <p:spPr>
          <a:xfrm>
            <a:off x="1773800" y="4602425"/>
            <a:ext cx="21657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lt1"/>
                </a:solidFill>
                <a:latin typeface="Lato"/>
                <a:ea typeface="Lato"/>
                <a:cs typeface="Lato"/>
                <a:sym typeface="Lato"/>
              </a:rPr>
              <a:t>Source</a:t>
            </a:r>
            <a:r>
              <a:rPr lang="en" sz="600"/>
              <a:t> - </a:t>
            </a:r>
            <a:r>
              <a:rPr lang="en" sz="300" u="sng">
                <a:solidFill>
                  <a:schemeClr val="hlink"/>
                </a:solidFill>
                <a:hlinkClick r:id="rId4"/>
              </a:rPr>
              <a:t>[1409.1556v6] Very Deep Convolutional Networks for Large-Scale Image Recognition (arxiv.org)</a:t>
            </a:r>
            <a:endParaRPr sz="500">
              <a:solidFill>
                <a:schemeClr val="lt1"/>
              </a:solidFill>
              <a:latin typeface="Lato"/>
              <a:ea typeface="Lato"/>
              <a:cs typeface="Lato"/>
              <a:sym typeface="Lato"/>
            </a:endParaRPr>
          </a:p>
        </p:txBody>
      </p:sp>
      <p:pic>
        <p:nvPicPr>
          <p:cNvPr id="177" name="Google Shape;177;p17"/>
          <p:cNvPicPr preferRelativeResize="0"/>
          <p:nvPr/>
        </p:nvPicPr>
        <p:blipFill>
          <a:blip r:embed="rId5">
            <a:alphaModFix/>
          </a:blip>
          <a:stretch>
            <a:fillRect/>
          </a:stretch>
        </p:blipFill>
        <p:spPr>
          <a:xfrm>
            <a:off x="4895925" y="2943975"/>
            <a:ext cx="3788276" cy="1212250"/>
          </a:xfrm>
          <a:prstGeom prst="rect">
            <a:avLst/>
          </a:prstGeom>
          <a:noFill/>
          <a:ln>
            <a:noFill/>
          </a:ln>
        </p:spPr>
      </p:pic>
      <p:sp>
        <p:nvSpPr>
          <p:cNvPr id="178" name="Google Shape;178;p17"/>
          <p:cNvSpPr txBox="1"/>
          <p:nvPr/>
        </p:nvSpPr>
        <p:spPr>
          <a:xfrm>
            <a:off x="5736200" y="4208100"/>
            <a:ext cx="21657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lt1"/>
                </a:solidFill>
                <a:latin typeface="Lato"/>
                <a:ea typeface="Lato"/>
                <a:cs typeface="Lato"/>
                <a:sym typeface="Lato"/>
              </a:rPr>
              <a:t>Source</a:t>
            </a:r>
            <a:r>
              <a:rPr lang="en" sz="500"/>
              <a:t> - </a:t>
            </a:r>
            <a:r>
              <a:rPr lang="en" sz="300" u="sng">
                <a:solidFill>
                  <a:schemeClr val="hlink"/>
                </a:solidFill>
                <a:hlinkClick r:id="rId6"/>
              </a:rPr>
              <a:t>Structure of the Resnet-18 Model. | Download Scientific Diagram (researchgate.net)</a:t>
            </a:r>
            <a:endParaRPr sz="1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Hybrid Quantum Models</a:t>
            </a:r>
            <a:endParaRPr/>
          </a:p>
        </p:txBody>
      </p:sp>
      <p:sp>
        <p:nvSpPr>
          <p:cNvPr id="184" name="Google Shape;184;p18"/>
          <p:cNvSpPr txBox="1"/>
          <p:nvPr>
            <p:ph idx="1" type="body"/>
          </p:nvPr>
        </p:nvSpPr>
        <p:spPr>
          <a:xfrm>
            <a:off x="1318850" y="1080625"/>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hybrid quantum  models, we will be using feature extracted from classical model and mass it to the quantum space.</a:t>
            </a:r>
            <a:endParaRPr/>
          </a:p>
          <a:p>
            <a:pPr indent="0" lvl="0" marL="0" rtl="0" algn="l">
              <a:spcBef>
                <a:spcPts val="1200"/>
              </a:spcBef>
              <a:spcAft>
                <a:spcPts val="0"/>
              </a:spcAft>
              <a:buNone/>
            </a:pPr>
            <a:r>
              <a:rPr lang="en"/>
              <a:t>The quantum model have 4 modules</a:t>
            </a:r>
            <a:endParaRPr/>
          </a:p>
          <a:p>
            <a:pPr indent="-311150" lvl="0" marL="457200" rtl="0" algn="l">
              <a:spcBef>
                <a:spcPts val="1200"/>
              </a:spcBef>
              <a:spcAft>
                <a:spcPts val="0"/>
              </a:spcAft>
              <a:buSzPts val="1300"/>
              <a:buChar char="●"/>
            </a:pPr>
            <a:r>
              <a:rPr lang="en"/>
              <a:t>Initial State - It can be in all zero states or it can be in superposition of all possible states for a set of qubits</a:t>
            </a:r>
            <a:endParaRPr/>
          </a:p>
          <a:p>
            <a:pPr indent="-311150" lvl="0" marL="457200" rtl="0" algn="l">
              <a:spcBef>
                <a:spcPts val="0"/>
              </a:spcBef>
              <a:spcAft>
                <a:spcPts val="0"/>
              </a:spcAft>
              <a:buSzPts val="1300"/>
              <a:buChar char="●"/>
            </a:pPr>
            <a:r>
              <a:rPr lang="en"/>
              <a:t>State preparation -  In this stage, the classical features are mapped into the hilbert space. </a:t>
            </a:r>
            <a:endParaRPr/>
          </a:p>
          <a:p>
            <a:pPr indent="-311150" lvl="0" marL="457200" rtl="0" algn="l">
              <a:spcBef>
                <a:spcPts val="0"/>
              </a:spcBef>
              <a:spcAft>
                <a:spcPts val="0"/>
              </a:spcAft>
              <a:buSzPts val="1300"/>
              <a:buChar char="●"/>
            </a:pPr>
            <a:r>
              <a:rPr lang="en"/>
              <a:t>Ansatz - Here, we perform the training operation. The Ansatz contains a set of gates along with linear entanglement with trainable parameters which can be optimized to map a curve function.</a:t>
            </a:r>
            <a:endParaRPr/>
          </a:p>
          <a:p>
            <a:pPr indent="-311150" lvl="0" marL="457200" rtl="0" algn="l">
              <a:spcBef>
                <a:spcPts val="0"/>
              </a:spcBef>
              <a:spcAft>
                <a:spcPts val="0"/>
              </a:spcAft>
              <a:buSzPts val="1300"/>
              <a:buChar char="●"/>
            </a:pPr>
            <a:r>
              <a:rPr lang="en"/>
              <a:t>Measurement - Here we convert the data from the hilbert space to the classical world.</a:t>
            </a:r>
            <a:endParaRPr/>
          </a:p>
          <a:p>
            <a:pPr indent="0" lvl="0" marL="0" rtl="0" algn="l">
              <a:spcBef>
                <a:spcPts val="1200"/>
              </a:spcBef>
              <a:spcAft>
                <a:spcPts val="1200"/>
              </a:spcAft>
              <a:buNone/>
            </a:pPr>
            <a:r>
              <a:t/>
            </a:r>
            <a:endParaRPr/>
          </a:p>
        </p:txBody>
      </p:sp>
      <p:sp>
        <p:nvSpPr>
          <p:cNvPr id="185" name="Google Shape;18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18"/>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sp>
        <p:nvSpPr>
          <p:cNvPr id="187" name="Google Shape;187;p18"/>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00">
              <a:solidFill>
                <a:schemeClr val="lt1"/>
              </a:solidFill>
              <a:latin typeface="Lato"/>
              <a:ea typeface="Lato"/>
              <a:cs typeface="Lato"/>
              <a:sym typeface="Lato"/>
            </a:endParaRPr>
          </a:p>
        </p:txBody>
      </p:sp>
      <p:pic>
        <p:nvPicPr>
          <p:cNvPr id="188" name="Google Shape;188;p18"/>
          <p:cNvPicPr preferRelativeResize="0"/>
          <p:nvPr/>
        </p:nvPicPr>
        <p:blipFill>
          <a:blip r:embed="rId3">
            <a:alphaModFix/>
          </a:blip>
          <a:stretch>
            <a:fillRect/>
          </a:stretch>
        </p:blipFill>
        <p:spPr>
          <a:xfrm>
            <a:off x="2106675" y="3391900"/>
            <a:ext cx="5303175" cy="1114650"/>
          </a:xfrm>
          <a:prstGeom prst="rect">
            <a:avLst/>
          </a:prstGeom>
          <a:noFill/>
          <a:ln>
            <a:noFill/>
          </a:ln>
        </p:spPr>
      </p:pic>
      <p:sp>
        <p:nvSpPr>
          <p:cNvPr id="189" name="Google Shape;189;p18"/>
          <p:cNvSpPr txBox="1"/>
          <p:nvPr/>
        </p:nvSpPr>
        <p:spPr>
          <a:xfrm>
            <a:off x="3675413" y="4549825"/>
            <a:ext cx="21657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lt1"/>
                </a:solidFill>
                <a:latin typeface="Lato"/>
                <a:ea typeface="Lato"/>
                <a:cs typeface="Lato"/>
                <a:sym typeface="Lato"/>
              </a:rPr>
              <a:t>Source</a:t>
            </a:r>
            <a:r>
              <a:rPr lang="en" sz="500"/>
              <a:t> - </a:t>
            </a:r>
            <a:r>
              <a:rPr lang="en" sz="500" u="sng">
                <a:solidFill>
                  <a:schemeClr val="hlink"/>
                </a:solidFill>
                <a:hlinkClick r:id="rId4"/>
              </a:rPr>
              <a:t>Quantum transfer learning | PennyLane Demos</a:t>
            </a:r>
            <a:endParaRPr sz="1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a:t>
            </a:r>
            <a:r>
              <a:rPr lang="en"/>
              <a:t> metrics</a:t>
            </a:r>
            <a:endParaRPr/>
          </a:p>
        </p:txBody>
      </p:sp>
      <p:sp>
        <p:nvSpPr>
          <p:cNvPr id="195" name="Google Shape;19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using the accuracy as the quality metrics. The dataset is divided into the train, validation and testing. The test dataset will not be shown to the model during training time.</a:t>
            </a:r>
            <a:endParaRPr/>
          </a:p>
          <a:p>
            <a:pPr indent="0" lvl="0" marL="0" rtl="0" algn="l">
              <a:spcBef>
                <a:spcPts val="1200"/>
              </a:spcBef>
              <a:spcAft>
                <a:spcPts val="1200"/>
              </a:spcAft>
              <a:buNone/>
            </a:pPr>
            <a:r>
              <a:rPr lang="en"/>
              <a:t>The accuracy of the test data is found by number of correct prediction with respect to total predictions. Additionally, a confusion matrix can also be used to find out the </a:t>
            </a:r>
            <a:r>
              <a:rPr lang="en"/>
              <a:t>classification</a:t>
            </a:r>
            <a:r>
              <a:rPr lang="en"/>
              <a:t> </a:t>
            </a:r>
            <a:r>
              <a:rPr lang="en"/>
              <a:t>accuracy</a:t>
            </a:r>
            <a:r>
              <a:rPr lang="en"/>
              <a:t> for each classes.</a:t>
            </a:r>
            <a:endParaRPr/>
          </a:p>
        </p:txBody>
      </p:sp>
      <p:sp>
        <p:nvSpPr>
          <p:cNvPr id="196" name="Google Shape;19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Binary classification</a:t>
            </a:r>
            <a:endParaRPr/>
          </a:p>
        </p:txBody>
      </p:sp>
      <p:sp>
        <p:nvSpPr>
          <p:cNvPr id="202" name="Google Shape;202;p20"/>
          <p:cNvSpPr txBox="1"/>
          <p:nvPr>
            <p:ph idx="1" type="body"/>
          </p:nvPr>
        </p:nvSpPr>
        <p:spPr>
          <a:xfrm>
            <a:off x="1297500" y="1070250"/>
            <a:ext cx="2978400" cy="34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Resnet-18 Model</a:t>
            </a:r>
            <a:endParaRPr b="1"/>
          </a:p>
          <a:p>
            <a:pPr indent="0" lvl="0" marL="0" rtl="0" algn="l">
              <a:spcBef>
                <a:spcPts val="1200"/>
              </a:spcBef>
              <a:spcAft>
                <a:spcPts val="0"/>
              </a:spcAft>
              <a:buNone/>
            </a:pPr>
            <a:r>
              <a:rPr lang="en"/>
              <a:t>Train Accuracy- 99.49% </a:t>
            </a:r>
            <a:endParaRPr/>
          </a:p>
          <a:p>
            <a:pPr indent="0" lvl="0" marL="0" rtl="0" algn="l">
              <a:spcBef>
                <a:spcPts val="0"/>
              </a:spcBef>
              <a:spcAft>
                <a:spcPts val="0"/>
              </a:spcAft>
              <a:buNone/>
            </a:pPr>
            <a:r>
              <a:rPr lang="en"/>
              <a:t>Validation Accuracy- 100 % </a:t>
            </a:r>
            <a:endParaRPr/>
          </a:p>
          <a:p>
            <a:pPr indent="0" lvl="0" marL="0" rtl="0" algn="l">
              <a:spcBef>
                <a:spcPts val="0"/>
              </a:spcBef>
              <a:spcAft>
                <a:spcPts val="0"/>
              </a:spcAft>
              <a:buNone/>
            </a:pPr>
            <a:r>
              <a:rPr b="1" lang="en"/>
              <a:t>Test Accuracy- 97%</a:t>
            </a:r>
            <a:endParaRPr b="1"/>
          </a:p>
        </p:txBody>
      </p:sp>
      <p:sp>
        <p:nvSpPr>
          <p:cNvPr id="203" name="Google Shape;20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0"/>
          <p:cNvSpPr txBox="1"/>
          <p:nvPr/>
        </p:nvSpPr>
        <p:spPr>
          <a:xfrm>
            <a:off x="5822750" y="473845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pic>
        <p:nvPicPr>
          <p:cNvPr id="205" name="Google Shape;205;p20"/>
          <p:cNvPicPr preferRelativeResize="0"/>
          <p:nvPr/>
        </p:nvPicPr>
        <p:blipFill>
          <a:blip r:embed="rId3">
            <a:alphaModFix/>
          </a:blip>
          <a:stretch>
            <a:fillRect/>
          </a:stretch>
        </p:blipFill>
        <p:spPr>
          <a:xfrm>
            <a:off x="1222800" y="2424275"/>
            <a:ext cx="3403450" cy="1341550"/>
          </a:xfrm>
          <a:prstGeom prst="rect">
            <a:avLst/>
          </a:prstGeom>
          <a:noFill/>
          <a:ln>
            <a:noFill/>
          </a:ln>
        </p:spPr>
      </p:pic>
      <p:sp>
        <p:nvSpPr>
          <p:cNvPr id="206" name="Google Shape;206;p20"/>
          <p:cNvSpPr txBox="1"/>
          <p:nvPr/>
        </p:nvSpPr>
        <p:spPr>
          <a:xfrm>
            <a:off x="4950725" y="1053150"/>
            <a:ext cx="3814200" cy="3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Hybrid QML based on Resnet18</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Train Accuracy- 99.40%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Validation Accuracy- 99.92% </a:t>
            </a:r>
            <a:endParaRPr sz="1300">
              <a:solidFill>
                <a:schemeClr val="lt1"/>
              </a:solidFill>
              <a:latin typeface="Lato"/>
              <a:ea typeface="Lato"/>
              <a:cs typeface="Lato"/>
              <a:sym typeface="Lato"/>
            </a:endParaRPr>
          </a:p>
          <a:p>
            <a:pPr indent="0" lvl="0" marL="0" rtl="0" algn="l">
              <a:spcBef>
                <a:spcPts val="0"/>
              </a:spcBef>
              <a:spcAft>
                <a:spcPts val="0"/>
              </a:spcAft>
              <a:buNone/>
            </a:pPr>
            <a:r>
              <a:rPr b="1" lang="en" sz="1300">
                <a:solidFill>
                  <a:schemeClr val="lt1"/>
                </a:solidFill>
                <a:latin typeface="Lato"/>
                <a:ea typeface="Lato"/>
                <a:cs typeface="Lato"/>
                <a:sym typeface="Lato"/>
              </a:rPr>
              <a:t>Test Accuracy- 92%</a:t>
            </a:r>
            <a:endParaRPr b="1" sz="1300">
              <a:solidFill>
                <a:schemeClr val="lt1"/>
              </a:solidFill>
              <a:latin typeface="Lato"/>
              <a:ea typeface="Lato"/>
              <a:cs typeface="Lato"/>
              <a:sym typeface="Lato"/>
            </a:endParaRPr>
          </a:p>
        </p:txBody>
      </p:sp>
      <p:pic>
        <p:nvPicPr>
          <p:cNvPr id="207" name="Google Shape;207;p20"/>
          <p:cNvPicPr preferRelativeResize="0"/>
          <p:nvPr/>
        </p:nvPicPr>
        <p:blipFill>
          <a:blip r:embed="rId4">
            <a:alphaModFix/>
          </a:blip>
          <a:stretch>
            <a:fillRect/>
          </a:stretch>
        </p:blipFill>
        <p:spPr>
          <a:xfrm>
            <a:off x="4896150" y="2424275"/>
            <a:ext cx="3844351" cy="134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953325" y="121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 class classification</a:t>
            </a:r>
            <a:endParaRPr/>
          </a:p>
        </p:txBody>
      </p:sp>
      <p:sp>
        <p:nvSpPr>
          <p:cNvPr id="213" name="Google Shape;213;p21"/>
          <p:cNvSpPr txBox="1"/>
          <p:nvPr>
            <p:ph idx="1" type="body"/>
          </p:nvPr>
        </p:nvSpPr>
        <p:spPr>
          <a:xfrm>
            <a:off x="1217450" y="659025"/>
            <a:ext cx="2346600" cy="33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Resnet- 18</a:t>
            </a:r>
            <a:endParaRPr/>
          </a:p>
          <a:p>
            <a:pPr indent="0" lvl="0" marL="0" rtl="0" algn="l">
              <a:spcBef>
                <a:spcPts val="1200"/>
              </a:spcBef>
              <a:spcAft>
                <a:spcPts val="0"/>
              </a:spcAft>
              <a:buNone/>
            </a:pPr>
            <a:r>
              <a:rPr lang="en"/>
              <a:t>Train Accuracy- 99.99% </a:t>
            </a:r>
            <a:endParaRPr/>
          </a:p>
          <a:p>
            <a:pPr indent="0" lvl="0" marL="0" rtl="0" algn="l">
              <a:spcBef>
                <a:spcPts val="0"/>
              </a:spcBef>
              <a:spcAft>
                <a:spcPts val="0"/>
              </a:spcAft>
              <a:buNone/>
            </a:pPr>
            <a:r>
              <a:rPr lang="en"/>
              <a:t>Validation Accuracy- 99.92% </a:t>
            </a:r>
            <a:endParaRPr/>
          </a:p>
          <a:p>
            <a:pPr indent="0" lvl="0" marL="0" rtl="0" algn="l">
              <a:spcBef>
                <a:spcPts val="0"/>
              </a:spcBef>
              <a:spcAft>
                <a:spcPts val="0"/>
              </a:spcAft>
              <a:buNone/>
            </a:pPr>
            <a:r>
              <a:rPr b="1" lang="en"/>
              <a:t>Test Accuracy- 79%</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VGG19</a:t>
            </a:r>
            <a:endParaRPr/>
          </a:p>
          <a:p>
            <a:pPr indent="0" lvl="0" marL="0" rtl="0" algn="l">
              <a:spcBef>
                <a:spcPts val="0"/>
              </a:spcBef>
              <a:spcAft>
                <a:spcPts val="0"/>
              </a:spcAft>
              <a:buNone/>
            </a:pPr>
            <a:r>
              <a:rPr lang="en"/>
              <a:t>Train Accuracy- 100%</a:t>
            </a:r>
            <a:endParaRPr/>
          </a:p>
          <a:p>
            <a:pPr indent="0" lvl="0" marL="0" rtl="0" algn="l">
              <a:spcBef>
                <a:spcPts val="0"/>
              </a:spcBef>
              <a:spcAft>
                <a:spcPts val="0"/>
              </a:spcAft>
              <a:buNone/>
            </a:pPr>
            <a:r>
              <a:rPr lang="en"/>
              <a:t> Validation Accuracy- 99.96% </a:t>
            </a:r>
            <a:endParaRPr/>
          </a:p>
          <a:p>
            <a:pPr indent="0" lvl="0" marL="0" rtl="0" algn="l">
              <a:spcBef>
                <a:spcPts val="0"/>
              </a:spcBef>
              <a:spcAft>
                <a:spcPts val="0"/>
              </a:spcAft>
              <a:buNone/>
            </a:pPr>
            <a:r>
              <a:rPr b="1" lang="en"/>
              <a:t>Test Accuracy- 82%</a:t>
            </a:r>
            <a:endParaRPr b="1"/>
          </a:p>
          <a:p>
            <a:pPr indent="0" lvl="0" marL="0" rtl="0" algn="l">
              <a:spcBef>
                <a:spcPts val="0"/>
              </a:spcBef>
              <a:spcAft>
                <a:spcPts val="0"/>
              </a:spcAft>
              <a:buNone/>
            </a:pPr>
            <a:r>
              <a:t/>
            </a:r>
            <a:endParaRPr b="1"/>
          </a:p>
        </p:txBody>
      </p:sp>
      <p:sp>
        <p:nvSpPr>
          <p:cNvPr id="214" name="Google Shape;2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1"/>
          <p:cNvSpPr txBox="1"/>
          <p:nvPr/>
        </p:nvSpPr>
        <p:spPr>
          <a:xfrm>
            <a:off x="5172075" y="393750"/>
            <a:ext cx="3681900" cy="3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Hybrid QML models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graphicFrame>
        <p:nvGraphicFramePr>
          <p:cNvPr id="216" name="Google Shape;216;p21"/>
          <p:cNvGraphicFramePr/>
          <p:nvPr/>
        </p:nvGraphicFramePr>
        <p:xfrm>
          <a:off x="3757500" y="725150"/>
          <a:ext cx="3000000" cy="3000000"/>
        </p:xfrm>
        <a:graphic>
          <a:graphicData uri="http://schemas.openxmlformats.org/drawingml/2006/table">
            <a:tbl>
              <a:tblPr>
                <a:noFill/>
                <a:tableStyleId>{20ACACDF-9691-40D6-A383-0CBDED51EA65}</a:tableStyleId>
              </a:tblPr>
              <a:tblGrid>
                <a:gridCol w="620050"/>
                <a:gridCol w="620050"/>
                <a:gridCol w="620050"/>
                <a:gridCol w="620050"/>
                <a:gridCol w="620050"/>
                <a:gridCol w="620050"/>
                <a:gridCol w="620050"/>
                <a:gridCol w="620050"/>
              </a:tblGrid>
              <a:tr h="712825">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Classical type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Qubits</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Ansatz depth</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Embedding</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Entangler</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Train Acc</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Val Acc</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Test Acc</a:t>
                      </a:r>
                      <a:endParaRPr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Resnet18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angle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basic</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98.58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99.68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58</a:t>
                      </a:r>
                      <a:endParaRPr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Resnet18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angle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strongly</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88.84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89.14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b="1" lang="en" sz="1300">
                          <a:solidFill>
                            <a:schemeClr val="lt1"/>
                          </a:solidFill>
                          <a:latin typeface="Lato"/>
                          <a:ea typeface="Lato"/>
                          <a:cs typeface="Lato"/>
                          <a:sym typeface="Lato"/>
                        </a:rPr>
                        <a:t>59</a:t>
                      </a:r>
                      <a:endParaRPr b="1"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Resnet18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8</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angle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basic</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98.7</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99.08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56</a:t>
                      </a:r>
                      <a:endParaRPr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Resnet18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10</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angle </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basic</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99.38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58</a:t>
                      </a:r>
                      <a:endParaRPr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Resnet18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amplitude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basic</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NA</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NA</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NA</a:t>
                      </a:r>
                      <a:endParaRPr sz="1300">
                        <a:solidFill>
                          <a:schemeClr val="lt1"/>
                        </a:solidFill>
                        <a:latin typeface="Lato"/>
                        <a:ea typeface="Lato"/>
                        <a:cs typeface="Lato"/>
                        <a:sym typeface="Lato"/>
                      </a:endParaRPr>
                    </a:p>
                  </a:txBody>
                  <a:tcPr marT="91425" marB="91425" marR="91425" marL="91425"/>
                </a:tc>
              </a:tr>
              <a:tr h="5311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VGG19</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angle</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basic</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32.88</a:t>
                      </a:r>
                      <a:endParaRPr sz="1300">
                        <a:solidFill>
                          <a:schemeClr val="lt1"/>
                        </a:solidFill>
                        <a:latin typeface="Lato"/>
                        <a:ea typeface="Lato"/>
                        <a:cs typeface="Lato"/>
                        <a:sym typeface="Lato"/>
                      </a:endParaRPr>
                    </a:p>
                  </a:txBody>
                  <a:tcPr marT="91425" marB="91425" marR="91425" marL="91425"/>
                </a:tc>
                <a:tc>
                  <a:txBody>
                    <a:bodyPr/>
                    <a:lstStyle/>
                    <a:p>
                      <a:pPr indent="0" lvl="0" marL="0" rtl="0" algn="r">
                        <a:lnSpc>
                          <a:spcPct val="115000"/>
                        </a:lnSpc>
                        <a:spcBef>
                          <a:spcPts val="0"/>
                        </a:spcBef>
                        <a:spcAft>
                          <a:spcPts val="0"/>
                        </a:spcAft>
                        <a:buNone/>
                      </a:pPr>
                      <a:r>
                        <a:rPr lang="en" sz="1300">
                          <a:solidFill>
                            <a:schemeClr val="lt1"/>
                          </a:solidFill>
                          <a:latin typeface="Lato"/>
                          <a:ea typeface="Lato"/>
                          <a:cs typeface="Lato"/>
                          <a:sym typeface="Lato"/>
                        </a:rPr>
                        <a:t>32.7</a:t>
                      </a:r>
                      <a:endParaRPr sz="13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NA</a:t>
                      </a:r>
                      <a:endParaRPr sz="1300">
                        <a:solidFill>
                          <a:schemeClr val="lt1"/>
                        </a:solidFill>
                        <a:latin typeface="Lato"/>
                        <a:ea typeface="Lato"/>
                        <a:cs typeface="Lato"/>
                        <a:sym typeface="Lato"/>
                      </a:endParaRPr>
                    </a:p>
                  </a:txBody>
                  <a:tcPr marT="91425" marB="91425" marR="91425" marL="91425"/>
                </a:tc>
              </a:tr>
            </a:tbl>
          </a:graphicData>
        </a:graphic>
      </p:graphicFrame>
      <p:sp>
        <p:nvSpPr>
          <p:cNvPr id="217" name="Google Shape;217;p21"/>
          <p:cNvSpPr txBox="1"/>
          <p:nvPr/>
        </p:nvSpPr>
        <p:spPr>
          <a:xfrm>
            <a:off x="6021150" y="4851000"/>
            <a:ext cx="3000000" cy="292500"/>
          </a:xfrm>
          <a:prstGeom prst="rect">
            <a:avLst/>
          </a:prstGeom>
          <a:noFill/>
          <a:ln>
            <a:noFill/>
          </a:ln>
        </p:spPr>
        <p:txBody>
          <a:bodyPr anchorCtr="0" anchor="t" bIns="91425" lIns="91425" spcFirstLastPara="1" rIns="91425" wrap="square" tIns="91425">
            <a:spAutoFit/>
          </a:bodyPr>
          <a:lstStyle/>
          <a:p>
            <a:pPr indent="0" lvl="0" marL="457200" rtl="0" algn="just">
              <a:lnSpc>
                <a:spcPct val="130000"/>
              </a:lnSpc>
              <a:spcBef>
                <a:spcPts val="0"/>
              </a:spcBef>
              <a:spcAft>
                <a:spcPts val="0"/>
              </a:spcAft>
              <a:buNone/>
            </a:pPr>
            <a:r>
              <a:rPr lang="en" sz="700">
                <a:solidFill>
                  <a:schemeClr val="lt1"/>
                </a:solidFill>
                <a:latin typeface="Lato"/>
                <a:ea typeface="Lato"/>
                <a:cs typeface="Lato"/>
                <a:sym typeface="Lato"/>
              </a:rPr>
              <a:t>Womanium Quantum+AI Project 2024</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