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listoga" charset="1" panose="00000500000000000000"/>
      <p:regular r:id="rId13"/>
    </p:embeddedFont>
    <p:embeddedFont>
      <p:font typeface="Roca One Bold" charset="1" panose="00000800000000000000"/>
      <p:regular r:id="rId14"/>
    </p:embeddedFont>
    <p:embeddedFont>
      <p:font typeface="Montserrat Bold" charset="1" panose="00000800000000000000"/>
      <p:regular r:id="rId15"/>
    </p:embeddedFont>
    <p:embeddedFont>
      <p:font typeface="Roca Two Bold" charset="1" panose="00000800000000000000"/>
      <p:regular r:id="rId16"/>
    </p:embeddedFont>
    <p:embeddedFont>
      <p:font typeface="Montserrat" charset="1" panose="00000500000000000000"/>
      <p:regular r:id="rId17"/>
    </p:embeddedFont>
    <p:embeddedFont>
      <p:font typeface="Poppi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12" y="-68754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42261" y="5143500"/>
            <a:ext cx="18288000" cy="6906869"/>
          </a:xfrm>
          <a:custGeom>
            <a:avLst/>
            <a:gdLst/>
            <a:ahLst/>
            <a:cxnLst/>
            <a:rect r="r" b="b" t="t" l="l"/>
            <a:pathLst>
              <a:path h="6906869" w="18288000">
                <a:moveTo>
                  <a:pt x="18288000" y="0"/>
                </a:moveTo>
                <a:lnTo>
                  <a:pt x="0" y="0"/>
                </a:lnTo>
                <a:lnTo>
                  <a:pt x="0" y="6906869"/>
                </a:lnTo>
                <a:lnTo>
                  <a:pt x="18288000" y="6906869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2311" y="7438473"/>
            <a:ext cx="1747448" cy="1765842"/>
          </a:xfrm>
          <a:custGeom>
            <a:avLst/>
            <a:gdLst/>
            <a:ahLst/>
            <a:cxnLst/>
            <a:rect r="r" b="b" t="t" l="l"/>
            <a:pathLst>
              <a:path h="1765842" w="1747448">
                <a:moveTo>
                  <a:pt x="0" y="0"/>
                </a:moveTo>
                <a:lnTo>
                  <a:pt x="1747447" y="0"/>
                </a:lnTo>
                <a:lnTo>
                  <a:pt x="1747447" y="1765842"/>
                </a:lnTo>
                <a:lnTo>
                  <a:pt x="0" y="176584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12512" y="-6723090"/>
            <a:ext cx="13398375" cy="12377222"/>
          </a:xfrm>
          <a:custGeom>
            <a:avLst/>
            <a:gdLst/>
            <a:ahLst/>
            <a:cxnLst/>
            <a:rect r="r" b="b" t="t" l="l"/>
            <a:pathLst>
              <a:path h="12377222" w="13398375">
                <a:moveTo>
                  <a:pt x="0" y="0"/>
                </a:moveTo>
                <a:lnTo>
                  <a:pt x="13398376" y="0"/>
                </a:lnTo>
                <a:lnTo>
                  <a:pt x="13398376" y="12377222"/>
                </a:lnTo>
                <a:lnTo>
                  <a:pt x="0" y="12377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179" r="-211836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25368"/>
            <a:ext cx="7726011" cy="9752729"/>
          </a:xfrm>
          <a:custGeom>
            <a:avLst/>
            <a:gdLst/>
            <a:ahLst/>
            <a:cxnLst/>
            <a:rect r="r" b="b" t="t" l="l"/>
            <a:pathLst>
              <a:path h="9752729" w="7726011">
                <a:moveTo>
                  <a:pt x="0" y="0"/>
                </a:moveTo>
                <a:lnTo>
                  <a:pt x="7726011" y="0"/>
                </a:lnTo>
                <a:lnTo>
                  <a:pt x="7726011" y="9752728"/>
                </a:lnTo>
                <a:lnTo>
                  <a:pt x="0" y="975272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39304" y="6245717"/>
            <a:ext cx="3391853" cy="811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800">
                <a:solidFill>
                  <a:srgbClr val="05066D"/>
                </a:solidFill>
                <a:latin typeface="Calistoga"/>
                <a:ea typeface="Calistoga"/>
                <a:cs typeface="Calistoga"/>
                <a:sym typeface="Calistoga"/>
              </a:rPr>
              <a:t>Data Pirates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8133" y="2147729"/>
            <a:ext cx="7775504" cy="158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5"/>
              </a:lnSpc>
              <a:spcBef>
                <a:spcPct val="0"/>
              </a:spcBef>
            </a:pPr>
            <a:r>
              <a:rPr lang="en-US" b="true" sz="9282">
                <a:solidFill>
                  <a:srgbClr val="05066D"/>
                </a:solidFill>
                <a:latin typeface="Roca One Bold"/>
                <a:ea typeface="Roca One Bold"/>
                <a:cs typeface="Roca One Bold"/>
                <a:sym typeface="Roca One Bold"/>
              </a:rPr>
              <a:t>MediSnap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69758" y="3664554"/>
            <a:ext cx="9304405" cy="58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38"/>
              </a:lnSpc>
              <a:spcBef>
                <a:spcPct val="0"/>
              </a:spcBef>
            </a:pPr>
            <a:r>
              <a:rPr lang="en-US" b="true" sz="3384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Snap a prescription, track with precision.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35231" y="7199202"/>
            <a:ext cx="4293108" cy="2187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3"/>
              </a:lnSpc>
            </a:pPr>
            <a:r>
              <a:rPr lang="en-US" sz="3138" b="true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RamChetan</a:t>
            </a:r>
          </a:p>
          <a:p>
            <a:pPr algn="l">
              <a:lnSpc>
                <a:spcPts val="4393"/>
              </a:lnSpc>
            </a:pPr>
            <a:r>
              <a:rPr lang="en-US" sz="3138" b="true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Siddhartha Reddy</a:t>
            </a:r>
          </a:p>
          <a:p>
            <a:pPr algn="l">
              <a:lnSpc>
                <a:spcPts val="4393"/>
              </a:lnSpc>
            </a:pPr>
            <a:r>
              <a:rPr lang="en-US" sz="3138" b="true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Poojith</a:t>
            </a:r>
          </a:p>
          <a:p>
            <a:pPr algn="l">
              <a:lnSpc>
                <a:spcPts val="4393"/>
              </a:lnSpc>
              <a:spcBef>
                <a:spcPct val="0"/>
              </a:spcBef>
            </a:pPr>
            <a:r>
              <a:rPr lang="en-US" b="true" sz="3138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Praneeth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21869" y="1369960"/>
            <a:ext cx="7261612" cy="101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7"/>
              </a:lnSpc>
              <a:spcBef>
                <a:spcPct val="0"/>
              </a:spcBef>
            </a:pPr>
            <a:r>
              <a:rPr lang="en-US" b="true" sz="5962">
                <a:solidFill>
                  <a:srgbClr val="252123"/>
                </a:solidFill>
                <a:latin typeface="Roca Two Bold"/>
                <a:ea typeface="Roca Two Bold"/>
                <a:cs typeface="Roca Two Bold"/>
                <a:sym typeface="Roca Two Bold"/>
              </a:rPr>
              <a:t>Problem Statement: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50444" y="1868403"/>
            <a:ext cx="12518732" cy="4189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8"/>
              </a:lnSpc>
              <a:spcBef>
                <a:spcPct val="0"/>
              </a:spcBef>
            </a:pPr>
          </a:p>
          <a:p>
            <a:pPr algn="l" marL="730707" indent="-365353" lvl="1">
              <a:lnSpc>
                <a:spcPts val="473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84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People often don’t understand their prescriptions</a:t>
            </a:r>
          </a:p>
          <a:p>
            <a:pPr algn="l" marL="730707" indent="-365353" lvl="1">
              <a:lnSpc>
                <a:spcPts val="473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84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 medication doses</a:t>
            </a:r>
          </a:p>
          <a:p>
            <a:pPr algn="l" marL="730707" indent="-365353" lvl="1">
              <a:lnSpc>
                <a:spcPts val="473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84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Take incorrect medicines</a:t>
            </a:r>
          </a:p>
          <a:p>
            <a:pPr algn="l" marL="730707" indent="-365353" lvl="1">
              <a:lnSpc>
                <a:spcPts val="473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84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Have no record of previous health data</a:t>
            </a:r>
          </a:p>
          <a:p>
            <a:pPr algn="l" marL="730707" indent="-365353" lvl="1">
              <a:lnSpc>
                <a:spcPts val="473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384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Face language barriers in healthcare</a:t>
            </a:r>
          </a:p>
          <a:p>
            <a:pPr algn="l">
              <a:lnSpc>
                <a:spcPts val="4738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25393"/>
            <a:ext cx="16497668" cy="302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49"/>
              </a:lnSpc>
              <a:spcBef>
                <a:spcPct val="0"/>
              </a:spcBef>
            </a:pPr>
            <a:r>
              <a:rPr lang="en-US" b="true" sz="346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Most people do not maintain a proper record of their medical history, making it difficult for doctors to assess long-term health conditions or past treatments. Manual reminder methods are unreliable, and there's no centralized system for tracking prescriptions, dosages, or follow-up needs.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7047444" cy="101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47"/>
              </a:lnSpc>
              <a:spcBef>
                <a:spcPct val="0"/>
              </a:spcBef>
            </a:pPr>
            <a:r>
              <a:rPr lang="en-US" b="true" sz="5962">
                <a:solidFill>
                  <a:srgbClr val="3B365F"/>
                </a:solidFill>
                <a:latin typeface="Roca Two Bold"/>
                <a:ea typeface="Roca Two Bold"/>
                <a:cs typeface="Roca Two Bold"/>
                <a:sym typeface="Roca Two Bold"/>
              </a:rPr>
              <a:t>Proposed  Solution: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6764" y="2438852"/>
            <a:ext cx="15994473" cy="661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14"/>
              </a:lnSpc>
            </a:pPr>
            <a:r>
              <a:rPr lang="en-US" sz="3153" b="true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smart mobile application that simplifies healthcare management by digitizing medical prescriptions.Users can snap a photo of their prescription, and the app will automatically:</a:t>
            </a:r>
          </a:p>
          <a:p>
            <a:pPr algn="just" marL="680830" indent="-340415" lvl="1">
              <a:lnSpc>
                <a:spcPts val="4414"/>
              </a:lnSpc>
              <a:buFont typeface="Arial"/>
              <a:buChar char="•"/>
            </a:pPr>
            <a:r>
              <a:rPr lang="en-US" b="true" sz="315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Extract and clearly explain the listed medications</a:t>
            </a:r>
          </a:p>
          <a:p>
            <a:pPr algn="just" marL="680830" indent="-340415" lvl="1">
              <a:lnSpc>
                <a:spcPts val="4414"/>
              </a:lnSpc>
              <a:buFont typeface="Arial"/>
              <a:buChar char="•"/>
            </a:pPr>
            <a:r>
              <a:rPr lang="en-US" b="true" sz="315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Set dosage reminders and provide AI-based health suggestions</a:t>
            </a:r>
          </a:p>
          <a:p>
            <a:pPr algn="just" marL="680830" indent="-340415" lvl="1">
              <a:lnSpc>
                <a:spcPts val="4414"/>
              </a:lnSpc>
              <a:buFont typeface="Arial"/>
              <a:buChar char="•"/>
            </a:pPr>
            <a:r>
              <a:rPr lang="en-US" b="true" sz="315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Maintain a lifelong personal health history</a:t>
            </a:r>
          </a:p>
          <a:p>
            <a:pPr algn="just" marL="680830" indent="-340415" lvl="1">
              <a:lnSpc>
                <a:spcPts val="4414"/>
              </a:lnSpc>
              <a:buFont typeface="Arial"/>
              <a:buChar char="•"/>
            </a:pPr>
            <a:r>
              <a:rPr lang="en-US" b="true" sz="315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Support multiple Indian languages for better accessibility</a:t>
            </a:r>
          </a:p>
          <a:p>
            <a:pPr algn="just" marL="680830" indent="-340415" lvl="1">
              <a:lnSpc>
                <a:spcPts val="4414"/>
              </a:lnSpc>
              <a:buFont typeface="Arial"/>
              <a:buChar char="•"/>
            </a:pPr>
            <a:r>
              <a:rPr lang="en-US" b="true" sz="315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Track availability of medicines across nearby pharmacies in real-time</a:t>
            </a:r>
          </a:p>
          <a:p>
            <a:pPr algn="just" marL="680830" indent="-340415" lvl="1">
              <a:lnSpc>
                <a:spcPts val="4414"/>
              </a:lnSpc>
              <a:buFont typeface="Arial"/>
              <a:buChar char="•"/>
            </a:pPr>
            <a:r>
              <a:rPr lang="en-US" b="true" sz="315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Enable instant orders or refills from verified suppliers</a:t>
            </a:r>
          </a:p>
          <a:p>
            <a:pPr algn="just">
              <a:lnSpc>
                <a:spcPts val="4414"/>
              </a:lnSpc>
              <a:spcBef>
                <a:spcPct val="0"/>
              </a:spcBef>
            </a:pPr>
            <a:r>
              <a:rPr lang="en-US" b="true" sz="3153">
                <a:solidFill>
                  <a:srgbClr val="25212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This solution helps users stay informed, organized, and in control of their medication and health records—all through a single, user-friendly WebApp.</a:t>
            </a:r>
          </a:p>
          <a:p>
            <a:pPr algn="just">
              <a:lnSpc>
                <a:spcPts val="44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53057" y="1506614"/>
            <a:ext cx="4914598" cy="2457299"/>
          </a:xfrm>
          <a:custGeom>
            <a:avLst/>
            <a:gdLst/>
            <a:ahLst/>
            <a:cxnLst/>
            <a:rect r="r" b="b" t="t" l="l"/>
            <a:pathLst>
              <a:path h="2457299" w="4914598">
                <a:moveTo>
                  <a:pt x="0" y="0"/>
                </a:moveTo>
                <a:lnTo>
                  <a:pt x="4914597" y="0"/>
                </a:lnTo>
                <a:lnTo>
                  <a:pt x="4914597" y="2457299"/>
                </a:lnTo>
                <a:lnTo>
                  <a:pt x="0" y="24572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326992" y="3963913"/>
            <a:ext cx="1932308" cy="1788263"/>
          </a:xfrm>
          <a:custGeom>
            <a:avLst/>
            <a:gdLst/>
            <a:ahLst/>
            <a:cxnLst/>
            <a:rect r="r" b="b" t="t" l="l"/>
            <a:pathLst>
              <a:path h="1788263" w="1932308">
                <a:moveTo>
                  <a:pt x="0" y="0"/>
                </a:moveTo>
                <a:lnTo>
                  <a:pt x="1932308" y="0"/>
                </a:lnTo>
                <a:lnTo>
                  <a:pt x="1932308" y="1788264"/>
                </a:lnTo>
                <a:lnTo>
                  <a:pt x="0" y="1788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43079" y="4065971"/>
            <a:ext cx="3783912" cy="3372412"/>
          </a:xfrm>
          <a:custGeom>
            <a:avLst/>
            <a:gdLst/>
            <a:ahLst/>
            <a:cxnLst/>
            <a:rect r="r" b="b" t="t" l="l"/>
            <a:pathLst>
              <a:path h="3372412" w="3783912">
                <a:moveTo>
                  <a:pt x="0" y="0"/>
                </a:moveTo>
                <a:lnTo>
                  <a:pt x="3783913" y="0"/>
                </a:lnTo>
                <a:lnTo>
                  <a:pt x="3783913" y="3372412"/>
                </a:lnTo>
                <a:lnTo>
                  <a:pt x="0" y="33724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0141" y="1303987"/>
            <a:ext cx="4520749" cy="1088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35"/>
              </a:lnSpc>
              <a:spcBef>
                <a:spcPct val="0"/>
              </a:spcBef>
            </a:pPr>
            <a:r>
              <a:rPr lang="en-US" b="true" sz="6382">
                <a:solidFill>
                  <a:srgbClr val="000000"/>
                </a:solidFill>
                <a:latin typeface="Roca One Bold"/>
                <a:ea typeface="Roca One Bold"/>
                <a:cs typeface="Roca One Bold"/>
                <a:sym typeface="Roca One Bold"/>
              </a:rPr>
              <a:t>Tech Stack: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0141" y="2589786"/>
            <a:ext cx="8872916" cy="1238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3586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 End: </a:t>
            </a:r>
            <a:r>
              <a:rPr lang="en-US" sz="35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React, Tailwind</a:t>
            </a:r>
          </a:p>
          <a:p>
            <a:pPr algn="l">
              <a:lnSpc>
                <a:spcPts val="5021"/>
              </a:lnSpc>
              <a:spcBef>
                <a:spcPct val="0"/>
              </a:spcBef>
            </a:pPr>
            <a:r>
              <a:rPr lang="en-US" b="true" sz="3586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BackEnd:</a:t>
            </a:r>
            <a:r>
              <a:rPr lang="en-US" sz="3586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FireBase, Flask,Paddle OCR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75803" y="933450"/>
            <a:ext cx="6358676" cy="1728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1"/>
              </a:lnSpc>
            </a:pPr>
            <a:r>
              <a:rPr lang="en-US" sz="5001" b="true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Impact  &amp; Benefits:</a:t>
            </a:r>
          </a:p>
          <a:p>
            <a:pPr algn="ctr">
              <a:lnSpc>
                <a:spcPts val="7001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75803" y="1924455"/>
            <a:ext cx="16138959" cy="723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25"/>
              </a:lnSpc>
            </a:pP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Smart reminders help users take the right medicine at the right time, reducing missed doses and health risks.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Health Literacy in Local Languages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Multi-language support ensures people from diverse regions understand their prescriptions and medicines clearly.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Digitized Personal Health History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Users maintain a lifelong record of prescriptions and treatments, enabling better future consultations and continuity of care.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Simplified Prescription Understanding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Clear explanations of complex medical terms empower users to be more informed and confident in managing their health.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Time &amp; Effort Saving for Patients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No more manually setting reminders or tracking medicines—everything is automated and user-friendly.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Personalized suggestions based on medication history promote proactive health management and early warning of possible issues.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Scalable for Rural &amp; Urban India</a:t>
            </a:r>
          </a:p>
          <a:p>
            <a:pPr algn="l" marL="466610" indent="-233305" lvl="1">
              <a:lnSpc>
                <a:spcPts val="3025"/>
              </a:lnSpc>
              <a:buFont typeface="Arial"/>
              <a:buChar char="•"/>
            </a:pPr>
            <a:r>
              <a:rPr lang="en-US" b="true" sz="2161">
                <a:solidFill>
                  <a:srgbClr val="05066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With multi-language and offline support potential, the app bridges the healthcare gap across regions.</a:t>
            </a:r>
          </a:p>
          <a:p>
            <a:pPr algn="l">
              <a:lnSpc>
                <a:spcPts val="302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1704061">
            <a:off x="13824431" y="5385399"/>
            <a:ext cx="4991149" cy="7541571"/>
          </a:xfrm>
          <a:custGeom>
            <a:avLst/>
            <a:gdLst/>
            <a:ahLst/>
            <a:cxnLst/>
            <a:rect r="r" b="b" t="t" l="l"/>
            <a:pathLst>
              <a:path h="7541571" w="4991149">
                <a:moveTo>
                  <a:pt x="4991149" y="7541572"/>
                </a:moveTo>
                <a:lnTo>
                  <a:pt x="0" y="7541572"/>
                </a:lnTo>
                <a:lnTo>
                  <a:pt x="0" y="0"/>
                </a:lnTo>
                <a:lnTo>
                  <a:pt x="4991149" y="0"/>
                </a:lnTo>
                <a:lnTo>
                  <a:pt x="4991149" y="7541572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1704061">
            <a:off x="11603194" y="525483"/>
            <a:ext cx="8220239" cy="12420690"/>
          </a:xfrm>
          <a:custGeom>
            <a:avLst/>
            <a:gdLst/>
            <a:ahLst/>
            <a:cxnLst/>
            <a:rect r="r" b="b" t="t" l="l"/>
            <a:pathLst>
              <a:path h="12420690" w="8220239">
                <a:moveTo>
                  <a:pt x="8220239" y="12420690"/>
                </a:moveTo>
                <a:lnTo>
                  <a:pt x="0" y="12420690"/>
                </a:lnTo>
                <a:lnTo>
                  <a:pt x="0" y="0"/>
                </a:lnTo>
                <a:lnTo>
                  <a:pt x="8220239" y="0"/>
                </a:lnTo>
                <a:lnTo>
                  <a:pt x="8220239" y="1242069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2257" y="1660898"/>
            <a:ext cx="8768714" cy="953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5"/>
              </a:lnSpc>
              <a:spcBef>
                <a:spcPct val="0"/>
              </a:spcBef>
            </a:pPr>
            <a:r>
              <a:rPr lang="en-US" b="true" sz="563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Research &amp; References: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0263" y="2731924"/>
            <a:ext cx="14947474" cy="550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580" indent="-338790" lvl="1">
              <a:lnSpc>
                <a:spcPts val="4393"/>
              </a:lnSpc>
              <a:buFont typeface="Arial"/>
              <a:buChar char="•"/>
            </a:pPr>
            <a:r>
              <a:rPr lang="en-US" b="true" sz="31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Davis, Terry C., et al. "Improving patient understanding of prescription drug label instructions." </a:t>
            </a:r>
            <a:r>
              <a:rPr lang="en-US" b="true" sz="31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Journal of general internal medicine 24 (2009): 57-62.</a:t>
            </a:r>
          </a:p>
          <a:p>
            <a:pPr algn="l">
              <a:lnSpc>
                <a:spcPts val="4393"/>
              </a:lnSpc>
            </a:pPr>
          </a:p>
          <a:p>
            <a:pPr algn="l" marL="677580" indent="-338790" lvl="1">
              <a:lnSpc>
                <a:spcPts val="4393"/>
              </a:lnSpc>
              <a:buFont typeface="Arial"/>
              <a:buChar char="•"/>
            </a:pPr>
            <a:r>
              <a:rPr lang="en-US" b="true" sz="31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Cameron, Kenzie A., et al. "Measuring patients’ self-efficacy in understanding and using prescription medication." Patient education and counseling 80.3 (2010): 372-376.</a:t>
            </a:r>
          </a:p>
          <a:p>
            <a:pPr algn="l">
              <a:lnSpc>
                <a:spcPts val="4393"/>
              </a:lnSpc>
            </a:pPr>
          </a:p>
          <a:p>
            <a:pPr algn="l" marL="677580" indent="-338790" lvl="1">
              <a:lnSpc>
                <a:spcPts val="4393"/>
              </a:lnSpc>
              <a:buFont typeface="Arial"/>
              <a:buChar char="•"/>
            </a:pPr>
            <a:r>
              <a:rPr lang="en-US" b="true" sz="3138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Davis, Terry C., et al. "Literacy and misunderstanding prescription drug labels." Annals of internal medicine 145.12 (2006): 887-894.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A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930093" y="7159596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899" y="0"/>
                </a:lnTo>
                <a:lnTo>
                  <a:pt x="22473899" y="7069063"/>
                </a:lnTo>
                <a:lnTo>
                  <a:pt x="0" y="70690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24215" y="4202787"/>
            <a:ext cx="3544228" cy="653292"/>
            <a:chOff x="0" y="0"/>
            <a:chExt cx="780800" cy="14392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80800" cy="18202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SIDDDHARTH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626857" y="5475204"/>
            <a:ext cx="3227504" cy="39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313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Backend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512810" y="4202787"/>
            <a:ext cx="3544228" cy="653292"/>
            <a:chOff x="0" y="0"/>
            <a:chExt cx="780800" cy="1439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80800" cy="18202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POOJITH SAI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728709" y="5474563"/>
            <a:ext cx="3227504" cy="398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313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Full Stack and ML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9627920" y="4202787"/>
            <a:ext cx="3544228" cy="653292"/>
            <a:chOff x="0" y="0"/>
            <a:chExt cx="780800" cy="14392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80800" cy="18202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RAM CHETAN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9830562" y="5475204"/>
            <a:ext cx="3227504" cy="39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313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Frontend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37309" y="1222508"/>
            <a:ext cx="10267019" cy="136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511"/>
              </a:lnSpc>
              <a:spcBef>
                <a:spcPct val="0"/>
              </a:spcBef>
            </a:pPr>
            <a:r>
              <a:rPr lang="en-US" b="true" sz="7508">
                <a:solidFill>
                  <a:srgbClr val="1F4A7A"/>
                </a:solidFill>
                <a:latin typeface="Poppins Bold"/>
                <a:ea typeface="Poppins Bold"/>
                <a:cs typeface="Poppins Bold"/>
                <a:sym typeface="Poppins Bold"/>
              </a:rPr>
              <a:t>OUR TEAM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8436591" y="-3534532"/>
            <a:ext cx="22473900" cy="7069063"/>
          </a:xfrm>
          <a:custGeom>
            <a:avLst/>
            <a:gdLst/>
            <a:ahLst/>
            <a:cxnLst/>
            <a:rect r="r" b="b" t="t" l="l"/>
            <a:pathLst>
              <a:path h="7069063" w="22473900">
                <a:moveTo>
                  <a:pt x="0" y="0"/>
                </a:moveTo>
                <a:lnTo>
                  <a:pt x="22473900" y="0"/>
                </a:lnTo>
                <a:lnTo>
                  <a:pt x="22473900" y="7069064"/>
                </a:lnTo>
                <a:lnTo>
                  <a:pt x="0" y="70690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715072" y="4202787"/>
            <a:ext cx="3544228" cy="653292"/>
            <a:chOff x="0" y="0"/>
            <a:chExt cx="780800" cy="14392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80800" cy="143921"/>
            </a:xfrm>
            <a:custGeom>
              <a:avLst/>
              <a:gdLst/>
              <a:ahLst/>
              <a:cxnLst/>
              <a:rect r="r" b="b" t="t" l="l"/>
              <a:pathLst>
                <a:path h="143921" w="780800">
                  <a:moveTo>
                    <a:pt x="61162" y="0"/>
                  </a:moveTo>
                  <a:lnTo>
                    <a:pt x="719638" y="0"/>
                  </a:lnTo>
                  <a:cubicBezTo>
                    <a:pt x="753417" y="0"/>
                    <a:pt x="780800" y="27383"/>
                    <a:pt x="780800" y="61162"/>
                  </a:cubicBezTo>
                  <a:lnTo>
                    <a:pt x="780800" y="82759"/>
                  </a:lnTo>
                  <a:cubicBezTo>
                    <a:pt x="780800" y="116538"/>
                    <a:pt x="753417" y="143921"/>
                    <a:pt x="719638" y="143921"/>
                  </a:cubicBezTo>
                  <a:lnTo>
                    <a:pt x="61162" y="143921"/>
                  </a:lnTo>
                  <a:cubicBezTo>
                    <a:pt x="27383" y="143921"/>
                    <a:pt x="0" y="116538"/>
                    <a:pt x="0" y="82759"/>
                  </a:cubicBezTo>
                  <a:lnTo>
                    <a:pt x="0" y="61162"/>
                  </a:lnTo>
                  <a:cubicBezTo>
                    <a:pt x="0" y="27383"/>
                    <a:pt x="27383" y="0"/>
                    <a:pt x="61162" y="0"/>
                  </a:cubicBezTo>
                  <a:close/>
                </a:path>
              </a:pathLst>
            </a:custGeom>
            <a:solidFill>
              <a:srgbClr val="2F7CB2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780800" cy="18202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41"/>
                </a:lnSpc>
              </a:pPr>
              <a:r>
                <a:rPr lang="en-US" sz="2203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PRANEETH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3759352" y="5475204"/>
            <a:ext cx="3227504" cy="39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  <a:spcBef>
                <a:spcPct val="0"/>
              </a:spcBef>
            </a:pPr>
            <a:r>
              <a:rPr lang="en-US" sz="2313">
                <a:solidFill>
                  <a:srgbClr val="1F2B5B"/>
                </a:solidFill>
                <a:latin typeface="Montserrat"/>
                <a:ea typeface="Montserrat"/>
                <a:cs typeface="Montserrat"/>
                <a:sym typeface="Montserrat"/>
              </a:rPr>
              <a:t>UI/UX Designer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DAGkILQWEtw</dc:identifier>
  <dcterms:modified xsi:type="dcterms:W3CDTF">2011-08-01T06:04:30Z</dcterms:modified>
  <cp:revision>1</cp:revision>
  <dc:title>SiDDDHARTH</dc:title>
</cp:coreProperties>
</file>