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67" r:id="rId2"/>
    <p:sldId id="270" r:id="rId3"/>
    <p:sldId id="290" r:id="rId4"/>
    <p:sldId id="291" r:id="rId5"/>
    <p:sldId id="292" r:id="rId6"/>
    <p:sldId id="293" r:id="rId7"/>
    <p:sldId id="294" r:id="rId8"/>
    <p:sldId id="295" r:id="rId9"/>
    <p:sldId id="296" r:id="rId10"/>
    <p:sldId id="298" r:id="rId11"/>
    <p:sldId id="299" r:id="rId12"/>
    <p:sldId id="300" r:id="rId13"/>
    <p:sldId id="301" r:id="rId14"/>
    <p:sldId id="302" r:id="rId15"/>
    <p:sldId id="303" r:id="rId16"/>
    <p:sldId id="304" r:id="rId17"/>
    <p:sldId id="305" r:id="rId18"/>
    <p:sldId id="306" r:id="rId19"/>
    <p:sldId id="309" r:id="rId20"/>
    <p:sldId id="307" r:id="rId21"/>
    <p:sldId id="286" r:id="rId22"/>
    <p:sldId id="28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aximized">
    <p:restoredLeft sz="34587" autoAdjust="0"/>
    <p:restoredTop sz="86501" autoAdjust="0"/>
  </p:normalViewPr>
  <p:slideViewPr>
    <p:cSldViewPr>
      <p:cViewPr>
        <p:scale>
          <a:sx n="75" d="100"/>
          <a:sy n="75" d="100"/>
        </p:scale>
        <p:origin x="-1002" y="-72"/>
      </p:cViewPr>
      <p:guideLst>
        <p:guide orient="horz" pos="2160"/>
        <p:guide pos="2880"/>
      </p:guideLst>
    </p:cSldViewPr>
  </p:slideViewPr>
  <p:outlineViewPr>
    <p:cViewPr>
      <p:scale>
        <a:sx n="33" d="100"/>
        <a:sy n="33" d="100"/>
      </p:scale>
      <p:origin x="0" y="1440"/>
    </p:cViewPr>
  </p:outlin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810C9A-1E89-4C2F-974E-E63B655C0A18}" type="datetimeFigureOut">
              <a:rPr lang="en-IN" smtClean="0"/>
              <a:pPr/>
              <a:t>08-02-2020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00CD50-5BB2-4806-AD95-C52C29777C04}" type="slidenum">
              <a:rPr lang="en-IN" smtClean="0"/>
              <a:pPr/>
              <a:t>‹#›</a:t>
            </a:fld>
            <a:endParaRPr lang="en-IN"/>
          </a:p>
        </p:txBody>
      </p:sp>
    </p:spTree>
    <p:extLst>
      <p:ext uri="{BB962C8B-B14F-4D97-AF65-F5344CB8AC3E}">
        <p14:creationId xmlns:p14="http://schemas.microsoft.com/office/powerpoint/2010/main" val="461353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800CD50-5BB2-4806-AD95-C52C29777C04}" type="slidenum">
              <a:rPr lang="en-IN" smtClean="0"/>
              <a:pPr/>
              <a:t>1</a:t>
            </a:fld>
            <a:endParaRPr lang="en-IN"/>
          </a:p>
        </p:txBody>
      </p:sp>
    </p:spTree>
    <p:extLst>
      <p:ext uri="{BB962C8B-B14F-4D97-AF65-F5344CB8AC3E}">
        <p14:creationId xmlns:p14="http://schemas.microsoft.com/office/powerpoint/2010/main" val="7075422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948E9DA-8BB3-42BE-9F1D-FED3DB9B05EF}" type="datetimeFigureOut">
              <a:rPr lang="en-IN" smtClean="0"/>
              <a:pPr/>
              <a:t>08-02-2020</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F686A08-75AD-4F24-8B2C-9217EF57A1E7}"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948E9DA-8BB3-42BE-9F1D-FED3DB9B05EF}" type="datetimeFigureOut">
              <a:rPr lang="en-IN" smtClean="0"/>
              <a:pPr/>
              <a:t>08-02-2020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686A08-75AD-4F24-8B2C-9217EF57A1E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948E9DA-8BB3-42BE-9F1D-FED3DB9B05EF}" type="datetimeFigureOut">
              <a:rPr lang="en-IN" smtClean="0"/>
              <a:pPr/>
              <a:t>08-02-2020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686A08-75AD-4F24-8B2C-9217EF57A1E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948E9DA-8BB3-42BE-9F1D-FED3DB9B05EF}" type="datetimeFigureOut">
              <a:rPr lang="en-IN" smtClean="0"/>
              <a:pPr/>
              <a:t>08-02-2020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686A08-75AD-4F24-8B2C-9217EF57A1E7}" type="slidenum">
              <a:rPr lang="en-IN" smtClean="0"/>
              <a:pPr/>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948E9DA-8BB3-42BE-9F1D-FED3DB9B05EF}" type="datetimeFigureOut">
              <a:rPr lang="en-IN" smtClean="0"/>
              <a:pPr/>
              <a:t>08-02-2020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686A08-75AD-4F24-8B2C-9217EF57A1E7}"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948E9DA-8BB3-42BE-9F1D-FED3DB9B05EF}" type="datetimeFigureOut">
              <a:rPr lang="en-IN" smtClean="0"/>
              <a:pPr/>
              <a:t>08-02-2020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686A08-75AD-4F24-8B2C-9217EF57A1E7}" type="slidenum">
              <a:rPr lang="en-IN" smtClean="0"/>
              <a:pPr/>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948E9DA-8BB3-42BE-9F1D-FED3DB9B05EF}" type="datetimeFigureOut">
              <a:rPr lang="en-IN" smtClean="0"/>
              <a:pPr/>
              <a:t>08-02-2020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686A08-75AD-4F24-8B2C-9217EF57A1E7}"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948E9DA-8BB3-42BE-9F1D-FED3DB9B05EF}" type="datetimeFigureOut">
              <a:rPr lang="en-IN" smtClean="0"/>
              <a:pPr/>
              <a:t>08-02-2020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686A08-75AD-4F24-8B2C-9217EF57A1E7}" type="slidenum">
              <a:rPr lang="en-IN" smtClean="0"/>
              <a:pPr/>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48E9DA-8BB3-42BE-9F1D-FED3DB9B05EF}" type="datetimeFigureOut">
              <a:rPr lang="en-IN" smtClean="0"/>
              <a:pPr/>
              <a:t>08-02-2020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686A08-75AD-4F24-8B2C-9217EF57A1E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9948E9DA-8BB3-42BE-9F1D-FED3DB9B05EF}" type="datetimeFigureOut">
              <a:rPr lang="en-IN" smtClean="0"/>
              <a:pPr/>
              <a:t>08-02-2020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686A08-75AD-4F24-8B2C-9217EF57A1E7}"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948E9DA-8BB3-42BE-9F1D-FED3DB9B05EF}" type="datetimeFigureOut">
              <a:rPr lang="en-IN" smtClean="0"/>
              <a:pPr/>
              <a:t>08-02-2020</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F686A08-75AD-4F24-8B2C-9217EF57A1E7}"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948E9DA-8BB3-42BE-9F1D-FED3DB9B05EF}" type="datetimeFigureOut">
              <a:rPr lang="en-IN" smtClean="0"/>
              <a:pPr/>
              <a:t>08-02-2020</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F686A08-75AD-4F24-8B2C-9217EF57A1E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004" y="14250"/>
            <a:ext cx="9180004" cy="985858"/>
          </a:xfrm>
          <a:prstGeom prst="rect">
            <a:avLst/>
          </a:prstGeom>
          <a:gradFill flip="none" rotWithShape="1">
            <a:gsLst>
              <a:gs pos="56000">
                <a:schemeClr val="accent1">
                  <a:tint val="66000"/>
                  <a:satMod val="160000"/>
                </a:schemeClr>
              </a:gs>
              <a:gs pos="9000">
                <a:schemeClr val="accent1">
                  <a:tint val="44500"/>
                  <a:satMod val="160000"/>
                  <a:alpha val="34000"/>
                </a:schemeClr>
              </a:gs>
              <a:gs pos="94000">
                <a:schemeClr val="accent1">
                  <a:tint val="23500"/>
                  <a:satMod val="160000"/>
                  <a:alpha val="0"/>
                </a:schemeClr>
              </a:gs>
            </a:gsLst>
            <a:path path="circle">
              <a:fillToRect l="100000" t="100000"/>
            </a:path>
            <a:tileRect r="-100000" b="-100000"/>
          </a:gradFill>
          <a:ln cmpd="thickThin">
            <a:noFill/>
            <a:prstDash val="solid"/>
          </a:ln>
          <a:effectLst>
            <a:outerShdw blurRad="292100" sx="7000" sy="7000" algn="tl" rotWithShape="0">
              <a:schemeClr val="accent2">
                <a:lumMod val="40000"/>
                <a:lumOff val="60000"/>
                <a:alpha val="0"/>
              </a:schemeClr>
            </a:outerShdw>
            <a:softEdge rad="31750"/>
          </a:effectLst>
          <a:scene3d>
            <a:camera prst="orthographicFront"/>
            <a:lightRig rig="threePt" dir="t"/>
          </a:scene3d>
          <a:sp3d extrusionH="76200">
            <a:extrusionClr>
              <a:srgbClr val="FF0000"/>
            </a:extrusionClr>
          </a:sp3d>
        </p:spPr>
        <p:style>
          <a:lnRef idx="1">
            <a:schemeClr val="accent2"/>
          </a:lnRef>
          <a:fillRef idx="2">
            <a:schemeClr val="accent2"/>
          </a:fillRef>
          <a:effectRef idx="1">
            <a:schemeClr val="accent2"/>
          </a:effectRef>
          <a:fontRef idx="minor">
            <a:schemeClr val="dk1"/>
          </a:fontRef>
        </p:style>
        <p:txBody>
          <a:bodyPr lIns="85497" tIns="42749" rIns="85497" bIns="42749" rtlCol="0" anchor="ctr"/>
          <a:lstStyle/>
          <a:p>
            <a:pPr algn="ctr"/>
            <a:r>
              <a:rPr lang="en-IN" sz="2400" b="1" dirty="0" err="1">
                <a:solidFill>
                  <a:srgbClr val="FF0000"/>
                </a:solidFill>
                <a:latin typeface="Copperplate Gothic Bold" pitchFamily="34" charset="0"/>
                <a:cs typeface="Arial" pitchFamily="34" charset="0"/>
              </a:rPr>
              <a:t>Jagadambha</a:t>
            </a:r>
            <a:r>
              <a:rPr lang="en-IN" sz="2400" b="1" dirty="0">
                <a:solidFill>
                  <a:srgbClr val="FF0000"/>
                </a:solidFill>
                <a:latin typeface="Copperplate Gothic Bold" pitchFamily="34" charset="0"/>
                <a:cs typeface="Arial" pitchFamily="34" charset="0"/>
              </a:rPr>
              <a:t> College Of engineering and technology</a:t>
            </a:r>
          </a:p>
        </p:txBody>
      </p:sp>
      <p:sp>
        <p:nvSpPr>
          <p:cNvPr id="5" name="Rectangle 4"/>
          <p:cNvSpPr/>
          <p:nvPr/>
        </p:nvSpPr>
        <p:spPr>
          <a:xfrm>
            <a:off x="36512" y="1071546"/>
            <a:ext cx="8999984" cy="45719"/>
          </a:xfrm>
          <a:prstGeom prst="rect">
            <a:avLst/>
          </a:prstGeom>
          <a:gradFill>
            <a:gsLst>
              <a:gs pos="11000">
                <a:schemeClr val="bg1">
                  <a:lumMod val="80000"/>
                  <a:alpha val="13000"/>
                </a:schemeClr>
              </a:gs>
              <a:gs pos="53000">
                <a:schemeClr val="bg1">
                  <a:lumMod val="65000"/>
                </a:schemeClr>
              </a:gs>
              <a:gs pos="83000">
                <a:schemeClr val="bg1">
                  <a:lumMod val="75000"/>
                  <a:alpha val="9000"/>
                </a:schemeClr>
              </a:gs>
            </a:gsLst>
            <a:lin ang="10800000" scaled="1"/>
          </a:gradFill>
          <a:ln cmpd="thickThin">
            <a:noFill/>
            <a:prstDash val="solid"/>
          </a:ln>
          <a:effectLst>
            <a:outerShdw blurRad="292100" sx="7000" sy="7000" algn="tl" rotWithShape="0">
              <a:schemeClr val="accent2">
                <a:lumMod val="40000"/>
                <a:lumOff val="60000"/>
                <a:alpha val="0"/>
              </a:schemeClr>
            </a:outerShdw>
            <a:softEdge rad="31750"/>
          </a:effectLst>
          <a:scene3d>
            <a:camera prst="orthographicFront"/>
            <a:lightRig rig="threePt" dir="t"/>
          </a:scene3d>
          <a:sp3d extrusionH="76200">
            <a:extrusionClr>
              <a:srgbClr val="FF0000"/>
            </a:extrusionClr>
          </a:sp3d>
        </p:spPr>
        <p:style>
          <a:lnRef idx="1">
            <a:schemeClr val="accent2"/>
          </a:lnRef>
          <a:fillRef idx="2">
            <a:schemeClr val="accent2"/>
          </a:fillRef>
          <a:effectRef idx="1">
            <a:schemeClr val="accent2"/>
          </a:effectRef>
          <a:fontRef idx="minor">
            <a:schemeClr val="dk1"/>
          </a:fontRef>
        </p:style>
        <p:txBody>
          <a:bodyPr lIns="85497" tIns="42749" rIns="85497" bIns="42749" rtlCol="0" anchor="ctr"/>
          <a:lstStyle/>
          <a:p>
            <a:pPr algn="ctr"/>
            <a:endParaRPr lang="en-IN" sz="1200" b="1" dirty="0">
              <a:solidFill>
                <a:schemeClr val="bg1"/>
              </a:solidFill>
              <a:latin typeface="Arial" pitchFamily="34" charset="0"/>
              <a:cs typeface="Arial" pitchFamily="34" charset="0"/>
            </a:endParaRPr>
          </a:p>
        </p:txBody>
      </p:sp>
      <p:sp>
        <p:nvSpPr>
          <p:cNvPr id="9" name="Rectangle 8"/>
          <p:cNvSpPr/>
          <p:nvPr/>
        </p:nvSpPr>
        <p:spPr>
          <a:xfrm>
            <a:off x="321186" y="5143512"/>
            <a:ext cx="8179904" cy="428628"/>
          </a:xfrm>
          <a:prstGeom prst="rect">
            <a:avLst/>
          </a:prstGeom>
          <a:gradFill flip="none" rotWithShape="1">
            <a:gsLst>
              <a:gs pos="56000">
                <a:schemeClr val="accent1">
                  <a:tint val="66000"/>
                  <a:satMod val="160000"/>
                </a:schemeClr>
              </a:gs>
              <a:gs pos="9000">
                <a:schemeClr val="accent1">
                  <a:tint val="44500"/>
                  <a:satMod val="160000"/>
                  <a:alpha val="34000"/>
                </a:schemeClr>
              </a:gs>
              <a:gs pos="94000">
                <a:schemeClr val="accent1">
                  <a:tint val="23500"/>
                  <a:satMod val="160000"/>
                  <a:alpha val="0"/>
                </a:schemeClr>
              </a:gs>
            </a:gsLst>
            <a:path path="circle">
              <a:fillToRect l="100000" t="100000"/>
            </a:path>
            <a:tileRect r="-100000" b="-100000"/>
          </a:gradFill>
          <a:ln cmpd="thickThin">
            <a:noFill/>
            <a:prstDash val="solid"/>
          </a:ln>
          <a:effectLst>
            <a:outerShdw blurRad="292100" sx="7000" sy="7000" algn="tl" rotWithShape="0">
              <a:schemeClr val="accent2">
                <a:lumMod val="40000"/>
                <a:lumOff val="60000"/>
                <a:alpha val="0"/>
              </a:schemeClr>
            </a:outerShdw>
            <a:softEdge rad="31750"/>
          </a:effectLst>
          <a:scene3d>
            <a:camera prst="orthographicFront"/>
            <a:lightRig rig="threePt" dir="t"/>
          </a:scene3d>
          <a:sp3d extrusionH="76200">
            <a:extrusionClr>
              <a:srgbClr val="FF0000"/>
            </a:extrusionClr>
          </a:sp3d>
        </p:spPr>
        <p:style>
          <a:lnRef idx="1">
            <a:schemeClr val="accent2"/>
          </a:lnRef>
          <a:fillRef idx="2">
            <a:schemeClr val="accent2"/>
          </a:fillRef>
          <a:effectRef idx="1">
            <a:schemeClr val="accent2"/>
          </a:effectRef>
          <a:fontRef idx="minor">
            <a:schemeClr val="dk1"/>
          </a:fontRef>
        </p:style>
        <p:txBody>
          <a:bodyPr lIns="85497" tIns="42749" rIns="85497" bIns="42749" rtlCol="0" anchor="ctr"/>
          <a:lstStyle/>
          <a:p>
            <a:pPr algn="ctr"/>
            <a:r>
              <a:rPr lang="en-US" sz="1600" b="1" dirty="0">
                <a:solidFill>
                  <a:schemeClr val="tx2">
                    <a:lumMod val="75000"/>
                  </a:schemeClr>
                </a:solidFill>
                <a:latin typeface="Arial" pitchFamily="34" charset="0"/>
                <a:cs typeface="Arial" pitchFamily="34" charset="0"/>
              </a:rPr>
              <a:t>Faculty Adviser : Prof. R. U. </a:t>
            </a:r>
            <a:r>
              <a:rPr lang="en-US" sz="1600" b="1" dirty="0" err="1">
                <a:solidFill>
                  <a:schemeClr val="tx2">
                    <a:lumMod val="75000"/>
                  </a:schemeClr>
                </a:solidFill>
                <a:latin typeface="Arial" pitchFamily="34" charset="0"/>
                <a:cs typeface="Arial" pitchFamily="34" charset="0"/>
              </a:rPr>
              <a:t>Hedau</a:t>
            </a:r>
            <a:endParaRPr lang="en-IN" sz="1600" b="1" dirty="0">
              <a:solidFill>
                <a:schemeClr val="tx2">
                  <a:lumMod val="75000"/>
                </a:schemeClr>
              </a:solidFill>
              <a:latin typeface="Arial" pitchFamily="34" charset="0"/>
              <a:cs typeface="Arial" pitchFamily="34" charset="0"/>
            </a:endParaRPr>
          </a:p>
        </p:txBody>
      </p:sp>
      <p:sp>
        <p:nvSpPr>
          <p:cNvPr id="11" name="Rectangle 10"/>
          <p:cNvSpPr/>
          <p:nvPr/>
        </p:nvSpPr>
        <p:spPr>
          <a:xfrm>
            <a:off x="321186" y="5715016"/>
            <a:ext cx="8179904" cy="428628"/>
          </a:xfrm>
          <a:prstGeom prst="rect">
            <a:avLst/>
          </a:prstGeom>
          <a:gradFill flip="none" rotWithShape="1">
            <a:gsLst>
              <a:gs pos="56000">
                <a:schemeClr val="accent1">
                  <a:tint val="66000"/>
                  <a:satMod val="160000"/>
                </a:schemeClr>
              </a:gs>
              <a:gs pos="9000">
                <a:schemeClr val="accent1">
                  <a:tint val="44500"/>
                  <a:satMod val="160000"/>
                  <a:alpha val="34000"/>
                </a:schemeClr>
              </a:gs>
              <a:gs pos="94000">
                <a:schemeClr val="accent1">
                  <a:tint val="23500"/>
                  <a:satMod val="160000"/>
                  <a:alpha val="0"/>
                </a:schemeClr>
              </a:gs>
            </a:gsLst>
            <a:path path="circle">
              <a:fillToRect l="100000" t="100000"/>
            </a:path>
            <a:tileRect r="-100000" b="-100000"/>
          </a:gradFill>
          <a:ln cmpd="thickThin">
            <a:noFill/>
            <a:prstDash val="solid"/>
          </a:ln>
          <a:effectLst>
            <a:outerShdw blurRad="292100" sx="7000" sy="7000" algn="tl" rotWithShape="0">
              <a:schemeClr val="accent2">
                <a:lumMod val="40000"/>
                <a:lumOff val="60000"/>
                <a:alpha val="0"/>
              </a:schemeClr>
            </a:outerShdw>
            <a:softEdge rad="31750"/>
          </a:effectLst>
          <a:scene3d>
            <a:camera prst="orthographicFront"/>
            <a:lightRig rig="threePt" dir="t"/>
          </a:scene3d>
          <a:sp3d extrusionH="76200">
            <a:extrusionClr>
              <a:srgbClr val="FF0000"/>
            </a:extrusionClr>
          </a:sp3d>
        </p:spPr>
        <p:style>
          <a:lnRef idx="1">
            <a:schemeClr val="accent2"/>
          </a:lnRef>
          <a:fillRef idx="2">
            <a:schemeClr val="accent2"/>
          </a:fillRef>
          <a:effectRef idx="1">
            <a:schemeClr val="accent2"/>
          </a:effectRef>
          <a:fontRef idx="minor">
            <a:schemeClr val="dk1"/>
          </a:fontRef>
        </p:style>
        <p:txBody>
          <a:bodyPr lIns="85497" tIns="42749" rIns="85497" bIns="42749" rtlCol="0" anchor="ctr"/>
          <a:lstStyle/>
          <a:p>
            <a:pPr algn="ctr"/>
            <a:r>
              <a:rPr lang="en-US" sz="1600" b="1" dirty="0">
                <a:solidFill>
                  <a:schemeClr val="tx2">
                    <a:lumMod val="75000"/>
                  </a:schemeClr>
                </a:solidFill>
                <a:latin typeface="Arial" pitchFamily="34" charset="0"/>
                <a:cs typeface="Arial" pitchFamily="34" charset="0"/>
              </a:rPr>
              <a:t>Team Captain : Mr. </a:t>
            </a:r>
            <a:r>
              <a:rPr lang="en-US" sz="1600" b="1" dirty="0" err="1">
                <a:solidFill>
                  <a:schemeClr val="tx2">
                    <a:lumMod val="75000"/>
                  </a:schemeClr>
                </a:solidFill>
                <a:latin typeface="Arial" pitchFamily="34" charset="0"/>
                <a:cs typeface="Arial" pitchFamily="34" charset="0"/>
              </a:rPr>
              <a:t>Shubham</a:t>
            </a:r>
            <a:r>
              <a:rPr lang="en-US" sz="1600" b="1" dirty="0">
                <a:solidFill>
                  <a:schemeClr val="tx2">
                    <a:lumMod val="75000"/>
                  </a:schemeClr>
                </a:solidFill>
                <a:latin typeface="Arial" pitchFamily="34" charset="0"/>
                <a:cs typeface="Arial" pitchFamily="34" charset="0"/>
              </a:rPr>
              <a:t> </a:t>
            </a:r>
            <a:r>
              <a:rPr lang="en-US" sz="1600" b="1" dirty="0" err="1">
                <a:solidFill>
                  <a:schemeClr val="tx2">
                    <a:lumMod val="75000"/>
                  </a:schemeClr>
                </a:solidFill>
                <a:latin typeface="Arial" pitchFamily="34" charset="0"/>
                <a:cs typeface="Arial" pitchFamily="34" charset="0"/>
              </a:rPr>
              <a:t>Chavhan</a:t>
            </a:r>
            <a:endParaRPr lang="en-IN" sz="1600" b="1" dirty="0">
              <a:solidFill>
                <a:schemeClr val="tx2">
                  <a:lumMod val="75000"/>
                </a:schemeClr>
              </a:solidFill>
              <a:latin typeface="Arial" pitchFamily="34" charset="0"/>
              <a:cs typeface="Arial" pitchFamily="34" charset="0"/>
            </a:endParaRPr>
          </a:p>
        </p:txBody>
      </p:sp>
      <p:sp>
        <p:nvSpPr>
          <p:cNvPr id="8" name="Title 9"/>
          <p:cNvSpPr>
            <a:spLocks noGrp="1"/>
          </p:cNvSpPr>
          <p:nvPr>
            <p:ph type="title"/>
          </p:nvPr>
        </p:nvSpPr>
        <p:spPr>
          <a:xfrm>
            <a:off x="2357422" y="2479222"/>
            <a:ext cx="4429156" cy="878340"/>
          </a:xfrm>
        </p:spPr>
        <p:txBody>
          <a:bodyPr>
            <a:noAutofit/>
          </a:bodyPr>
          <a:lstStyle/>
          <a:p>
            <a:r>
              <a:rPr lang="en-IN" sz="66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0000"/>
                </a:solidFill>
                <a:effectLst>
                  <a:outerShdw blurRad="41275" dist="12700" dir="12000000" algn="tl" rotWithShape="0">
                    <a:srgbClr val="000000">
                      <a:alpha val="40000"/>
                    </a:srgbClr>
                  </a:outerShdw>
                </a:effectLst>
                <a:latin typeface="Copperplate Gothic Bold" pitchFamily="34" charset="0"/>
              </a:rPr>
              <a:t>Takshak</a:t>
            </a:r>
          </a:p>
        </p:txBody>
      </p:sp>
      <p:sp>
        <p:nvSpPr>
          <p:cNvPr id="14" name="TextBox 13"/>
          <p:cNvSpPr txBox="1"/>
          <p:nvPr/>
        </p:nvSpPr>
        <p:spPr>
          <a:xfrm>
            <a:off x="3071802" y="2050594"/>
            <a:ext cx="2786082" cy="58477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3200" b="1" i="0" u="none" strike="noStrike" kern="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uLnTx/>
                <a:uFillTx/>
              </a:rPr>
              <a:t>TEAM</a:t>
            </a:r>
          </a:p>
        </p:txBody>
      </p:sp>
      <p:sp>
        <p:nvSpPr>
          <p:cNvPr id="10" name="Rectangle 9"/>
          <p:cNvSpPr/>
          <p:nvPr/>
        </p:nvSpPr>
        <p:spPr>
          <a:xfrm>
            <a:off x="3552724" y="1357298"/>
            <a:ext cx="1691490" cy="461665"/>
          </a:xfrm>
          <a:prstGeom prst="rect">
            <a:avLst/>
          </a:prstGeom>
        </p:spPr>
        <p:txBody>
          <a:bodyPr wrap="none">
            <a:spAutoFit/>
          </a:bodyPr>
          <a:lstStyle/>
          <a:p>
            <a:pPr algn="ctr"/>
            <a:r>
              <a:rPr lang="en-US" sz="2400" b="1" dirty="0">
                <a:solidFill>
                  <a:srgbClr val="7030A0"/>
                </a:solidFill>
                <a:latin typeface="Arial Unicode MS" pitchFamily="34" charset="-128"/>
                <a:ea typeface="Arial Unicode MS" pitchFamily="34" charset="-128"/>
                <a:cs typeface="Arial Unicode MS" pitchFamily="34" charset="-128"/>
              </a:rPr>
              <a:t>AIRC 2020</a:t>
            </a:r>
          </a:p>
        </p:txBody>
      </p:sp>
      <p:pic>
        <p:nvPicPr>
          <p:cNvPr id="1026" name="Picture 2" descr="C:\Users\satav sir\Downloads\AIRC Logo Witout Backgroung.png"/>
          <p:cNvPicPr>
            <a:picLocks noChangeAspect="1" noChangeArrowheads="1"/>
          </p:cNvPicPr>
          <p:nvPr/>
        </p:nvPicPr>
        <p:blipFill>
          <a:blip r:embed="rId3" cstate="print"/>
          <a:srcRect/>
          <a:stretch>
            <a:fillRect/>
          </a:stretch>
        </p:blipFill>
        <p:spPr bwMode="auto">
          <a:xfrm>
            <a:off x="8072426" y="85684"/>
            <a:ext cx="1157322" cy="771548"/>
          </a:xfrm>
          <a:prstGeom prst="rect">
            <a:avLst/>
          </a:prstGeom>
          <a:noFill/>
        </p:spPr>
      </p:pic>
      <p:pic>
        <p:nvPicPr>
          <p:cNvPr id="12" name="Picture 11" descr="logo.png"/>
          <p:cNvPicPr>
            <a:picLocks noChangeAspect="1"/>
          </p:cNvPicPr>
          <p:nvPr/>
        </p:nvPicPr>
        <p:blipFill>
          <a:blip r:embed="rId4" cstate="print"/>
          <a:stretch>
            <a:fillRect/>
          </a:stretch>
        </p:blipFill>
        <p:spPr>
          <a:xfrm>
            <a:off x="-32" y="0"/>
            <a:ext cx="928670" cy="928670"/>
          </a:xfrm>
          <a:prstGeom prst="rect">
            <a:avLst/>
          </a:prstGeom>
        </p:spPr>
      </p:pic>
      <p:pic>
        <p:nvPicPr>
          <p:cNvPr id="13" name="Picture 12" descr="TEAM TAKSHAK2.png"/>
          <p:cNvPicPr>
            <a:picLocks noChangeAspect="1"/>
          </p:cNvPicPr>
          <p:nvPr/>
        </p:nvPicPr>
        <p:blipFill>
          <a:blip r:embed="rId5" cstate="print">
            <a:lum bright="-100000" contrast="-70000"/>
          </a:blip>
          <a:stretch>
            <a:fillRect/>
          </a:stretch>
        </p:blipFill>
        <p:spPr>
          <a:xfrm>
            <a:off x="2857487" y="3071810"/>
            <a:ext cx="3556025" cy="2000264"/>
          </a:xfrm>
          <a:prstGeom prst="rect">
            <a:avLst/>
          </a:prstGeom>
        </p:spPr>
      </p:pic>
      <p:sp>
        <p:nvSpPr>
          <p:cNvPr id="17" name="TextBox 16">
            <a:extLst>
              <a:ext uri="{FF2B5EF4-FFF2-40B4-BE49-F238E27FC236}">
                <a16:creationId xmlns:a16="http://schemas.microsoft.com/office/drawing/2014/main" xmlns="" id="{A771FCB0-BD15-7A41-B5C9-E7D4631126CD}"/>
              </a:ext>
            </a:extLst>
          </p:cNvPr>
          <p:cNvSpPr txBox="1"/>
          <p:nvPr/>
        </p:nvSpPr>
        <p:spPr>
          <a:xfrm>
            <a:off x="3525553" y="2382332"/>
            <a:ext cx="1828800" cy="1828800"/>
          </a:xfrm>
          <a:prstGeom prst="rect">
            <a:avLst/>
          </a:prstGeom>
          <a:noFill/>
        </p:spPr>
        <p:txBody>
          <a:bodyPr wrap="square" rtlCol="0">
            <a:spAutoFit/>
          </a:bodyPr>
          <a:lstStyle/>
          <a:p>
            <a:pPr algn="l"/>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435546492"/>
              </p:ext>
            </p:extLst>
          </p:nvPr>
        </p:nvGraphicFramePr>
        <p:xfrm>
          <a:off x="107504" y="980728"/>
          <a:ext cx="4176464" cy="3888430"/>
        </p:xfrm>
        <a:graphic>
          <a:graphicData uri="http://schemas.openxmlformats.org/drawingml/2006/table">
            <a:tbl>
              <a:tblPr firstRow="1" bandRow="1">
                <a:tableStyleId>{5C22544A-7EE6-4342-B048-85BDC9FD1C3A}</a:tableStyleId>
              </a:tblPr>
              <a:tblGrid>
                <a:gridCol w="2088232"/>
                <a:gridCol w="2088232"/>
              </a:tblGrid>
              <a:tr h="626158">
                <a:tc>
                  <a:txBody>
                    <a:bodyPr/>
                    <a:lstStyle/>
                    <a:p>
                      <a:pPr marL="0" marR="0" algn="ctr">
                        <a:lnSpc>
                          <a:spcPct val="107000"/>
                        </a:lnSpc>
                        <a:spcBef>
                          <a:spcPts val="0"/>
                        </a:spcBef>
                        <a:spcAft>
                          <a:spcPts val="0"/>
                        </a:spcAft>
                      </a:pPr>
                      <a:r>
                        <a:rPr lang="en-IN" sz="1800" b="1" dirty="0">
                          <a:solidFill>
                            <a:srgbClr val="000000"/>
                          </a:solidFill>
                          <a:effectLst/>
                          <a:latin typeface="Calibri" pitchFamily="34" charset="0"/>
                          <a:ea typeface="Calibri"/>
                          <a:cs typeface="Times New Roman"/>
                        </a:rPr>
                        <a:t>Components</a:t>
                      </a:r>
                      <a:endParaRPr lang="en-US" sz="1800" dirty="0">
                        <a:effectLst/>
                        <a:latin typeface="Calibri"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IN" sz="1800" b="1" dirty="0">
                          <a:solidFill>
                            <a:srgbClr val="000000"/>
                          </a:solidFill>
                          <a:effectLst/>
                          <a:latin typeface="Calibri" pitchFamily="34" charset="0"/>
                          <a:ea typeface="Calibri"/>
                          <a:cs typeface="Times New Roman"/>
                        </a:rPr>
                        <a:t>Dimensions</a:t>
                      </a:r>
                      <a:endParaRPr lang="en-US" sz="1800" dirty="0">
                        <a:effectLst/>
                        <a:latin typeface="Calibri" pitchFamily="34" charset="0"/>
                        <a:ea typeface="Calibri"/>
                        <a:cs typeface="Times New Roman"/>
                      </a:endParaRPr>
                    </a:p>
                  </a:txBody>
                  <a:tcPr marL="68580" marR="68580" marT="0" marB="0"/>
                </a:tc>
              </a:tr>
              <a:tr h="543712">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Tie Rod</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14”x0.5” Φ</a:t>
                      </a:r>
                      <a:endParaRPr lang="en-US" sz="1800">
                        <a:effectLst/>
                        <a:latin typeface="Times New Roman" pitchFamily="18" charset="0"/>
                        <a:ea typeface="Calibri"/>
                        <a:cs typeface="Times New Roman" pitchFamily="18" charset="0"/>
                      </a:endParaRPr>
                    </a:p>
                  </a:txBody>
                  <a:tcPr marL="68580" marR="68580" marT="0" marB="0"/>
                </a:tc>
              </a:tr>
              <a:tr h="543712">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King Pin</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3”x1.5”x11mm Φ</a:t>
                      </a:r>
                      <a:endParaRPr lang="en-US" sz="1800">
                        <a:effectLst/>
                        <a:latin typeface="Times New Roman" pitchFamily="18" charset="0"/>
                        <a:ea typeface="Calibri"/>
                        <a:cs typeface="Times New Roman" pitchFamily="18" charset="0"/>
                      </a:endParaRPr>
                    </a:p>
                  </a:txBody>
                  <a:tcPr marL="68580" marR="68580" marT="0" marB="0"/>
                </a:tc>
              </a:tr>
              <a:tr h="543712">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Bracket</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3.5”x1.5”x0.5” Φ</a:t>
                      </a:r>
                      <a:endParaRPr lang="en-US" sz="1800" dirty="0">
                        <a:effectLst/>
                        <a:latin typeface="Times New Roman" pitchFamily="18" charset="0"/>
                        <a:ea typeface="Calibri"/>
                        <a:cs typeface="Times New Roman" pitchFamily="18" charset="0"/>
                      </a:endParaRPr>
                    </a:p>
                  </a:txBody>
                  <a:tcPr marL="68580" marR="68580" marT="0" marB="0"/>
                </a:tc>
              </a:tr>
              <a:tr h="543712">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Bolt</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10mmΦ</a:t>
                      </a:r>
                      <a:endParaRPr lang="en-US" sz="1800" dirty="0">
                        <a:effectLst/>
                        <a:latin typeface="Times New Roman" pitchFamily="18" charset="0"/>
                        <a:ea typeface="Calibri"/>
                        <a:cs typeface="Times New Roman" pitchFamily="18" charset="0"/>
                      </a:endParaRPr>
                    </a:p>
                  </a:txBody>
                  <a:tcPr marL="68580" marR="68580" marT="0" marB="0"/>
                </a:tc>
              </a:tr>
              <a:tr h="543712">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Steering Shat</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20”x1”Φ</a:t>
                      </a:r>
                      <a:endParaRPr lang="en-US" sz="1800" dirty="0">
                        <a:effectLst/>
                        <a:latin typeface="Times New Roman" pitchFamily="18" charset="0"/>
                        <a:ea typeface="Calibri"/>
                        <a:cs typeface="Times New Roman" pitchFamily="18" charset="0"/>
                      </a:endParaRPr>
                    </a:p>
                  </a:txBody>
                  <a:tcPr marL="68580" marR="68580" marT="0" marB="0"/>
                </a:tc>
              </a:tr>
              <a:tr h="543712">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Steering Wheel</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10”</a:t>
                      </a:r>
                      <a:endParaRPr lang="en-US" sz="1800" dirty="0">
                        <a:effectLst/>
                        <a:latin typeface="Times New Roman" pitchFamily="18" charset="0"/>
                        <a:ea typeface="Calibri"/>
                        <a:cs typeface="Times New Roman" pitchFamily="18" charset="0"/>
                      </a:endParaRPr>
                    </a:p>
                  </a:txBody>
                  <a:tcPr marL="68580" marR="68580" marT="0" marB="0"/>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136860646"/>
              </p:ext>
            </p:extLst>
          </p:nvPr>
        </p:nvGraphicFramePr>
        <p:xfrm>
          <a:off x="4427984" y="980728"/>
          <a:ext cx="4367808" cy="3888432"/>
        </p:xfrm>
        <a:graphic>
          <a:graphicData uri="http://schemas.openxmlformats.org/drawingml/2006/table">
            <a:tbl>
              <a:tblPr firstRow="1" bandRow="1">
                <a:tableStyleId>{5C22544A-7EE6-4342-B048-85BDC9FD1C3A}</a:tableStyleId>
              </a:tblPr>
              <a:tblGrid>
                <a:gridCol w="2183904"/>
                <a:gridCol w="2183904"/>
              </a:tblGrid>
              <a:tr h="432048">
                <a:tc>
                  <a:txBody>
                    <a:bodyPr/>
                    <a:lstStyle/>
                    <a:p>
                      <a:pPr marL="0" marR="0" algn="ctr">
                        <a:lnSpc>
                          <a:spcPct val="107000"/>
                        </a:lnSpc>
                        <a:spcBef>
                          <a:spcPts val="0"/>
                        </a:spcBef>
                        <a:spcAft>
                          <a:spcPts val="0"/>
                        </a:spcAft>
                      </a:pPr>
                      <a:r>
                        <a:rPr lang="en-IN" sz="2000" dirty="0">
                          <a:solidFill>
                            <a:srgbClr val="000000"/>
                          </a:solidFill>
                          <a:effectLst/>
                          <a:latin typeface="Calibri" pitchFamily="34" charset="0"/>
                          <a:ea typeface="Calibri"/>
                          <a:cs typeface="Times New Roman"/>
                        </a:rPr>
                        <a:t>Geometry</a:t>
                      </a:r>
                      <a:endParaRPr lang="en-US" sz="2000" dirty="0">
                        <a:effectLst/>
                        <a:latin typeface="Calibri"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IN" sz="2000" dirty="0">
                          <a:solidFill>
                            <a:srgbClr val="000000"/>
                          </a:solidFill>
                          <a:effectLst/>
                          <a:latin typeface="Calibri" pitchFamily="34" charset="0"/>
                          <a:ea typeface="Calibri"/>
                          <a:cs typeface="Times New Roman"/>
                        </a:rPr>
                        <a:t>Values</a:t>
                      </a:r>
                      <a:endParaRPr lang="en-US" sz="2000" dirty="0">
                        <a:effectLst/>
                        <a:latin typeface="Calibri" pitchFamily="34" charset="0"/>
                        <a:ea typeface="Calibri"/>
                        <a:cs typeface="Times New Roman"/>
                      </a:endParaRPr>
                    </a:p>
                  </a:txBody>
                  <a:tcPr marL="68580" marR="68580" marT="0" marB="0"/>
                </a:tc>
              </a:tr>
              <a:tr h="432048">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Caster angle</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0</a:t>
                      </a:r>
                      <a:r>
                        <a:rPr lang="en-IN" sz="1800" baseline="30000">
                          <a:solidFill>
                            <a:srgbClr val="000000"/>
                          </a:solidFill>
                          <a:effectLst/>
                          <a:latin typeface="Times New Roman" pitchFamily="18" charset="0"/>
                          <a:ea typeface="Calibri"/>
                          <a:cs typeface="Times New Roman" pitchFamily="18" charset="0"/>
                        </a:rPr>
                        <a:t>o</a:t>
                      </a:r>
                      <a:endParaRPr lang="en-US" sz="1800">
                        <a:effectLst/>
                        <a:latin typeface="Times New Roman" pitchFamily="18" charset="0"/>
                        <a:ea typeface="Calibri"/>
                        <a:cs typeface="Times New Roman" pitchFamily="18" charset="0"/>
                      </a:endParaRPr>
                    </a:p>
                  </a:txBody>
                  <a:tcPr marL="68580" marR="68580" marT="0" marB="0"/>
                </a:tc>
              </a:tr>
              <a:tr h="432048">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Camber angle</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12</a:t>
                      </a:r>
                      <a:r>
                        <a:rPr lang="en-IN" sz="1800" baseline="30000" dirty="0">
                          <a:solidFill>
                            <a:srgbClr val="000000"/>
                          </a:solidFill>
                          <a:effectLst/>
                          <a:latin typeface="Times New Roman" pitchFamily="18" charset="0"/>
                          <a:ea typeface="Calibri"/>
                          <a:cs typeface="Times New Roman" pitchFamily="18" charset="0"/>
                        </a:rPr>
                        <a:t>o</a:t>
                      </a:r>
                      <a:endParaRPr lang="en-US" sz="1800" dirty="0">
                        <a:effectLst/>
                        <a:latin typeface="Times New Roman" pitchFamily="18" charset="0"/>
                        <a:ea typeface="Calibri"/>
                        <a:cs typeface="Times New Roman" pitchFamily="18" charset="0"/>
                      </a:endParaRPr>
                    </a:p>
                  </a:txBody>
                  <a:tcPr marL="68580" marR="68580" marT="0" marB="0"/>
                </a:tc>
              </a:tr>
              <a:tr h="432048">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King pin inclination</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10</a:t>
                      </a:r>
                      <a:r>
                        <a:rPr lang="en-IN" sz="1800" baseline="30000" dirty="0">
                          <a:solidFill>
                            <a:srgbClr val="000000"/>
                          </a:solidFill>
                          <a:effectLst/>
                          <a:latin typeface="Times New Roman" pitchFamily="18" charset="0"/>
                          <a:ea typeface="Calibri"/>
                          <a:cs typeface="Times New Roman" pitchFamily="18" charset="0"/>
                        </a:rPr>
                        <a:t>o</a:t>
                      </a:r>
                      <a:endParaRPr lang="en-US" sz="1800" dirty="0">
                        <a:effectLst/>
                        <a:latin typeface="Times New Roman" pitchFamily="18" charset="0"/>
                        <a:ea typeface="Calibri"/>
                        <a:cs typeface="Times New Roman" pitchFamily="18" charset="0"/>
                      </a:endParaRPr>
                    </a:p>
                  </a:txBody>
                  <a:tcPr marL="68580" marR="68580" marT="0" marB="0"/>
                </a:tc>
              </a:tr>
              <a:tr h="432048">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Combined angle</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10</a:t>
                      </a:r>
                      <a:r>
                        <a:rPr lang="en-IN" sz="1800" baseline="30000" dirty="0">
                          <a:solidFill>
                            <a:srgbClr val="000000"/>
                          </a:solidFill>
                          <a:effectLst/>
                          <a:latin typeface="Times New Roman" pitchFamily="18" charset="0"/>
                          <a:ea typeface="Calibri"/>
                          <a:cs typeface="Times New Roman" pitchFamily="18" charset="0"/>
                        </a:rPr>
                        <a:t>o</a:t>
                      </a:r>
                      <a:endParaRPr lang="en-US" sz="1800" dirty="0">
                        <a:effectLst/>
                        <a:latin typeface="Times New Roman" pitchFamily="18" charset="0"/>
                        <a:ea typeface="Calibri"/>
                        <a:cs typeface="Times New Roman" pitchFamily="18" charset="0"/>
                      </a:endParaRPr>
                    </a:p>
                  </a:txBody>
                  <a:tcPr marL="68580" marR="68580" marT="0" marB="0"/>
                </a:tc>
              </a:tr>
              <a:tr h="432048">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Toe in</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5mm</a:t>
                      </a:r>
                      <a:endParaRPr lang="en-US" sz="1800" dirty="0">
                        <a:effectLst/>
                        <a:latin typeface="Times New Roman" pitchFamily="18" charset="0"/>
                        <a:ea typeface="Calibri"/>
                        <a:cs typeface="Times New Roman" pitchFamily="18" charset="0"/>
                      </a:endParaRPr>
                    </a:p>
                  </a:txBody>
                  <a:tcPr marL="68580" marR="68580" marT="0" marB="0"/>
                </a:tc>
              </a:tr>
              <a:tr h="432048">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Scrub radius</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1.5 inches</a:t>
                      </a:r>
                      <a:endParaRPr lang="en-US" sz="1800" dirty="0">
                        <a:effectLst/>
                        <a:latin typeface="Times New Roman" pitchFamily="18" charset="0"/>
                        <a:ea typeface="Calibri"/>
                        <a:cs typeface="Times New Roman" pitchFamily="18" charset="0"/>
                      </a:endParaRPr>
                    </a:p>
                  </a:txBody>
                  <a:tcPr marL="68580" marR="68580" marT="0" marB="0"/>
                </a:tc>
              </a:tr>
              <a:tr h="432048">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Inner turning radius</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2.1m</a:t>
                      </a:r>
                      <a:endParaRPr lang="en-US" sz="1800" dirty="0">
                        <a:effectLst/>
                        <a:latin typeface="Times New Roman" pitchFamily="18" charset="0"/>
                        <a:ea typeface="Calibri"/>
                        <a:cs typeface="Times New Roman" pitchFamily="18" charset="0"/>
                      </a:endParaRPr>
                    </a:p>
                  </a:txBody>
                  <a:tcPr marL="68580" marR="68580" marT="0" marB="0"/>
                </a:tc>
              </a:tr>
              <a:tr h="432048">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Outer turning radius</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3.4m</a:t>
                      </a:r>
                      <a:endParaRPr lang="en-US" sz="1800" dirty="0">
                        <a:effectLst/>
                        <a:latin typeface="Times New Roman" pitchFamily="18" charset="0"/>
                        <a:ea typeface="Calibri"/>
                        <a:cs typeface="Times New Roman" pitchFamily="18" charset="0"/>
                      </a:endParaRPr>
                    </a:p>
                  </a:txBody>
                  <a:tcPr marL="68580" marR="68580" marT="0" marB="0"/>
                </a:tc>
              </a:tr>
            </a:tbl>
          </a:graphicData>
        </a:graphic>
      </p:graphicFrame>
      <p:sp>
        <p:nvSpPr>
          <p:cNvPr id="5" name="TextBox 4"/>
          <p:cNvSpPr txBox="1"/>
          <p:nvPr/>
        </p:nvSpPr>
        <p:spPr>
          <a:xfrm>
            <a:off x="179512" y="55136"/>
            <a:ext cx="5616624" cy="523220"/>
          </a:xfrm>
          <a:prstGeom prst="rect">
            <a:avLst/>
          </a:prstGeom>
          <a:noFill/>
        </p:spPr>
        <p:txBody>
          <a:bodyPr wrap="square" rtlCol="0">
            <a:spAutoFit/>
          </a:bodyPr>
          <a:lstStyle/>
          <a:p>
            <a:r>
              <a:rPr lang="en-US" sz="2800" b="1" dirty="0" smtClean="0">
                <a:latin typeface="Calibri" pitchFamily="34" charset="0"/>
              </a:rPr>
              <a:t>DESIGN VALUE </a:t>
            </a:r>
            <a:endParaRPr lang="en-US" sz="2800" b="1" dirty="0">
              <a:latin typeface="Calibri" pitchFamily="34" charset="0"/>
            </a:endParaRPr>
          </a:p>
        </p:txBody>
      </p:sp>
    </p:spTree>
    <p:extLst>
      <p:ext uri="{BB962C8B-B14F-4D97-AF65-F5344CB8AC3E}">
        <p14:creationId xmlns:p14="http://schemas.microsoft.com/office/powerpoint/2010/main" val="36399511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16632"/>
            <a:ext cx="4180953" cy="523220"/>
          </a:xfrm>
          <a:prstGeom prst="rect">
            <a:avLst/>
          </a:prstGeom>
        </p:spPr>
        <p:txBody>
          <a:bodyPr wrap="none">
            <a:spAutoFit/>
          </a:bodyPr>
          <a:lstStyle/>
          <a:p>
            <a:r>
              <a:rPr lang="en-US" sz="2800" b="1" dirty="0">
                <a:latin typeface="Calibri" pitchFamily="34" charset="0"/>
              </a:rPr>
              <a:t>STEERING SPECIFICATIONS</a:t>
            </a:r>
            <a:r>
              <a:rPr lang="en-US" dirty="0"/>
              <a:t>:</a:t>
            </a:r>
          </a:p>
        </p:txBody>
      </p:sp>
      <p:graphicFrame>
        <p:nvGraphicFramePr>
          <p:cNvPr id="3" name="Table 2"/>
          <p:cNvGraphicFramePr>
            <a:graphicFrameLocks noGrp="1"/>
          </p:cNvGraphicFramePr>
          <p:nvPr>
            <p:extLst>
              <p:ext uri="{D42A27DB-BD31-4B8C-83A1-F6EECF244321}">
                <p14:modId xmlns:p14="http://schemas.microsoft.com/office/powerpoint/2010/main" val="449176351"/>
              </p:ext>
            </p:extLst>
          </p:nvPr>
        </p:nvGraphicFramePr>
        <p:xfrm>
          <a:off x="179512" y="980724"/>
          <a:ext cx="8712969" cy="5327740"/>
        </p:xfrm>
        <a:graphic>
          <a:graphicData uri="http://schemas.openxmlformats.org/drawingml/2006/table">
            <a:tbl>
              <a:tblPr firstRow="1" bandRow="1">
                <a:tableStyleId>{5C22544A-7EE6-4342-B048-85BDC9FD1C3A}</a:tableStyleId>
              </a:tblPr>
              <a:tblGrid>
                <a:gridCol w="1440160"/>
                <a:gridCol w="3744416"/>
                <a:gridCol w="3528393"/>
              </a:tblGrid>
              <a:tr h="394136">
                <a:tc>
                  <a:txBody>
                    <a:bodyPr/>
                    <a:lstStyle/>
                    <a:p>
                      <a:pPr marL="0" marR="0" algn="ctr">
                        <a:lnSpc>
                          <a:spcPct val="107000"/>
                        </a:lnSpc>
                        <a:spcBef>
                          <a:spcPts val="0"/>
                        </a:spcBef>
                        <a:spcAft>
                          <a:spcPts val="0"/>
                        </a:spcAft>
                      </a:pPr>
                      <a:r>
                        <a:rPr lang="en-IN" sz="2000" b="1" dirty="0">
                          <a:solidFill>
                            <a:srgbClr val="000000"/>
                          </a:solidFill>
                          <a:effectLst/>
                          <a:latin typeface="Calibri" pitchFamily="34" charset="0"/>
                          <a:ea typeface="Calibri"/>
                          <a:cs typeface="Times New Roman"/>
                        </a:rPr>
                        <a:t>Sr. No.</a:t>
                      </a:r>
                      <a:endParaRPr lang="en-US" sz="2000" dirty="0">
                        <a:effectLst/>
                        <a:latin typeface="Calibri"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IN" sz="2000" b="1" dirty="0">
                          <a:solidFill>
                            <a:srgbClr val="000000"/>
                          </a:solidFill>
                          <a:effectLst/>
                          <a:latin typeface="Calibri" pitchFamily="34" charset="0"/>
                          <a:ea typeface="Calibri"/>
                          <a:cs typeface="Times New Roman"/>
                        </a:rPr>
                        <a:t>Parameter</a:t>
                      </a:r>
                      <a:endParaRPr lang="en-US" sz="2000" dirty="0">
                        <a:effectLst/>
                        <a:latin typeface="Calibri"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IN" sz="2000" b="1" dirty="0">
                          <a:solidFill>
                            <a:srgbClr val="000000"/>
                          </a:solidFill>
                          <a:effectLst/>
                          <a:latin typeface="Calibri" pitchFamily="34" charset="0"/>
                          <a:ea typeface="Calibri"/>
                          <a:cs typeface="Times New Roman"/>
                        </a:rPr>
                        <a:t>Dimensions</a:t>
                      </a:r>
                      <a:endParaRPr lang="en-US" sz="2000" dirty="0">
                        <a:effectLst/>
                        <a:latin typeface="Calibri" pitchFamily="34" charset="0"/>
                        <a:ea typeface="Calibri"/>
                        <a:cs typeface="Times New Roman"/>
                      </a:endParaRPr>
                    </a:p>
                  </a:txBody>
                  <a:tcPr marL="68580" marR="68580" marT="0" marB="0"/>
                </a:tc>
              </a:tr>
              <a:tr h="394136">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1</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Wheel base</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1219.2 mm</a:t>
                      </a:r>
                      <a:endParaRPr lang="en-US" sz="1800" dirty="0">
                        <a:effectLst/>
                        <a:latin typeface="Times New Roman" pitchFamily="18" charset="0"/>
                        <a:ea typeface="Calibri"/>
                        <a:cs typeface="Times New Roman" pitchFamily="18" charset="0"/>
                      </a:endParaRPr>
                    </a:p>
                  </a:txBody>
                  <a:tcPr marL="68580" marR="68580" marT="0" marB="0"/>
                </a:tc>
              </a:tr>
              <a:tr h="435868">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2</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Wheel track</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1041.4 mm (front) 1117.6 mm (rear)</a:t>
                      </a:r>
                      <a:endParaRPr lang="en-US" sz="1800" dirty="0">
                        <a:effectLst/>
                        <a:latin typeface="Times New Roman" pitchFamily="18" charset="0"/>
                        <a:ea typeface="Calibri"/>
                        <a:cs typeface="Times New Roman" pitchFamily="18" charset="0"/>
                      </a:endParaRPr>
                    </a:p>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 </a:t>
                      </a:r>
                      <a:endParaRPr lang="en-US" sz="1800" dirty="0">
                        <a:effectLst/>
                        <a:latin typeface="Times New Roman" pitchFamily="18" charset="0"/>
                        <a:ea typeface="Calibri"/>
                        <a:cs typeface="Times New Roman" pitchFamily="18" charset="0"/>
                      </a:endParaRPr>
                    </a:p>
                  </a:txBody>
                  <a:tcPr marL="68580" marR="68580" marT="0" marB="0"/>
                </a:tc>
              </a:tr>
              <a:tr h="394136">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3</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Inner Turning radius</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1998.93 mm</a:t>
                      </a:r>
                      <a:endParaRPr lang="en-US" sz="1800" dirty="0">
                        <a:effectLst/>
                        <a:latin typeface="Times New Roman" pitchFamily="18" charset="0"/>
                        <a:ea typeface="Calibri"/>
                        <a:cs typeface="Times New Roman" pitchFamily="18" charset="0"/>
                      </a:endParaRPr>
                    </a:p>
                  </a:txBody>
                  <a:tcPr marL="68580" marR="68580" marT="0" marB="0"/>
                </a:tc>
              </a:tr>
              <a:tr h="394136">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4</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Outer Turning radius</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3197.82 mm</a:t>
                      </a:r>
                      <a:endParaRPr lang="en-US" sz="1800" dirty="0">
                        <a:effectLst/>
                        <a:latin typeface="Times New Roman" pitchFamily="18" charset="0"/>
                        <a:ea typeface="Calibri"/>
                        <a:cs typeface="Times New Roman" pitchFamily="18" charset="0"/>
                      </a:endParaRPr>
                    </a:p>
                  </a:txBody>
                  <a:tcPr marL="68580" marR="68580" marT="0" marB="0"/>
                </a:tc>
              </a:tr>
              <a:tr h="394136">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4</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Pivot Centre</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762 mm</a:t>
                      </a:r>
                      <a:endParaRPr lang="en-US" sz="1800" dirty="0">
                        <a:effectLst/>
                        <a:latin typeface="Times New Roman" pitchFamily="18" charset="0"/>
                        <a:ea typeface="Calibri"/>
                        <a:cs typeface="Times New Roman" pitchFamily="18" charset="0"/>
                      </a:endParaRPr>
                    </a:p>
                  </a:txBody>
                  <a:tcPr marL="68580" marR="68580" marT="0" marB="0"/>
                </a:tc>
              </a:tr>
              <a:tr h="394136">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5</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Ackerman angle</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29.24˚</a:t>
                      </a:r>
                      <a:endParaRPr lang="en-US" sz="1800" dirty="0">
                        <a:effectLst/>
                        <a:latin typeface="Times New Roman" pitchFamily="18" charset="0"/>
                        <a:ea typeface="Calibri"/>
                        <a:cs typeface="Times New Roman" pitchFamily="18" charset="0"/>
                      </a:endParaRPr>
                    </a:p>
                  </a:txBody>
                  <a:tcPr marL="68580" marR="68580" marT="0" marB="0"/>
                </a:tc>
              </a:tr>
              <a:tr h="394136">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8</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Inner angle</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31.38 ˚</a:t>
                      </a:r>
                      <a:endParaRPr lang="en-US" sz="1800" dirty="0">
                        <a:effectLst/>
                        <a:latin typeface="Times New Roman" pitchFamily="18" charset="0"/>
                        <a:ea typeface="Calibri"/>
                        <a:cs typeface="Times New Roman" pitchFamily="18" charset="0"/>
                      </a:endParaRPr>
                    </a:p>
                  </a:txBody>
                  <a:tcPr marL="68580" marR="68580" marT="0" marB="0"/>
                </a:tc>
              </a:tr>
              <a:tr h="394136">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9</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Outer angle</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21.80˚</a:t>
                      </a:r>
                      <a:endParaRPr lang="en-US" sz="1800" dirty="0">
                        <a:effectLst/>
                        <a:latin typeface="Times New Roman" pitchFamily="18" charset="0"/>
                        <a:ea typeface="Calibri"/>
                        <a:cs typeface="Times New Roman" pitchFamily="18" charset="0"/>
                      </a:endParaRPr>
                    </a:p>
                  </a:txBody>
                  <a:tcPr marL="68580" marR="68580" marT="0" marB="0"/>
                </a:tc>
              </a:tr>
              <a:tr h="394136">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10</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Steering wheel radius</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162.5 mm</a:t>
                      </a:r>
                      <a:endParaRPr lang="en-US" sz="1800" dirty="0">
                        <a:effectLst/>
                        <a:latin typeface="Times New Roman" pitchFamily="18" charset="0"/>
                        <a:ea typeface="Calibri"/>
                        <a:cs typeface="Times New Roman" pitchFamily="18" charset="0"/>
                      </a:endParaRPr>
                    </a:p>
                  </a:txBody>
                  <a:tcPr marL="68580" marR="68580" marT="0" marB="0"/>
                </a:tc>
              </a:tr>
              <a:tr h="394136">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11</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Tie rod length</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460 mm</a:t>
                      </a:r>
                      <a:endParaRPr lang="en-US" sz="1800" dirty="0">
                        <a:effectLst/>
                        <a:latin typeface="Times New Roman" pitchFamily="18" charset="0"/>
                        <a:ea typeface="Calibri"/>
                        <a:cs typeface="Times New Roman" pitchFamily="18" charset="0"/>
                      </a:endParaRPr>
                    </a:p>
                  </a:txBody>
                  <a:tcPr marL="68580" marR="68580" marT="0" marB="0"/>
                </a:tc>
              </a:tr>
              <a:tr h="394136">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12</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Steering ratio</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1:1</a:t>
                      </a:r>
                      <a:endParaRPr lang="en-US" sz="1800" dirty="0">
                        <a:effectLst/>
                        <a:latin typeface="Times New Roman" pitchFamily="18" charset="0"/>
                        <a:ea typeface="Calibri"/>
                        <a:cs typeface="Times New Roman" pitchFamily="18" charset="0"/>
                      </a:endParaRPr>
                    </a:p>
                  </a:txBody>
                  <a:tcPr marL="68580" marR="68580" marT="0" marB="0"/>
                </a:tc>
              </a:tr>
              <a:tr h="424998">
                <a:tc>
                  <a:txBody>
                    <a:bodyPr/>
                    <a:lstStyle/>
                    <a:p>
                      <a:endParaRPr lang="en-US" sz="1800" dirty="0">
                        <a:latin typeface="Times New Roman" pitchFamily="18" charset="0"/>
                        <a:cs typeface="Times New Roman" pitchFamily="18" charset="0"/>
                      </a:endParaRPr>
                    </a:p>
                  </a:txBody>
                  <a:tcPr/>
                </a:tc>
                <a:tc>
                  <a:txBody>
                    <a:bodyPr/>
                    <a:lstStyle/>
                    <a:p>
                      <a:endParaRPr lang="en-US" sz="1800" dirty="0">
                        <a:latin typeface="Times New Roman" pitchFamily="18" charset="0"/>
                        <a:cs typeface="Times New Roman" pitchFamily="18" charset="0"/>
                      </a:endParaRPr>
                    </a:p>
                  </a:txBody>
                  <a:tcPr/>
                </a:tc>
                <a:tc>
                  <a:txBody>
                    <a:bodyPr/>
                    <a:lstStyle/>
                    <a:p>
                      <a:endParaRPr lang="en-US" sz="18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762750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88024" y="144364"/>
            <a:ext cx="4355976" cy="5355312"/>
          </a:xfrm>
          <a:prstGeom prst="rect">
            <a:avLst/>
          </a:prstGeom>
        </p:spPr>
        <p:txBody>
          <a:bodyPr wrap="square">
            <a:spAutoFit/>
          </a:bodyPr>
          <a:lstStyle/>
          <a:p>
            <a:r>
              <a:rPr lang="en-US" dirty="0" smtClean="0">
                <a:latin typeface="Times New Roman" pitchFamily="18" charset="0"/>
                <a:cs typeface="Times New Roman" pitchFamily="18" charset="0"/>
              </a:rPr>
              <a:t> </a:t>
            </a:r>
            <a:endParaRPr lang="el-GR" dirty="0">
              <a:latin typeface="Times New Roman" pitchFamily="18" charset="0"/>
              <a:cs typeface="Times New Roman" pitchFamily="18" charset="0"/>
            </a:endParaRPr>
          </a:p>
          <a:p>
            <a:r>
              <a:rPr lang="en-US" b="1" dirty="0">
                <a:latin typeface="Times New Roman" pitchFamily="18" charset="0"/>
                <a:cs typeface="Times New Roman" pitchFamily="18" charset="0"/>
              </a:rPr>
              <a:t>OUTER ANGLE (</a:t>
            </a:r>
            <a:r>
              <a:rPr lang="el-GR" b="1" dirty="0">
                <a:latin typeface="Times New Roman" pitchFamily="18" charset="0"/>
                <a:cs typeface="Times New Roman" pitchFamily="18" charset="0"/>
              </a:rPr>
              <a:t>φ): </a:t>
            </a:r>
            <a:r>
              <a:rPr lang="en-US" b="1" dirty="0" smtClean="0">
                <a:latin typeface="Times New Roman" pitchFamily="18" charset="0"/>
                <a:cs typeface="Times New Roman" pitchFamily="18" charset="0"/>
              </a:rPr>
              <a:t>  </a:t>
            </a:r>
            <a:endParaRPr lang="el-GR" b="1" dirty="0">
              <a:latin typeface="Times New Roman" pitchFamily="18" charset="0"/>
              <a:cs typeface="Times New Roman" pitchFamily="18" charset="0"/>
            </a:endParaRPr>
          </a:p>
          <a:p>
            <a:r>
              <a:rPr lang="en-US" dirty="0">
                <a:latin typeface="Times New Roman" pitchFamily="18" charset="0"/>
                <a:cs typeface="Times New Roman" pitchFamily="18" charset="0"/>
              </a:rPr>
              <a:t>In triangle ABC, angle C = 90ᵒ. </a:t>
            </a:r>
          </a:p>
          <a:p>
            <a:r>
              <a:rPr lang="en-US" dirty="0">
                <a:latin typeface="Times New Roman" pitchFamily="18" charset="0"/>
                <a:cs typeface="Times New Roman" pitchFamily="18" charset="0"/>
              </a:rPr>
              <a:t>(Assume Turning Radius (Ro) = 2499.2 mm) </a:t>
            </a:r>
          </a:p>
          <a:p>
            <a:r>
              <a:rPr lang="en-US" dirty="0">
                <a:latin typeface="Times New Roman" pitchFamily="18" charset="0"/>
                <a:cs typeface="Times New Roman" pitchFamily="18" charset="0"/>
              </a:rPr>
              <a:t>Tan </a:t>
            </a:r>
            <a:r>
              <a:rPr lang="el-GR" dirty="0">
                <a:latin typeface="Times New Roman" pitchFamily="18" charset="0"/>
                <a:cs typeface="Times New Roman" pitchFamily="18" charset="0"/>
              </a:rPr>
              <a:t>φ = </a:t>
            </a:r>
            <a:r>
              <a:rPr lang="en-US" dirty="0">
                <a:latin typeface="Times New Roman" pitchFamily="18" charset="0"/>
                <a:cs typeface="Times New Roman" pitchFamily="18" charset="0"/>
              </a:rPr>
              <a:t>b ÷ (R0 + a/2) </a:t>
            </a:r>
          </a:p>
          <a:p>
            <a:r>
              <a:rPr lang="en-US" dirty="0">
                <a:latin typeface="Times New Roman" pitchFamily="18" charset="0"/>
                <a:cs typeface="Times New Roman" pitchFamily="18" charset="0"/>
              </a:rPr>
              <a:t>Tan </a:t>
            </a:r>
            <a:r>
              <a:rPr lang="el-GR" dirty="0">
                <a:latin typeface="Times New Roman" pitchFamily="18" charset="0"/>
                <a:cs typeface="Times New Roman" pitchFamily="18" charset="0"/>
              </a:rPr>
              <a:t>φ = (1219.2 ÷ (2499.2 + 520.7)) </a:t>
            </a:r>
          </a:p>
          <a:p>
            <a:r>
              <a:rPr lang="en-US" dirty="0" smtClean="0">
                <a:latin typeface="Times New Roman" pitchFamily="18" charset="0"/>
                <a:cs typeface="Times New Roman" pitchFamily="18" charset="0"/>
              </a:rPr>
              <a:t>       </a:t>
            </a:r>
            <a:r>
              <a:rPr lang="el-GR" dirty="0" smtClean="0">
                <a:latin typeface="Times New Roman" pitchFamily="18" charset="0"/>
                <a:cs typeface="Times New Roman" pitchFamily="18" charset="0"/>
              </a:rPr>
              <a:t>φ </a:t>
            </a:r>
            <a:r>
              <a:rPr lang="el-GR" dirty="0">
                <a:latin typeface="Times New Roman" pitchFamily="18" charset="0"/>
                <a:cs typeface="Times New Roman" pitchFamily="18" charset="0"/>
              </a:rPr>
              <a:t>= 21.980</a:t>
            </a: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INNER </a:t>
            </a:r>
            <a:r>
              <a:rPr lang="en-US" b="1" dirty="0">
                <a:latin typeface="Times New Roman" pitchFamily="18" charset="0"/>
                <a:cs typeface="Times New Roman" pitchFamily="18" charset="0"/>
              </a:rPr>
              <a:t>ANGLE (</a:t>
            </a:r>
            <a:r>
              <a:rPr lang="el-GR" b="1" dirty="0">
                <a:latin typeface="Times New Roman" pitchFamily="18" charset="0"/>
                <a:cs typeface="Times New Roman" pitchFamily="18" charset="0"/>
              </a:rPr>
              <a:t>θ): </a:t>
            </a:r>
          </a:p>
          <a:p>
            <a:r>
              <a:rPr lang="en-US" dirty="0">
                <a:latin typeface="Times New Roman" pitchFamily="18" charset="0"/>
                <a:cs typeface="Times New Roman" pitchFamily="18" charset="0"/>
              </a:rPr>
              <a:t>In triangle ADE, angle E = 90ᵒ. </a:t>
            </a:r>
          </a:p>
          <a:p>
            <a:r>
              <a:rPr lang="en-US" dirty="0">
                <a:latin typeface="Times New Roman" pitchFamily="18" charset="0"/>
                <a:cs typeface="Times New Roman" pitchFamily="18" charset="0"/>
              </a:rPr>
              <a:t>Tan </a:t>
            </a:r>
            <a:r>
              <a:rPr lang="el-GR" dirty="0">
                <a:latin typeface="Times New Roman" pitchFamily="18" charset="0"/>
                <a:cs typeface="Times New Roman" pitchFamily="18" charset="0"/>
              </a:rPr>
              <a:t>θ = </a:t>
            </a:r>
            <a:r>
              <a:rPr lang="en-US" dirty="0">
                <a:latin typeface="Times New Roman" pitchFamily="18" charset="0"/>
                <a:cs typeface="Times New Roman" pitchFamily="18" charset="0"/>
              </a:rPr>
              <a:t>b ÷ (R0 - a/2) </a:t>
            </a:r>
          </a:p>
          <a:p>
            <a:r>
              <a:rPr lang="en-US" dirty="0">
                <a:latin typeface="Times New Roman" pitchFamily="18" charset="0"/>
                <a:cs typeface="Times New Roman" pitchFamily="18" charset="0"/>
              </a:rPr>
              <a:t>Tan </a:t>
            </a:r>
            <a:r>
              <a:rPr lang="el-GR" dirty="0">
                <a:latin typeface="Times New Roman" pitchFamily="18" charset="0"/>
                <a:cs typeface="Times New Roman" pitchFamily="18" charset="0"/>
              </a:rPr>
              <a:t>θ = 1219.2 ÷ (2499.2 – 520.7) </a:t>
            </a:r>
          </a:p>
          <a:p>
            <a:r>
              <a:rPr lang="en-US" dirty="0" smtClean="0">
                <a:latin typeface="Times New Roman" pitchFamily="18" charset="0"/>
                <a:cs typeface="Times New Roman" pitchFamily="18" charset="0"/>
              </a:rPr>
              <a:t>       </a:t>
            </a:r>
            <a:r>
              <a:rPr lang="el-GR" dirty="0" smtClean="0">
                <a:latin typeface="Times New Roman" pitchFamily="18" charset="0"/>
                <a:cs typeface="Times New Roman" pitchFamily="18" charset="0"/>
              </a:rPr>
              <a:t>θ </a:t>
            </a:r>
            <a:r>
              <a:rPr lang="el-GR" dirty="0">
                <a:latin typeface="Times New Roman" pitchFamily="18" charset="0"/>
                <a:cs typeface="Times New Roman" pitchFamily="18" charset="0"/>
              </a:rPr>
              <a:t>= 31.640. </a:t>
            </a: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TURNING </a:t>
            </a:r>
            <a:r>
              <a:rPr lang="en-US" b="1" dirty="0">
                <a:latin typeface="Times New Roman" pitchFamily="18" charset="0"/>
                <a:cs typeface="Times New Roman" pitchFamily="18" charset="0"/>
              </a:rPr>
              <a:t>RADIUS: </a:t>
            </a:r>
          </a:p>
          <a:p>
            <a:r>
              <a:rPr lang="en-US" dirty="0">
                <a:latin typeface="Times New Roman" pitchFamily="18" charset="0"/>
                <a:cs typeface="Times New Roman" pitchFamily="18" charset="0"/>
              </a:rPr>
              <a:t>a) Inner Turning Radius </a:t>
            </a:r>
          </a:p>
          <a:p>
            <a:r>
              <a:rPr lang="en-US" dirty="0">
                <a:latin typeface="Times New Roman" pitchFamily="18" charset="0"/>
                <a:cs typeface="Times New Roman" pitchFamily="18" charset="0"/>
              </a:rPr>
              <a:t>R  = b÷ tan</a:t>
            </a:r>
            <a:r>
              <a:rPr lang="el-GR" dirty="0">
                <a:latin typeface="Times New Roman" pitchFamily="18" charset="0"/>
                <a:cs typeface="Times New Roman" pitchFamily="18" charset="0"/>
              </a:rPr>
              <a:t>θ</a:t>
            </a:r>
          </a:p>
          <a:p>
            <a:r>
              <a:rPr lang="en-US" dirty="0" smtClean="0">
                <a:latin typeface="Times New Roman" pitchFamily="18" charset="0"/>
                <a:cs typeface="Times New Roman" pitchFamily="18" charset="0"/>
              </a:rPr>
              <a:t>     </a:t>
            </a:r>
            <a:r>
              <a:rPr lang="el-GR" dirty="0" smtClean="0">
                <a:latin typeface="Times New Roman" pitchFamily="18" charset="0"/>
                <a:cs typeface="Times New Roman" pitchFamily="18" charset="0"/>
              </a:rPr>
              <a:t>= </a:t>
            </a:r>
            <a:r>
              <a:rPr lang="el-GR" dirty="0">
                <a:latin typeface="Times New Roman" pitchFamily="18" charset="0"/>
                <a:cs typeface="Times New Roman" pitchFamily="18" charset="0"/>
              </a:rPr>
              <a:t>1219.2÷</a:t>
            </a:r>
            <a:r>
              <a:rPr lang="en-US" dirty="0">
                <a:latin typeface="Times New Roman" pitchFamily="18" charset="0"/>
                <a:cs typeface="Times New Roman" pitchFamily="18" charset="0"/>
              </a:rPr>
              <a:t>tan(31.64)</a:t>
            </a:r>
          </a:p>
          <a:p>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1978.68 mm </a:t>
            </a:r>
          </a:p>
        </p:txBody>
      </p:sp>
      <p:sp>
        <p:nvSpPr>
          <p:cNvPr id="3" name="Rectangle 2"/>
          <p:cNvSpPr/>
          <p:nvPr/>
        </p:nvSpPr>
        <p:spPr>
          <a:xfrm>
            <a:off x="428151" y="42764"/>
            <a:ext cx="3961918" cy="523220"/>
          </a:xfrm>
          <a:prstGeom prst="rect">
            <a:avLst/>
          </a:prstGeom>
        </p:spPr>
        <p:txBody>
          <a:bodyPr wrap="none">
            <a:spAutoFit/>
          </a:bodyPr>
          <a:lstStyle/>
          <a:p>
            <a:r>
              <a:rPr lang="en-US" sz="2800" b="1" dirty="0">
                <a:latin typeface="Calibri" pitchFamily="34" charset="0"/>
              </a:rPr>
              <a:t>ACKERMANN ANGLE (</a:t>
            </a:r>
            <a:r>
              <a:rPr lang="el-GR" sz="2800" b="1" dirty="0">
                <a:latin typeface="Calibri" pitchFamily="34" charset="0"/>
              </a:rPr>
              <a:t>α): </a:t>
            </a:r>
            <a:endParaRPr lang="en-US" sz="2800" b="1" dirty="0">
              <a:latin typeface="Calibri" pitchFamily="34" charset="0"/>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475" y="565984"/>
            <a:ext cx="4004469" cy="3295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31475" y="4076701"/>
            <a:ext cx="4356549" cy="1200329"/>
          </a:xfrm>
          <a:prstGeom prst="rect">
            <a:avLst/>
          </a:prstGeom>
        </p:spPr>
        <p:txBody>
          <a:bodyPr wrap="square">
            <a:spAutoFit/>
          </a:bodyPr>
          <a:lstStyle/>
          <a:p>
            <a:r>
              <a:rPr lang="en-US" dirty="0">
                <a:latin typeface="Times New Roman" pitchFamily="18" charset="0"/>
                <a:cs typeface="Times New Roman" pitchFamily="18" charset="0"/>
              </a:rPr>
              <a:t>75% of wheelbase = 963.3458 mm </a:t>
            </a:r>
          </a:p>
          <a:p>
            <a:r>
              <a:rPr lang="en-US" dirty="0">
                <a:latin typeface="Times New Roman" pitchFamily="18" charset="0"/>
                <a:cs typeface="Times New Roman" pitchFamily="18" charset="0"/>
              </a:rPr>
              <a:t>Tan </a:t>
            </a:r>
            <a:r>
              <a:rPr lang="el-GR" dirty="0">
                <a:latin typeface="Times New Roman" pitchFamily="18" charset="0"/>
                <a:cs typeface="Times New Roman" pitchFamily="18" charset="0"/>
              </a:rPr>
              <a:t>α = (</a:t>
            </a:r>
            <a:r>
              <a:rPr lang="en-US" dirty="0">
                <a:latin typeface="Times New Roman" pitchFamily="18" charset="0"/>
                <a:cs typeface="Times New Roman" pitchFamily="18" charset="0"/>
              </a:rPr>
              <a:t>a / 2) ÷ (0.75 × b) </a:t>
            </a:r>
          </a:p>
          <a:p>
            <a:r>
              <a:rPr lang="en-US" dirty="0">
                <a:latin typeface="Times New Roman" pitchFamily="18" charset="0"/>
                <a:cs typeface="Times New Roman" pitchFamily="18" charset="0"/>
              </a:rPr>
              <a:t>Tan </a:t>
            </a:r>
            <a:r>
              <a:rPr lang="el-GR" dirty="0">
                <a:latin typeface="Times New Roman" pitchFamily="18" charset="0"/>
                <a:cs typeface="Times New Roman" pitchFamily="18" charset="0"/>
              </a:rPr>
              <a:t>α = (1117.6/2) ÷ ( 0.75×1168.4) </a:t>
            </a:r>
          </a:p>
          <a:p>
            <a:r>
              <a:rPr lang="el-GR" dirty="0">
                <a:latin typeface="Times New Roman" pitchFamily="18" charset="0"/>
                <a:cs typeface="Times New Roman" pitchFamily="18" charset="0"/>
              </a:rPr>
              <a:t>       α = 39.500 </a:t>
            </a:r>
          </a:p>
        </p:txBody>
      </p:sp>
    </p:spTree>
    <p:extLst>
      <p:ext uri="{BB962C8B-B14F-4D97-AF65-F5344CB8AC3E}">
        <p14:creationId xmlns:p14="http://schemas.microsoft.com/office/powerpoint/2010/main" val="2261699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4464496" cy="5078313"/>
          </a:xfrm>
          <a:prstGeom prst="rect">
            <a:avLst/>
          </a:prstGeom>
        </p:spPr>
        <p:txBody>
          <a:bodyPr wrap="square">
            <a:spAutoFit/>
          </a:bodyPr>
          <a:lstStyle/>
          <a:p>
            <a:r>
              <a:rPr lang="en-US" b="1" dirty="0"/>
              <a:t>b) Outer Turning Radius </a:t>
            </a:r>
          </a:p>
          <a:p>
            <a:r>
              <a:rPr lang="en-US" dirty="0" err="1" smtClean="0">
                <a:latin typeface="Times New Roman" pitchFamily="18" charset="0"/>
                <a:cs typeface="Times New Roman" pitchFamily="18" charset="0"/>
              </a:rPr>
              <a:t>Rmax</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b÷sin</a:t>
            </a:r>
            <a:r>
              <a:rPr lang="en-US" dirty="0">
                <a:latin typeface="Times New Roman" pitchFamily="18" charset="0"/>
                <a:cs typeface="Times New Roman" pitchFamily="18" charset="0"/>
              </a:rPr>
              <a:t> </a:t>
            </a:r>
            <a:r>
              <a:rPr lang="el-GR" dirty="0">
                <a:latin typeface="Times New Roman" pitchFamily="18" charset="0"/>
                <a:cs typeface="Times New Roman" pitchFamily="18" charset="0"/>
              </a:rPr>
              <a:t>φ + (</a:t>
            </a:r>
            <a:r>
              <a:rPr lang="en-US" dirty="0">
                <a:latin typeface="Times New Roman" pitchFamily="18" charset="0"/>
                <a:cs typeface="Times New Roman" pitchFamily="18" charset="0"/>
              </a:rPr>
              <a:t>a-c÷2)</a:t>
            </a:r>
          </a:p>
          <a:p>
            <a:r>
              <a:rPr lang="en-US" dirty="0">
                <a:latin typeface="Times New Roman" pitchFamily="18" charset="0"/>
                <a:cs typeface="Times New Roman" pitchFamily="18" charset="0"/>
              </a:rPr>
              <a:t>= 1219.2÷sin21.98 + (1041.4-762÷2) </a:t>
            </a:r>
          </a:p>
          <a:p>
            <a:r>
              <a:rPr lang="en-US" dirty="0">
                <a:latin typeface="Times New Roman" pitchFamily="18" charset="0"/>
                <a:cs typeface="Times New Roman" pitchFamily="18" charset="0"/>
              </a:rPr>
              <a:t>= 3197.82 mm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STEERING RATIO: 1:1 </a:t>
            </a:r>
          </a:p>
          <a:p>
            <a:r>
              <a:rPr lang="en-US" dirty="0">
                <a:latin typeface="Times New Roman" pitchFamily="18" charset="0"/>
                <a:cs typeface="Times New Roman" pitchFamily="18" charset="0"/>
              </a:rPr>
              <a:t>The ratio 1:1 is chosen to achieve less lock to lock angle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TIE ROD LENGTH: </a:t>
            </a:r>
          </a:p>
          <a:p>
            <a:r>
              <a:rPr lang="en-US" dirty="0">
                <a:latin typeface="Times New Roman" pitchFamily="18" charset="0"/>
                <a:cs typeface="Times New Roman" pitchFamily="18" charset="0"/>
              </a:rPr>
              <a:t>Sin </a:t>
            </a:r>
            <a:r>
              <a:rPr lang="el-GR" dirty="0">
                <a:latin typeface="Times New Roman" pitchFamily="18" charset="0"/>
                <a:cs typeface="Times New Roman" pitchFamily="18" charset="0"/>
              </a:rPr>
              <a:t>α = </a:t>
            </a:r>
            <a:r>
              <a:rPr lang="en-US" dirty="0">
                <a:latin typeface="Times New Roman" pitchFamily="18" charset="0"/>
                <a:cs typeface="Times New Roman" pitchFamily="18" charset="0"/>
              </a:rPr>
              <a:t>y ÷ r </a:t>
            </a:r>
          </a:p>
          <a:p>
            <a:r>
              <a:rPr lang="en-US" dirty="0">
                <a:latin typeface="Times New Roman" pitchFamily="18" charset="0"/>
                <a:cs typeface="Times New Roman" pitchFamily="18" charset="0"/>
              </a:rPr>
              <a:t>Where, </a:t>
            </a:r>
          </a:p>
          <a:p>
            <a:r>
              <a:rPr lang="en-US" dirty="0" smtClean="0">
                <a:latin typeface="Times New Roman" pitchFamily="18" charset="0"/>
                <a:cs typeface="Times New Roman" pitchFamily="18" charset="0"/>
              </a:rPr>
              <a:t>   r </a:t>
            </a:r>
            <a:r>
              <a:rPr lang="en-US" dirty="0">
                <a:latin typeface="Times New Roman" pitchFamily="18" charset="0"/>
                <a:cs typeface="Times New Roman" pitchFamily="18" charset="0"/>
              </a:rPr>
              <a:t>= radius of the steering wheel </a:t>
            </a:r>
          </a:p>
          <a:p>
            <a:r>
              <a:rPr lang="en-US" dirty="0" smtClean="0">
                <a:latin typeface="Times New Roman" pitchFamily="18" charset="0"/>
                <a:cs typeface="Times New Roman" pitchFamily="18" charset="0"/>
              </a:rPr>
              <a:t>  </a:t>
            </a:r>
            <a:r>
              <a:rPr lang="el-GR" dirty="0" smtClean="0">
                <a:latin typeface="Times New Roman" pitchFamily="18" charset="0"/>
                <a:cs typeface="Times New Roman" pitchFamily="18" charset="0"/>
              </a:rPr>
              <a:t>α </a:t>
            </a:r>
            <a:r>
              <a:rPr lang="el-GR" dirty="0">
                <a:latin typeface="Times New Roman" pitchFamily="18" charset="0"/>
                <a:cs typeface="Times New Roman" pitchFamily="18" charset="0"/>
              </a:rPr>
              <a:t>= </a:t>
            </a:r>
            <a:r>
              <a:rPr lang="en-US" dirty="0">
                <a:latin typeface="Times New Roman" pitchFamily="18" charset="0"/>
                <a:cs typeface="Times New Roman" pitchFamily="18" charset="0"/>
              </a:rPr>
              <a:t>Ackermann angle </a:t>
            </a:r>
          </a:p>
          <a:p>
            <a:r>
              <a:rPr lang="en-US" dirty="0">
                <a:latin typeface="Times New Roman" pitchFamily="18" charset="0"/>
                <a:cs typeface="Times New Roman" pitchFamily="18" charset="0"/>
              </a:rPr>
              <a:t>Sin 39.50 = y ÷ 160 </a:t>
            </a:r>
          </a:p>
          <a:p>
            <a:r>
              <a:rPr lang="en-US" dirty="0" smtClean="0">
                <a:latin typeface="Times New Roman" pitchFamily="18" charset="0"/>
                <a:cs typeface="Times New Roman" pitchFamily="18" charset="0"/>
              </a:rPr>
              <a:t>  y </a:t>
            </a:r>
            <a:r>
              <a:rPr lang="en-US" dirty="0">
                <a:latin typeface="Times New Roman" pitchFamily="18" charset="0"/>
                <a:cs typeface="Times New Roman" pitchFamily="18" charset="0"/>
              </a:rPr>
              <a:t>= 101.77 mm </a:t>
            </a:r>
          </a:p>
          <a:p>
            <a:r>
              <a:rPr lang="en-US" dirty="0">
                <a:latin typeface="Times New Roman" pitchFamily="18" charset="0"/>
                <a:cs typeface="Times New Roman" pitchFamily="18" charset="0"/>
              </a:rPr>
              <a:t>Lt = c – (Sin </a:t>
            </a:r>
            <a:r>
              <a:rPr lang="el-GR" dirty="0">
                <a:latin typeface="Times New Roman" pitchFamily="18" charset="0"/>
                <a:cs typeface="Times New Roman" pitchFamily="18" charset="0"/>
              </a:rPr>
              <a:t>α </a:t>
            </a:r>
            <a:r>
              <a:rPr lang="en-US" dirty="0">
                <a:latin typeface="Times New Roman" pitchFamily="18" charset="0"/>
                <a:cs typeface="Times New Roman" pitchFamily="18" charset="0"/>
              </a:rPr>
              <a:t>x 2 x y) </a:t>
            </a:r>
          </a:p>
          <a:p>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6935" y="2348880"/>
            <a:ext cx="3998913"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776935" y="399456"/>
            <a:ext cx="4572000" cy="1477328"/>
          </a:xfrm>
          <a:prstGeom prst="rect">
            <a:avLst/>
          </a:prstGeom>
        </p:spPr>
        <p:txBody>
          <a:bodyPr>
            <a:spAutoFit/>
          </a:bodyPr>
          <a:lstStyle/>
          <a:p>
            <a:r>
              <a:rPr lang="en-US" dirty="0">
                <a:latin typeface="Times New Roman" pitchFamily="18" charset="0"/>
                <a:cs typeface="Times New Roman" pitchFamily="18" charset="0"/>
              </a:rPr>
              <a:t>Where, </a:t>
            </a:r>
          </a:p>
          <a:p>
            <a:r>
              <a:rPr lang="en-US" dirty="0">
                <a:latin typeface="Times New Roman" pitchFamily="18" charset="0"/>
                <a:cs typeface="Times New Roman" pitchFamily="18" charset="0"/>
              </a:rPr>
              <a:t>Lt = tie rod length </a:t>
            </a:r>
          </a:p>
          <a:p>
            <a:r>
              <a:rPr lang="en-US" dirty="0">
                <a:latin typeface="Times New Roman" pitchFamily="18" charset="0"/>
                <a:cs typeface="Times New Roman" pitchFamily="18" charset="0"/>
              </a:rPr>
              <a:t> C = kingpin to kingpin length </a:t>
            </a:r>
          </a:p>
          <a:p>
            <a:r>
              <a:rPr lang="en-US" dirty="0">
                <a:latin typeface="Times New Roman" pitchFamily="18" charset="0"/>
                <a:cs typeface="Times New Roman" pitchFamily="18" charset="0"/>
              </a:rPr>
              <a:t>Lt = 787.4 – (Sin 39.50 × (2 × 101.77)) </a:t>
            </a:r>
          </a:p>
          <a:p>
            <a:r>
              <a:rPr lang="en-US" dirty="0">
                <a:latin typeface="Times New Roman" pitchFamily="18" charset="0"/>
                <a:cs typeface="Times New Roman" pitchFamily="18" charset="0"/>
              </a:rPr>
              <a:t>Lt = 657.93 mm</a:t>
            </a:r>
          </a:p>
        </p:txBody>
      </p:sp>
    </p:spTree>
    <p:extLst>
      <p:ext uri="{BB962C8B-B14F-4D97-AF65-F5344CB8AC3E}">
        <p14:creationId xmlns:p14="http://schemas.microsoft.com/office/powerpoint/2010/main" val="931090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2308" y="48940"/>
            <a:ext cx="3816424" cy="523220"/>
          </a:xfrm>
          <a:prstGeom prst="rect">
            <a:avLst/>
          </a:prstGeom>
        </p:spPr>
        <p:txBody>
          <a:bodyPr wrap="square">
            <a:spAutoFit/>
          </a:bodyPr>
          <a:lstStyle/>
          <a:p>
            <a:r>
              <a:rPr lang="en-US" sz="2800" b="1" dirty="0">
                <a:latin typeface="Calibri" pitchFamily="34" charset="0"/>
              </a:rPr>
              <a:t>BRAKING SYSTEM</a:t>
            </a:r>
          </a:p>
        </p:txBody>
      </p:sp>
      <p:sp>
        <p:nvSpPr>
          <p:cNvPr id="3" name="Rectangle 2"/>
          <p:cNvSpPr/>
          <p:nvPr/>
        </p:nvSpPr>
        <p:spPr>
          <a:xfrm>
            <a:off x="402308" y="764704"/>
            <a:ext cx="8130132" cy="1631216"/>
          </a:xfrm>
          <a:prstGeom prst="rect">
            <a:avLst/>
          </a:prstGeom>
        </p:spPr>
        <p:txBody>
          <a:bodyPr wrap="square">
            <a:spAutoFit/>
          </a:bodyPr>
          <a:lstStyle/>
          <a:p>
            <a:r>
              <a:rPr lang="en-US" sz="2000" b="1" dirty="0">
                <a:latin typeface="Times New Roman" pitchFamily="18" charset="0"/>
                <a:cs typeface="Times New Roman" pitchFamily="18" charset="0"/>
              </a:rPr>
              <a:t>BRAKING PRINCIPLE: </a:t>
            </a:r>
          </a:p>
          <a:p>
            <a:r>
              <a:rPr lang="en-US" sz="2000" dirty="0" smtClean="0">
                <a:latin typeface="Times New Roman" pitchFamily="18" charset="0"/>
                <a:cs typeface="Times New Roman" pitchFamily="18" charset="0"/>
              </a:rPr>
              <a:t>               It </a:t>
            </a:r>
            <a:r>
              <a:rPr lang="en-US" sz="2000" dirty="0">
                <a:latin typeface="Times New Roman" pitchFamily="18" charset="0"/>
                <a:cs typeface="Times New Roman" pitchFamily="18" charset="0"/>
              </a:rPr>
              <a:t>goes without saying that brakes are one of the most important control component of vehicle. They are required to stop the vehicle within the smallest possible distance and this is done by converting the kinetic energy of the vehicle into the heat energy which is dissipated into the atmosphere. </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25" y="3717032"/>
            <a:ext cx="4647307" cy="2232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3454873"/>
            <a:ext cx="3565897" cy="2134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79366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47990"/>
            <a:ext cx="5048883" cy="523220"/>
          </a:xfrm>
          <a:prstGeom prst="rect">
            <a:avLst/>
          </a:prstGeom>
        </p:spPr>
        <p:txBody>
          <a:bodyPr wrap="none">
            <a:spAutoFit/>
          </a:bodyPr>
          <a:lstStyle/>
          <a:p>
            <a:r>
              <a:rPr lang="en-US" sz="2800" b="1" dirty="0">
                <a:latin typeface="Calibri" pitchFamily="34" charset="0"/>
              </a:rPr>
              <a:t>BRAKE SYSTEM SPECIFICATIONS</a:t>
            </a:r>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4096212424"/>
              </p:ext>
            </p:extLst>
          </p:nvPr>
        </p:nvGraphicFramePr>
        <p:xfrm>
          <a:off x="755576" y="692696"/>
          <a:ext cx="8064897" cy="5832654"/>
        </p:xfrm>
        <a:graphic>
          <a:graphicData uri="http://schemas.openxmlformats.org/drawingml/2006/table">
            <a:tbl>
              <a:tblPr firstRow="1" bandRow="1">
                <a:tableStyleId>{5C22544A-7EE6-4342-B048-85BDC9FD1C3A}</a:tableStyleId>
              </a:tblPr>
              <a:tblGrid>
                <a:gridCol w="1368152"/>
                <a:gridCol w="4008446"/>
                <a:gridCol w="2688299"/>
              </a:tblGrid>
              <a:tr h="305327">
                <a:tc>
                  <a:txBody>
                    <a:bodyPr/>
                    <a:lstStyle/>
                    <a:p>
                      <a:pPr marL="0" marR="0" algn="ctr">
                        <a:lnSpc>
                          <a:spcPct val="107000"/>
                        </a:lnSpc>
                        <a:spcBef>
                          <a:spcPts val="0"/>
                        </a:spcBef>
                        <a:spcAft>
                          <a:spcPts val="0"/>
                        </a:spcAft>
                      </a:pPr>
                      <a:r>
                        <a:rPr lang="en-IN" sz="1800" dirty="0">
                          <a:solidFill>
                            <a:srgbClr val="000000"/>
                          </a:solidFill>
                          <a:effectLst/>
                          <a:latin typeface="Calibri" pitchFamily="34" charset="0"/>
                          <a:ea typeface="Calibri"/>
                          <a:cs typeface="Times New Roman"/>
                        </a:rPr>
                        <a:t>SR.NO</a:t>
                      </a:r>
                      <a:endParaRPr lang="en-US" sz="1800" dirty="0">
                        <a:effectLst/>
                        <a:latin typeface="Calibri"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IN" sz="1800" dirty="0">
                          <a:solidFill>
                            <a:srgbClr val="000000"/>
                          </a:solidFill>
                          <a:effectLst/>
                          <a:latin typeface="Calibri" pitchFamily="34" charset="0"/>
                          <a:ea typeface="Calibri"/>
                          <a:cs typeface="Times New Roman"/>
                        </a:rPr>
                        <a:t>CONTENTS &amp; TYPES</a:t>
                      </a:r>
                      <a:endParaRPr lang="en-US" sz="1800" dirty="0">
                        <a:effectLst/>
                        <a:latin typeface="Calibri"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IN" sz="1800" dirty="0">
                          <a:solidFill>
                            <a:srgbClr val="000000"/>
                          </a:solidFill>
                          <a:effectLst/>
                          <a:latin typeface="Calibri" pitchFamily="34" charset="0"/>
                          <a:ea typeface="Calibri"/>
                          <a:cs typeface="Times New Roman"/>
                        </a:rPr>
                        <a:t>SPECIFICATION</a:t>
                      </a:r>
                      <a:endParaRPr lang="en-US" sz="1800" dirty="0">
                        <a:effectLst/>
                        <a:latin typeface="Calibri" pitchFamily="34" charset="0"/>
                        <a:ea typeface="Calibri"/>
                        <a:cs typeface="Times New Roman"/>
                      </a:endParaRPr>
                    </a:p>
                  </a:txBody>
                  <a:tcPr marL="68580" marR="68580" marT="0" marB="0"/>
                </a:tc>
              </a:tr>
              <a:tr h="305327">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1</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Disc Outer Diameter</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170mm</a:t>
                      </a:r>
                      <a:endParaRPr lang="en-US" sz="1800">
                        <a:effectLst/>
                        <a:latin typeface="Times New Roman" pitchFamily="18" charset="0"/>
                        <a:ea typeface="Calibri"/>
                        <a:cs typeface="Times New Roman" pitchFamily="18" charset="0"/>
                      </a:endParaRPr>
                    </a:p>
                  </a:txBody>
                  <a:tcPr marL="68580" marR="68580" marT="0" marB="0"/>
                </a:tc>
              </a:tr>
              <a:tr h="305327">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2</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Disc Inner Diameter</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43mm</a:t>
                      </a:r>
                      <a:endParaRPr lang="en-US" sz="1800">
                        <a:effectLst/>
                        <a:latin typeface="Times New Roman" pitchFamily="18" charset="0"/>
                        <a:ea typeface="Calibri"/>
                        <a:cs typeface="Times New Roman" pitchFamily="18" charset="0"/>
                      </a:endParaRPr>
                    </a:p>
                  </a:txBody>
                  <a:tcPr marL="68580" marR="68580" marT="0" marB="0"/>
                </a:tc>
              </a:tr>
              <a:tr h="305327">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3</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Disc Thickness</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3mm</a:t>
                      </a:r>
                      <a:endParaRPr lang="en-US" sz="1800">
                        <a:effectLst/>
                        <a:latin typeface="Times New Roman" pitchFamily="18" charset="0"/>
                        <a:ea typeface="Calibri"/>
                        <a:cs typeface="Times New Roman" pitchFamily="18" charset="0"/>
                      </a:endParaRPr>
                    </a:p>
                  </a:txBody>
                  <a:tcPr marL="68580" marR="68580" marT="0" marB="0"/>
                </a:tc>
              </a:tr>
              <a:tr h="336768">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4</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Gross Weight Of The Vehicle</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1716.75 N</a:t>
                      </a:r>
                      <a:endParaRPr lang="en-US" sz="1800">
                        <a:effectLst/>
                        <a:latin typeface="Times New Roman" pitchFamily="18" charset="0"/>
                        <a:ea typeface="Calibri"/>
                        <a:cs typeface="Times New Roman" pitchFamily="18" charset="0"/>
                      </a:endParaRPr>
                    </a:p>
                  </a:txBody>
                  <a:tcPr marL="68580" marR="68580" marT="0" marB="0"/>
                </a:tc>
              </a:tr>
              <a:tr h="305327">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5</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Pedal Ratio</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4:1</a:t>
                      </a:r>
                      <a:endParaRPr lang="en-US" sz="1800" dirty="0">
                        <a:effectLst/>
                        <a:latin typeface="Times New Roman" pitchFamily="18" charset="0"/>
                        <a:ea typeface="Calibri"/>
                        <a:cs typeface="Times New Roman" pitchFamily="18" charset="0"/>
                      </a:endParaRPr>
                    </a:p>
                  </a:txBody>
                  <a:tcPr marL="68580" marR="68580" marT="0" marB="0"/>
                </a:tc>
              </a:tr>
              <a:tr h="305327">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6</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Break Line Pressure</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12.3887 </a:t>
                      </a:r>
                      <a:r>
                        <a:rPr lang="en-IN" sz="1800" dirty="0" err="1">
                          <a:solidFill>
                            <a:srgbClr val="000000"/>
                          </a:solidFill>
                          <a:effectLst/>
                          <a:latin typeface="Times New Roman" pitchFamily="18" charset="0"/>
                          <a:ea typeface="Calibri"/>
                          <a:cs typeface="Times New Roman" pitchFamily="18" charset="0"/>
                        </a:rPr>
                        <a:t>Mpa</a:t>
                      </a:r>
                      <a:endParaRPr lang="en-US" sz="1800" dirty="0">
                        <a:effectLst/>
                        <a:latin typeface="Times New Roman" pitchFamily="18" charset="0"/>
                        <a:ea typeface="Calibri"/>
                        <a:cs typeface="Times New Roman" pitchFamily="18" charset="0"/>
                      </a:endParaRPr>
                    </a:p>
                  </a:txBody>
                  <a:tcPr marL="68580" marR="68580" marT="0" marB="0"/>
                </a:tc>
              </a:tr>
              <a:tr h="305327">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7</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Clamping Force</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19897.0885 N</a:t>
                      </a:r>
                      <a:endParaRPr lang="en-US" sz="1800" dirty="0">
                        <a:effectLst/>
                        <a:latin typeface="Times New Roman" pitchFamily="18" charset="0"/>
                        <a:ea typeface="Calibri"/>
                        <a:cs typeface="Times New Roman" pitchFamily="18" charset="0"/>
                      </a:endParaRPr>
                    </a:p>
                  </a:txBody>
                  <a:tcPr marL="68580" marR="68580" marT="0" marB="0"/>
                </a:tc>
              </a:tr>
              <a:tr h="305327">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8</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Rotating Force</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13927.962 N</a:t>
                      </a:r>
                      <a:endParaRPr lang="en-US" sz="1800" dirty="0">
                        <a:effectLst/>
                        <a:latin typeface="Times New Roman" pitchFamily="18" charset="0"/>
                        <a:ea typeface="Calibri"/>
                        <a:cs typeface="Times New Roman" pitchFamily="18" charset="0"/>
                      </a:endParaRPr>
                    </a:p>
                  </a:txBody>
                  <a:tcPr marL="68580" marR="68580" marT="0" marB="0"/>
                </a:tc>
              </a:tr>
              <a:tr h="305327">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9</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Braking Torque</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741.663 NM</a:t>
                      </a:r>
                      <a:endParaRPr lang="en-US" sz="1800" dirty="0">
                        <a:effectLst/>
                        <a:latin typeface="Times New Roman" pitchFamily="18" charset="0"/>
                        <a:ea typeface="Calibri"/>
                        <a:cs typeface="Times New Roman" pitchFamily="18" charset="0"/>
                      </a:endParaRPr>
                    </a:p>
                  </a:txBody>
                  <a:tcPr marL="68580" marR="68580" marT="0" marB="0"/>
                </a:tc>
              </a:tr>
              <a:tr h="305327">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10</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Coefficient Of Friction</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0.6</a:t>
                      </a:r>
                      <a:endParaRPr lang="en-US" sz="1800" dirty="0">
                        <a:effectLst/>
                        <a:latin typeface="Times New Roman" pitchFamily="18" charset="0"/>
                        <a:ea typeface="Calibri"/>
                        <a:cs typeface="Times New Roman" pitchFamily="18" charset="0"/>
                      </a:endParaRPr>
                    </a:p>
                  </a:txBody>
                  <a:tcPr marL="68580" marR="68580" marT="0" marB="0"/>
                </a:tc>
              </a:tr>
              <a:tr h="305327">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11</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Braking Force</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5393.9127 N</a:t>
                      </a:r>
                      <a:endParaRPr lang="en-US" sz="1800" dirty="0">
                        <a:effectLst/>
                        <a:latin typeface="Times New Roman" pitchFamily="18" charset="0"/>
                        <a:ea typeface="Calibri"/>
                        <a:cs typeface="Times New Roman" pitchFamily="18" charset="0"/>
                      </a:endParaRPr>
                    </a:p>
                  </a:txBody>
                  <a:tcPr marL="68580" marR="68580" marT="0" marB="0"/>
                </a:tc>
              </a:tr>
              <a:tr h="305327">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12</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Deceleration</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30.822 m/sec</a:t>
                      </a:r>
                      <a:endParaRPr lang="en-US" sz="1800" dirty="0">
                        <a:effectLst/>
                        <a:latin typeface="Times New Roman" pitchFamily="18" charset="0"/>
                        <a:ea typeface="Calibri"/>
                        <a:cs typeface="Times New Roman" pitchFamily="18" charset="0"/>
                      </a:endParaRPr>
                    </a:p>
                  </a:txBody>
                  <a:tcPr marL="68580" marR="68580" marT="0" marB="0"/>
                </a:tc>
              </a:tr>
              <a:tr h="305327">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13</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Stopping Distance</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4.00 m</a:t>
                      </a:r>
                      <a:endParaRPr lang="en-US" sz="1800" dirty="0">
                        <a:effectLst/>
                        <a:latin typeface="Times New Roman" pitchFamily="18" charset="0"/>
                        <a:ea typeface="Calibri"/>
                        <a:cs typeface="Times New Roman" pitchFamily="18" charset="0"/>
                      </a:endParaRPr>
                    </a:p>
                  </a:txBody>
                  <a:tcPr marL="68580" marR="68580" marT="0" marB="0"/>
                </a:tc>
              </a:tr>
              <a:tr h="305327">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14</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Braking Time</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1.667 sec</a:t>
                      </a:r>
                      <a:endParaRPr lang="en-US" sz="1800" dirty="0">
                        <a:effectLst/>
                        <a:latin typeface="Times New Roman" pitchFamily="18" charset="0"/>
                        <a:ea typeface="Calibri"/>
                        <a:cs typeface="Times New Roman" pitchFamily="18" charset="0"/>
                      </a:endParaRPr>
                    </a:p>
                  </a:txBody>
                  <a:tcPr marL="68580" marR="68580" marT="0" marB="0"/>
                </a:tc>
              </a:tr>
              <a:tr h="305327">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15</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Kinetic Energy</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10800.30 J</a:t>
                      </a:r>
                      <a:endParaRPr lang="en-US" sz="1800" dirty="0">
                        <a:effectLst/>
                        <a:latin typeface="Times New Roman" pitchFamily="18" charset="0"/>
                        <a:ea typeface="Calibri"/>
                        <a:cs typeface="Times New Roman" pitchFamily="18" charset="0"/>
                      </a:endParaRPr>
                    </a:p>
                  </a:txBody>
                  <a:tcPr marL="68580" marR="68580" marT="0" marB="0"/>
                </a:tc>
              </a:tr>
              <a:tr h="305327">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16</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Braking Power</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6478.70 N</a:t>
                      </a:r>
                      <a:endParaRPr lang="en-US" sz="1800" dirty="0">
                        <a:effectLst/>
                        <a:latin typeface="Times New Roman" pitchFamily="18" charset="0"/>
                        <a:ea typeface="Calibri"/>
                        <a:cs typeface="Times New Roman" pitchFamily="18" charset="0"/>
                      </a:endParaRPr>
                    </a:p>
                  </a:txBody>
                  <a:tcPr marL="68580" marR="68580" marT="0" marB="0"/>
                </a:tc>
              </a:tr>
              <a:tr h="305327">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17</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Area of Master Cylinder</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113.0973 mm</a:t>
                      </a:r>
                      <a:r>
                        <a:rPr lang="en-IN" sz="1800" baseline="30000" dirty="0">
                          <a:solidFill>
                            <a:srgbClr val="000000"/>
                          </a:solidFill>
                          <a:effectLst/>
                          <a:latin typeface="Times New Roman" pitchFamily="18" charset="0"/>
                          <a:ea typeface="Calibri"/>
                          <a:cs typeface="Times New Roman" pitchFamily="18" charset="0"/>
                        </a:rPr>
                        <a:t>2</a:t>
                      </a:r>
                      <a:endParaRPr lang="en-US" sz="1800" dirty="0">
                        <a:effectLst/>
                        <a:latin typeface="Times New Roman" pitchFamily="18" charset="0"/>
                        <a:ea typeface="Calibri"/>
                        <a:cs typeface="Times New Roman" pitchFamily="18" charset="0"/>
                      </a:endParaRPr>
                    </a:p>
                  </a:txBody>
                  <a:tcPr marL="68580" marR="68580" marT="0" marB="0"/>
                </a:tc>
              </a:tr>
              <a:tr h="305327">
                <a:tc>
                  <a:txBody>
                    <a:bodyPr/>
                    <a:lstStyle/>
                    <a:p>
                      <a:pPr marL="0" marR="0" algn="ctr">
                        <a:lnSpc>
                          <a:spcPct val="107000"/>
                        </a:lnSpc>
                        <a:spcBef>
                          <a:spcPts val="0"/>
                        </a:spcBef>
                        <a:spcAft>
                          <a:spcPts val="0"/>
                        </a:spcAft>
                      </a:pPr>
                      <a:r>
                        <a:rPr lang="en-IN" sz="1800">
                          <a:solidFill>
                            <a:srgbClr val="000000"/>
                          </a:solidFill>
                          <a:effectLst/>
                          <a:latin typeface="Times New Roman" pitchFamily="18" charset="0"/>
                          <a:ea typeface="Calibri"/>
                          <a:cs typeface="Times New Roman" pitchFamily="18" charset="0"/>
                        </a:rPr>
                        <a:t>18</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Area of </a:t>
                      </a:r>
                      <a:r>
                        <a:rPr lang="en-IN" sz="1800" dirty="0" err="1">
                          <a:solidFill>
                            <a:srgbClr val="000000"/>
                          </a:solidFill>
                          <a:effectLst/>
                          <a:latin typeface="Times New Roman" pitchFamily="18" charset="0"/>
                          <a:ea typeface="Calibri"/>
                          <a:cs typeface="Times New Roman" pitchFamily="18" charset="0"/>
                        </a:rPr>
                        <a:t>Caliper</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1800" dirty="0">
                          <a:solidFill>
                            <a:srgbClr val="000000"/>
                          </a:solidFill>
                          <a:effectLst/>
                          <a:latin typeface="Times New Roman" pitchFamily="18" charset="0"/>
                          <a:ea typeface="Calibri"/>
                          <a:cs typeface="Times New Roman" pitchFamily="18" charset="0"/>
                        </a:rPr>
                        <a:t>804.2777 mm</a:t>
                      </a:r>
                      <a:r>
                        <a:rPr lang="en-IN" sz="1800" baseline="30000" dirty="0">
                          <a:solidFill>
                            <a:srgbClr val="000000"/>
                          </a:solidFill>
                          <a:effectLst/>
                          <a:latin typeface="Times New Roman" pitchFamily="18" charset="0"/>
                          <a:ea typeface="Calibri"/>
                          <a:cs typeface="Times New Roman" pitchFamily="18" charset="0"/>
                        </a:rPr>
                        <a:t>2</a:t>
                      </a:r>
                      <a:endParaRPr lang="en-US" sz="1800" dirty="0">
                        <a:effectLst/>
                        <a:latin typeface="Times New Roman" pitchFamily="18" charset="0"/>
                        <a:ea typeface="Calibri"/>
                        <a:cs typeface="Times New Roman" pitchFamily="18" charset="0"/>
                      </a:endParaRPr>
                    </a:p>
                  </a:txBody>
                  <a:tcPr marL="68580" marR="68580" marT="0" marB="0"/>
                </a:tc>
              </a:tr>
            </a:tbl>
          </a:graphicData>
        </a:graphic>
      </p:graphicFrame>
    </p:spTree>
    <p:extLst>
      <p:ext uri="{BB962C8B-B14F-4D97-AF65-F5344CB8AC3E}">
        <p14:creationId xmlns:p14="http://schemas.microsoft.com/office/powerpoint/2010/main" val="18418942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16632"/>
            <a:ext cx="4572000" cy="6494085"/>
          </a:xfrm>
          <a:prstGeom prst="rect">
            <a:avLst/>
          </a:prstGeom>
        </p:spPr>
        <p:txBody>
          <a:bodyPr>
            <a:spAutoFit/>
          </a:bodyPr>
          <a:lstStyle/>
          <a:p>
            <a:r>
              <a:rPr lang="en-US" sz="2000" b="1" dirty="0">
                <a:latin typeface="Calibri" pitchFamily="34" charset="0"/>
              </a:rPr>
              <a:t>BRAKE CALCULATIONS</a:t>
            </a:r>
            <a:r>
              <a:rPr lang="en-US" sz="2000" dirty="0"/>
              <a:t>: </a:t>
            </a:r>
          </a:p>
          <a:p>
            <a:r>
              <a:rPr lang="en-US" dirty="0">
                <a:latin typeface="Times New Roman" pitchFamily="18" charset="0"/>
                <a:cs typeface="Times New Roman" pitchFamily="18" charset="0"/>
              </a:rPr>
              <a:t>1) </a:t>
            </a:r>
            <a:r>
              <a:rPr lang="en-US" b="1" dirty="0">
                <a:latin typeface="Times New Roman" pitchFamily="18" charset="0"/>
                <a:cs typeface="Times New Roman" pitchFamily="18" charset="0"/>
              </a:rPr>
              <a:t>Weight Distributions</a:t>
            </a:r>
            <a:r>
              <a:rPr lang="en-US" dirty="0">
                <a:latin typeface="Times New Roman" pitchFamily="18" charset="0"/>
                <a:cs typeface="Times New Roman" pitchFamily="18" charset="0"/>
              </a:rPr>
              <a:t>:- </a:t>
            </a:r>
          </a:p>
          <a:p>
            <a:r>
              <a:rPr lang="en-US" dirty="0" smtClean="0">
                <a:latin typeface="Times New Roman" pitchFamily="18" charset="0"/>
                <a:cs typeface="Times New Roman" pitchFamily="18" charset="0"/>
              </a:rPr>
              <a:t>Gross </a:t>
            </a:r>
            <a:r>
              <a:rPr lang="en-US" dirty="0">
                <a:latin typeface="Times New Roman" pitchFamily="18" charset="0"/>
                <a:cs typeface="Times New Roman" pitchFamily="18" charset="0"/>
              </a:rPr>
              <a:t>weight of the kart = 175 kg </a:t>
            </a:r>
          </a:p>
          <a:p>
            <a:r>
              <a:rPr lang="en-US" dirty="0">
                <a:latin typeface="Times New Roman" pitchFamily="18" charset="0"/>
                <a:cs typeface="Times New Roman" pitchFamily="18" charset="0"/>
              </a:rPr>
              <a:t>Front / rear = 2 ÷ 3 = 2:3 </a:t>
            </a:r>
          </a:p>
          <a:p>
            <a:r>
              <a:rPr lang="en-US" dirty="0">
                <a:latin typeface="Times New Roman" pitchFamily="18" charset="0"/>
                <a:cs typeface="Times New Roman" pitchFamily="18" charset="0"/>
              </a:rPr>
              <a:t>Gross Weight of the Vehicle:- </a:t>
            </a:r>
          </a:p>
          <a:p>
            <a:r>
              <a:rPr lang="en-US" dirty="0">
                <a:latin typeface="Times New Roman" pitchFamily="18" charset="0"/>
                <a:cs typeface="Times New Roman" pitchFamily="18" charset="0"/>
              </a:rPr>
              <a:t>W = weight of the vehicle in kg × 9.81 </a:t>
            </a:r>
          </a:p>
          <a:p>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175 × 9.81 </a:t>
            </a:r>
          </a:p>
          <a:p>
            <a:r>
              <a:rPr lang="en-US" dirty="0">
                <a:latin typeface="Times New Roman" pitchFamily="18" charset="0"/>
                <a:cs typeface="Times New Roman" pitchFamily="18" charset="0"/>
              </a:rPr>
              <a:t>W = 1716.95 N </a:t>
            </a:r>
            <a:r>
              <a:rPr lang="en-US" dirty="0" smtClean="0">
                <a:latin typeface="Times New Roman" pitchFamily="18" charset="0"/>
                <a:cs typeface="Times New Roman" pitchFamily="18" charset="0"/>
              </a:rPr>
              <a:t> </a:t>
            </a:r>
          </a:p>
          <a:p>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2) Brake Line Pressure:- </a:t>
            </a:r>
          </a:p>
          <a:p>
            <a:r>
              <a:rPr lang="en-US" dirty="0">
                <a:latin typeface="Times New Roman" pitchFamily="18" charset="0"/>
                <a:cs typeface="Times New Roman" pitchFamily="18" charset="0"/>
              </a:rPr>
              <a:t>P = force on the brakes / area of master cylinders </a:t>
            </a:r>
          </a:p>
          <a:p>
            <a:r>
              <a:rPr lang="en-US" dirty="0">
                <a:latin typeface="Times New Roman" pitchFamily="18" charset="0"/>
                <a:cs typeface="Times New Roman" pitchFamily="18" charset="0"/>
              </a:rPr>
              <a:t>Assume the normal force applied on the pedal=350 N </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pedal ratio × force on pedal ÷ π / 4 × d2</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4× 350 ÷ π / 4 × (12)2 </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12.3787 </a:t>
            </a:r>
            <a:r>
              <a:rPr lang="en-US" dirty="0" err="1">
                <a:latin typeface="Times New Roman" pitchFamily="18" charset="0"/>
                <a:cs typeface="Times New Roman" pitchFamily="18" charset="0"/>
              </a:rPr>
              <a:t>Mpa</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b="1" dirty="0">
                <a:latin typeface="Times New Roman" pitchFamily="18" charset="0"/>
                <a:cs typeface="Times New Roman" pitchFamily="18" charset="0"/>
              </a:rPr>
              <a:t>3) Clamping Force:- </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Cf</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brake line pressure × (area of </a:t>
            </a:r>
            <a:r>
              <a:rPr lang="en-US" dirty="0" err="1">
                <a:latin typeface="Times New Roman" pitchFamily="18" charset="0"/>
                <a:cs typeface="Times New Roman" pitchFamily="18" charset="0"/>
              </a:rPr>
              <a:t>calliper</a:t>
            </a:r>
            <a:r>
              <a:rPr lang="en-US" dirty="0">
                <a:latin typeface="Times New Roman" pitchFamily="18" charset="0"/>
                <a:cs typeface="Times New Roman" pitchFamily="18" charset="0"/>
              </a:rPr>
              <a:t> × 2)  </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12.3787 × (π ÷ 4 × (32)2 × 2) </a:t>
            </a:r>
          </a:p>
          <a:p>
            <a:r>
              <a:rPr lang="en-US" dirty="0" err="1">
                <a:latin typeface="Times New Roman" pitchFamily="18" charset="0"/>
                <a:cs typeface="Times New Roman" pitchFamily="18" charset="0"/>
              </a:rPr>
              <a:t>Cp</a:t>
            </a:r>
            <a:r>
              <a:rPr lang="en-US" dirty="0">
                <a:latin typeface="Times New Roman" pitchFamily="18" charset="0"/>
                <a:cs typeface="Times New Roman" pitchFamily="18" charset="0"/>
              </a:rPr>
              <a:t> = 19897.0885 N </a:t>
            </a:r>
          </a:p>
          <a:p>
            <a:endParaRPr lang="en-US" dirty="0">
              <a:latin typeface="Times New Roman" pitchFamily="18" charset="0"/>
              <a:cs typeface="Times New Roman" pitchFamily="18" charset="0"/>
            </a:endParaRPr>
          </a:p>
        </p:txBody>
      </p:sp>
      <p:sp>
        <p:nvSpPr>
          <p:cNvPr id="3" name="Rectangle 2"/>
          <p:cNvSpPr/>
          <p:nvPr/>
        </p:nvSpPr>
        <p:spPr>
          <a:xfrm>
            <a:off x="4679504" y="116632"/>
            <a:ext cx="4572000" cy="5632311"/>
          </a:xfrm>
          <a:prstGeom prst="rect">
            <a:avLst/>
          </a:prstGeom>
        </p:spPr>
        <p:txBody>
          <a:bodyPr>
            <a:spAutoFit/>
          </a:bodyPr>
          <a:lstStyle/>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4</a:t>
            </a:r>
            <a:r>
              <a:rPr lang="en-US" b="1" dirty="0">
                <a:latin typeface="Times New Roman" pitchFamily="18" charset="0"/>
                <a:cs typeface="Times New Roman" pitchFamily="18" charset="0"/>
              </a:rPr>
              <a:t>) Rotating Force:- </a:t>
            </a:r>
          </a:p>
          <a:p>
            <a:r>
              <a:rPr lang="en-US" dirty="0" err="1">
                <a:latin typeface="Times New Roman" pitchFamily="18" charset="0"/>
                <a:cs typeface="Times New Roman" pitchFamily="18" charset="0"/>
              </a:rPr>
              <a:t>Rf</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Cf</a:t>
            </a:r>
            <a:r>
              <a:rPr lang="en-US" dirty="0">
                <a:latin typeface="Times New Roman" pitchFamily="18" charset="0"/>
                <a:cs typeface="Times New Roman" pitchFamily="18" charset="0"/>
              </a:rPr>
              <a:t> × no. of caliper pistons × coefficient of friction of brake pads </a:t>
            </a:r>
          </a:p>
          <a:p>
            <a:r>
              <a:rPr lang="en-US" dirty="0">
                <a:latin typeface="Times New Roman" pitchFamily="18" charset="0"/>
                <a:cs typeface="Times New Roman" pitchFamily="18" charset="0"/>
              </a:rPr>
              <a:t>= 19897.0885 ×0.35 ×2 </a:t>
            </a:r>
          </a:p>
          <a:p>
            <a:r>
              <a:rPr lang="en-US" dirty="0" err="1">
                <a:latin typeface="Times New Roman" pitchFamily="18" charset="0"/>
                <a:cs typeface="Times New Roman" pitchFamily="18" charset="0"/>
              </a:rPr>
              <a:t>Rf</a:t>
            </a:r>
            <a:r>
              <a:rPr lang="en-US" dirty="0">
                <a:latin typeface="Times New Roman" pitchFamily="18" charset="0"/>
                <a:cs typeface="Times New Roman" pitchFamily="18" charset="0"/>
              </a:rPr>
              <a:t> = 13927.962 </a:t>
            </a:r>
            <a:r>
              <a:rPr lang="en-US" dirty="0" smtClean="0">
                <a:latin typeface="Times New Roman" pitchFamily="18" charset="0"/>
                <a:cs typeface="Times New Roman" pitchFamily="18" charset="0"/>
              </a:rPr>
              <a:t>N</a:t>
            </a:r>
          </a:p>
          <a:p>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5) Braking Torque: </a:t>
            </a:r>
          </a:p>
          <a:p>
            <a:r>
              <a:rPr lang="en-US" dirty="0" err="1">
                <a:latin typeface="Times New Roman" pitchFamily="18" charset="0"/>
                <a:cs typeface="Times New Roman" pitchFamily="18" charset="0"/>
              </a:rPr>
              <a:t>Tn</a:t>
            </a:r>
            <a:r>
              <a:rPr lang="en-US" dirty="0">
                <a:latin typeface="Times New Roman" pitchFamily="18" charset="0"/>
                <a:cs typeface="Times New Roman" pitchFamily="18" charset="0"/>
              </a:rPr>
              <a:t> = rotating force × effective disc radius </a:t>
            </a:r>
          </a:p>
          <a:p>
            <a:r>
              <a:rPr lang="en-US" dirty="0">
                <a:latin typeface="Times New Roman" pitchFamily="18" charset="0"/>
                <a:cs typeface="Times New Roman" pitchFamily="18" charset="0"/>
              </a:rPr>
              <a:t>= 13927.962 × 170+43÷4</a:t>
            </a:r>
          </a:p>
          <a:p>
            <a:r>
              <a:rPr lang="en-US" dirty="0">
                <a:latin typeface="Times New Roman" pitchFamily="18" charset="0"/>
                <a:cs typeface="Times New Roman" pitchFamily="18" charset="0"/>
              </a:rPr>
              <a:t>=13927.962 × 0.05325</a:t>
            </a:r>
          </a:p>
          <a:p>
            <a:r>
              <a:rPr lang="en-US" dirty="0" err="1">
                <a:latin typeface="Times New Roman" pitchFamily="18" charset="0"/>
                <a:cs typeface="Times New Roman" pitchFamily="18" charset="0"/>
              </a:rPr>
              <a:t>Tn</a:t>
            </a:r>
            <a:r>
              <a:rPr lang="en-US" dirty="0">
                <a:latin typeface="Times New Roman" pitchFamily="18" charset="0"/>
                <a:cs typeface="Times New Roman" pitchFamily="18" charset="0"/>
              </a:rPr>
              <a:t> = 741.663 NM </a:t>
            </a:r>
          </a:p>
          <a:p>
            <a:r>
              <a:rPr lang="en-US" dirty="0">
                <a:latin typeface="Times New Roman" pitchFamily="18" charset="0"/>
                <a:cs typeface="Times New Roman" pitchFamily="18" charset="0"/>
              </a:rPr>
              <a:t>This is the torque available at two tires of rear shaft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6) Braking Force:- </a:t>
            </a:r>
          </a:p>
          <a:p>
            <a:r>
              <a:rPr lang="en-US" dirty="0">
                <a:latin typeface="Times New Roman" pitchFamily="18" charset="0"/>
                <a:cs typeface="Times New Roman" pitchFamily="18" charset="0"/>
              </a:rPr>
              <a:t>Bf = braking torque / </a:t>
            </a:r>
            <a:r>
              <a:rPr lang="en-US" dirty="0" err="1">
                <a:latin typeface="Times New Roman" pitchFamily="18" charset="0"/>
                <a:cs typeface="Times New Roman" pitchFamily="18" charset="0"/>
              </a:rPr>
              <a:t>tyre</a:t>
            </a:r>
            <a:r>
              <a:rPr lang="en-US" dirty="0">
                <a:latin typeface="Times New Roman" pitchFamily="18" charset="0"/>
                <a:cs typeface="Times New Roman" pitchFamily="18" charset="0"/>
              </a:rPr>
              <a:t> radius × efficiency </a:t>
            </a:r>
          </a:p>
          <a:p>
            <a:r>
              <a:rPr lang="en-US" dirty="0">
                <a:latin typeface="Times New Roman" pitchFamily="18" charset="0"/>
                <a:cs typeface="Times New Roman" pitchFamily="18" charset="0"/>
              </a:rPr>
              <a:t>= 741.663 ÷ 0.11 × 0.8 </a:t>
            </a:r>
          </a:p>
          <a:p>
            <a:r>
              <a:rPr lang="en-US" dirty="0">
                <a:latin typeface="Times New Roman" pitchFamily="18" charset="0"/>
                <a:cs typeface="Times New Roman" pitchFamily="18" charset="0"/>
              </a:rPr>
              <a:t>Bf = 5393.9127 N </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2289476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332656"/>
            <a:ext cx="4572000" cy="5355312"/>
          </a:xfrm>
          <a:prstGeom prst="rect">
            <a:avLst/>
          </a:prstGeom>
        </p:spPr>
        <p:txBody>
          <a:bodyPr>
            <a:spAutoFit/>
          </a:bodyPr>
          <a:lstStyle/>
          <a:p>
            <a:r>
              <a:rPr lang="en-US" b="1" dirty="0"/>
              <a:t>7</a:t>
            </a:r>
            <a:r>
              <a:rPr lang="en-US" b="1" dirty="0">
                <a:latin typeface="Times New Roman" pitchFamily="18" charset="0"/>
                <a:cs typeface="Times New Roman" pitchFamily="18" charset="0"/>
              </a:rPr>
              <a:t>) Deceleration:-</a:t>
            </a:r>
          </a:p>
          <a:p>
            <a:r>
              <a:rPr lang="en-US" dirty="0">
                <a:latin typeface="Times New Roman" pitchFamily="18" charset="0"/>
                <a:cs typeface="Times New Roman" pitchFamily="18" charset="0"/>
              </a:rPr>
              <a:t>Bf = -ma </a:t>
            </a:r>
          </a:p>
          <a:p>
            <a:r>
              <a:rPr lang="en-US" dirty="0">
                <a:latin typeface="Times New Roman" pitchFamily="18" charset="0"/>
                <a:cs typeface="Times New Roman" pitchFamily="18" charset="0"/>
              </a:rPr>
              <a:t>Negative sign indicates the force in opposite direction </a:t>
            </a:r>
          </a:p>
          <a:p>
            <a:r>
              <a:rPr lang="en-US" dirty="0">
                <a:latin typeface="Times New Roman" pitchFamily="18" charset="0"/>
                <a:cs typeface="Times New Roman" pitchFamily="18" charset="0"/>
              </a:rPr>
              <a:t>a = -braking force / m </a:t>
            </a:r>
          </a:p>
          <a:p>
            <a:r>
              <a:rPr lang="en-US" dirty="0">
                <a:latin typeface="Times New Roman" pitchFamily="18" charset="0"/>
                <a:cs typeface="Times New Roman" pitchFamily="18" charset="0"/>
              </a:rPr>
              <a:t>= -5393.9127÷ 175</a:t>
            </a:r>
          </a:p>
          <a:p>
            <a:r>
              <a:rPr lang="en-US" dirty="0">
                <a:latin typeface="Times New Roman" pitchFamily="18" charset="0"/>
                <a:cs typeface="Times New Roman" pitchFamily="18" charset="0"/>
              </a:rPr>
              <a:t>a = -30.822 m/sec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8) Stopping Distance:- </a:t>
            </a:r>
          </a:p>
          <a:p>
            <a:r>
              <a:rPr lang="en-US" dirty="0">
                <a:latin typeface="Times New Roman" pitchFamily="18" charset="0"/>
                <a:cs typeface="Times New Roman" pitchFamily="18" charset="0"/>
              </a:rPr>
              <a:t>S = v2 – u2 ÷ a </a:t>
            </a:r>
          </a:p>
          <a:p>
            <a:r>
              <a:rPr lang="en-US" dirty="0">
                <a:latin typeface="Times New Roman" pitchFamily="18" charset="0"/>
                <a:cs typeface="Times New Roman" pitchFamily="18" charset="0"/>
              </a:rPr>
              <a:t>= (11.11)2 ÷ 30.822</a:t>
            </a:r>
          </a:p>
          <a:p>
            <a:r>
              <a:rPr lang="en-US" dirty="0" smtClean="0">
                <a:latin typeface="Times New Roman" pitchFamily="18" charset="0"/>
                <a:cs typeface="Times New Roman" pitchFamily="18" charset="0"/>
              </a:rPr>
              <a:t>S = 4.00 m </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9</a:t>
            </a:r>
            <a:r>
              <a:rPr lang="en-US" b="1" dirty="0">
                <a:latin typeface="Times New Roman" pitchFamily="18" charset="0"/>
                <a:cs typeface="Times New Roman" pitchFamily="18" charset="0"/>
              </a:rPr>
              <a:t>) Braking Time :- </a:t>
            </a:r>
          </a:p>
          <a:p>
            <a:r>
              <a:rPr lang="en-US" dirty="0">
                <a:latin typeface="Times New Roman" pitchFamily="18" charset="0"/>
                <a:cs typeface="Times New Roman" pitchFamily="18" charset="0"/>
              </a:rPr>
              <a:t>t = stopping distance × reaction time ÷ 3.6 </a:t>
            </a:r>
          </a:p>
          <a:p>
            <a:r>
              <a:rPr lang="en-US" dirty="0">
                <a:latin typeface="Times New Roman" pitchFamily="18" charset="0"/>
                <a:cs typeface="Times New Roman" pitchFamily="18" charset="0"/>
              </a:rPr>
              <a:t>3.6 is the fixed fig for converting km/</a:t>
            </a:r>
            <a:r>
              <a:rPr lang="en-US" dirty="0" err="1">
                <a:latin typeface="Times New Roman" pitchFamily="18" charset="0"/>
                <a:cs typeface="Times New Roman" pitchFamily="18" charset="0"/>
              </a:rPr>
              <a:t>hr</a:t>
            </a:r>
            <a:r>
              <a:rPr lang="en-US" dirty="0">
                <a:latin typeface="Times New Roman" pitchFamily="18" charset="0"/>
                <a:cs typeface="Times New Roman" pitchFamily="18" charset="0"/>
              </a:rPr>
              <a:t> to m/sec </a:t>
            </a:r>
          </a:p>
          <a:p>
            <a:r>
              <a:rPr lang="en-US" dirty="0">
                <a:latin typeface="Times New Roman" pitchFamily="18" charset="0"/>
                <a:cs typeface="Times New Roman" pitchFamily="18" charset="0"/>
              </a:rPr>
              <a:t>t = 4.00×1.5÷3.6 </a:t>
            </a:r>
          </a:p>
          <a:p>
            <a:r>
              <a:rPr lang="en-US" dirty="0">
                <a:latin typeface="Times New Roman" pitchFamily="18" charset="0"/>
                <a:cs typeface="Times New Roman" pitchFamily="18" charset="0"/>
              </a:rPr>
              <a:t>t = 1.667sec </a:t>
            </a:r>
          </a:p>
        </p:txBody>
      </p:sp>
      <p:sp>
        <p:nvSpPr>
          <p:cNvPr id="3" name="Rectangle 2"/>
          <p:cNvSpPr/>
          <p:nvPr/>
        </p:nvSpPr>
        <p:spPr>
          <a:xfrm>
            <a:off x="4788024" y="332656"/>
            <a:ext cx="4572000" cy="5909310"/>
          </a:xfrm>
          <a:prstGeom prst="rect">
            <a:avLst/>
          </a:prstGeom>
        </p:spPr>
        <p:txBody>
          <a:bodyPr>
            <a:spAutoFit/>
          </a:bodyPr>
          <a:lstStyle/>
          <a:p>
            <a:r>
              <a:rPr lang="en-US" b="1" dirty="0">
                <a:latin typeface="Times New Roman" pitchFamily="18" charset="0"/>
                <a:cs typeface="Times New Roman" pitchFamily="18" charset="0"/>
              </a:rPr>
              <a:t>10) Kinetic Energy:- </a:t>
            </a:r>
          </a:p>
          <a:p>
            <a:r>
              <a:rPr lang="en-US" dirty="0">
                <a:latin typeface="Times New Roman" pitchFamily="18" charset="0"/>
                <a:cs typeface="Times New Roman" pitchFamily="18" charset="0"/>
              </a:rPr>
              <a:t>KE = 1 ÷ 2 × mv2</a:t>
            </a:r>
          </a:p>
          <a:p>
            <a:r>
              <a:rPr lang="en-US" dirty="0">
                <a:latin typeface="Times New Roman" pitchFamily="18" charset="0"/>
                <a:cs typeface="Times New Roman" pitchFamily="18" charset="0"/>
              </a:rPr>
              <a:t>= ½×175× (11.11)2 </a:t>
            </a:r>
          </a:p>
          <a:p>
            <a:r>
              <a:rPr lang="en-US" dirty="0">
                <a:latin typeface="Times New Roman" pitchFamily="18" charset="0"/>
                <a:cs typeface="Times New Roman" pitchFamily="18" charset="0"/>
              </a:rPr>
              <a:t>KE = 10800.30 J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11) Braking Power:- </a:t>
            </a:r>
          </a:p>
          <a:p>
            <a:r>
              <a:rPr lang="en-US" dirty="0" err="1">
                <a:latin typeface="Times New Roman" pitchFamily="18" charset="0"/>
                <a:cs typeface="Times New Roman" pitchFamily="18" charset="0"/>
              </a:rPr>
              <a:t>Bp</a:t>
            </a:r>
            <a:r>
              <a:rPr lang="en-US" dirty="0">
                <a:latin typeface="Times New Roman" pitchFamily="18" charset="0"/>
                <a:cs typeface="Times New Roman" pitchFamily="18" charset="0"/>
              </a:rPr>
              <a:t> = KE / t </a:t>
            </a:r>
          </a:p>
          <a:p>
            <a:r>
              <a:rPr lang="en-US" dirty="0">
                <a:latin typeface="Times New Roman" pitchFamily="18" charset="0"/>
                <a:cs typeface="Times New Roman" pitchFamily="18" charset="0"/>
              </a:rPr>
              <a:t>=10800 ÷ 1.667</a:t>
            </a:r>
          </a:p>
          <a:p>
            <a:r>
              <a:rPr lang="en-US" dirty="0" err="1">
                <a:latin typeface="Times New Roman" pitchFamily="18" charset="0"/>
                <a:cs typeface="Times New Roman" pitchFamily="18" charset="0"/>
              </a:rPr>
              <a:t>Bp</a:t>
            </a:r>
            <a:r>
              <a:rPr lang="en-US" dirty="0">
                <a:latin typeface="Times New Roman" pitchFamily="18" charset="0"/>
                <a:cs typeface="Times New Roman" pitchFamily="18" charset="0"/>
              </a:rPr>
              <a:t> = 6478.70 N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12) Area Of Master Cylinder:- </a:t>
            </a:r>
          </a:p>
          <a:p>
            <a:r>
              <a:rPr lang="en-US" dirty="0" err="1">
                <a:latin typeface="Times New Roman" pitchFamily="18" charset="0"/>
                <a:cs typeface="Times New Roman" pitchFamily="18" charset="0"/>
              </a:rPr>
              <a:t>Amc</a:t>
            </a:r>
            <a:r>
              <a:rPr lang="en-US" dirty="0">
                <a:latin typeface="Times New Roman" pitchFamily="18" charset="0"/>
                <a:cs typeface="Times New Roman" pitchFamily="18" charset="0"/>
              </a:rPr>
              <a:t> = </a:t>
            </a:r>
            <a:r>
              <a:rPr lang="el-GR" dirty="0">
                <a:latin typeface="Times New Roman" pitchFamily="18" charset="0"/>
                <a:cs typeface="Times New Roman" pitchFamily="18" charset="0"/>
              </a:rPr>
              <a:t>π ÷ 4 × </a:t>
            </a:r>
            <a:r>
              <a:rPr lang="en-US" dirty="0">
                <a:latin typeface="Times New Roman" pitchFamily="18" charset="0"/>
                <a:cs typeface="Times New Roman" pitchFamily="18" charset="0"/>
              </a:rPr>
              <a:t>D2</a:t>
            </a:r>
          </a:p>
          <a:p>
            <a:r>
              <a:rPr lang="en-US" dirty="0">
                <a:latin typeface="Times New Roman" pitchFamily="18" charset="0"/>
                <a:cs typeface="Times New Roman" pitchFamily="18" charset="0"/>
              </a:rPr>
              <a:t>D =12mm </a:t>
            </a:r>
          </a:p>
          <a:p>
            <a:r>
              <a:rPr lang="en-US" dirty="0" err="1">
                <a:latin typeface="Times New Roman" pitchFamily="18" charset="0"/>
                <a:cs typeface="Times New Roman" pitchFamily="18" charset="0"/>
              </a:rPr>
              <a:t>Amc</a:t>
            </a:r>
            <a:r>
              <a:rPr lang="en-US" dirty="0">
                <a:latin typeface="Times New Roman" pitchFamily="18" charset="0"/>
                <a:cs typeface="Times New Roman" pitchFamily="18" charset="0"/>
              </a:rPr>
              <a:t> = </a:t>
            </a:r>
            <a:r>
              <a:rPr lang="el-GR" dirty="0">
                <a:latin typeface="Times New Roman" pitchFamily="18" charset="0"/>
                <a:cs typeface="Times New Roman" pitchFamily="18" charset="0"/>
              </a:rPr>
              <a:t>π ÷ 4 × (12)2</a:t>
            </a:r>
          </a:p>
          <a:p>
            <a:r>
              <a:rPr lang="en-US" dirty="0" err="1">
                <a:latin typeface="Times New Roman" pitchFamily="18" charset="0"/>
                <a:cs typeface="Times New Roman" pitchFamily="18" charset="0"/>
              </a:rPr>
              <a:t>Amc</a:t>
            </a:r>
            <a:r>
              <a:rPr lang="en-US" dirty="0">
                <a:latin typeface="Times New Roman" pitchFamily="18" charset="0"/>
                <a:cs typeface="Times New Roman" pitchFamily="18" charset="0"/>
              </a:rPr>
              <a:t> = 113.0973 </a:t>
            </a:r>
            <a:r>
              <a:rPr lang="en-US" dirty="0" smtClean="0">
                <a:latin typeface="Times New Roman" pitchFamily="18" charset="0"/>
                <a:cs typeface="Times New Roman" pitchFamily="18" charset="0"/>
              </a:rPr>
              <a:t>mm2</a:t>
            </a:r>
          </a:p>
          <a:p>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13) Area Of Caliper:- </a:t>
            </a:r>
          </a:p>
          <a:p>
            <a:r>
              <a:rPr lang="en-US" dirty="0">
                <a:latin typeface="Times New Roman" pitchFamily="18" charset="0"/>
                <a:cs typeface="Times New Roman" pitchFamily="18" charset="0"/>
              </a:rPr>
              <a:t>Ac = </a:t>
            </a:r>
            <a:r>
              <a:rPr lang="el-GR" dirty="0">
                <a:latin typeface="Times New Roman" pitchFamily="18" charset="0"/>
                <a:cs typeface="Times New Roman" pitchFamily="18" charset="0"/>
              </a:rPr>
              <a:t>π ÷ 4 × </a:t>
            </a:r>
            <a:r>
              <a:rPr lang="en-US" dirty="0">
                <a:latin typeface="Times New Roman" pitchFamily="18" charset="0"/>
                <a:cs typeface="Times New Roman" pitchFamily="18" charset="0"/>
              </a:rPr>
              <a:t>D2 </a:t>
            </a:r>
          </a:p>
          <a:p>
            <a:r>
              <a:rPr lang="en-US" dirty="0">
                <a:latin typeface="Times New Roman" pitchFamily="18" charset="0"/>
                <a:cs typeface="Times New Roman" pitchFamily="18" charset="0"/>
              </a:rPr>
              <a:t>D = 32 mm </a:t>
            </a:r>
          </a:p>
          <a:p>
            <a:r>
              <a:rPr lang="en-US" dirty="0">
                <a:latin typeface="Times New Roman" pitchFamily="18" charset="0"/>
                <a:cs typeface="Times New Roman" pitchFamily="18" charset="0"/>
              </a:rPr>
              <a:t>Ac = </a:t>
            </a:r>
            <a:r>
              <a:rPr lang="el-GR" dirty="0">
                <a:latin typeface="Times New Roman" pitchFamily="18" charset="0"/>
                <a:cs typeface="Times New Roman" pitchFamily="18" charset="0"/>
              </a:rPr>
              <a:t>π ÷ 4 × (32)2 </a:t>
            </a:r>
          </a:p>
          <a:p>
            <a:r>
              <a:rPr lang="en-US" dirty="0">
                <a:latin typeface="Times New Roman" pitchFamily="18" charset="0"/>
                <a:cs typeface="Times New Roman" pitchFamily="18" charset="0"/>
              </a:rPr>
              <a:t>Ac = 804.277 mm2 </a:t>
            </a:r>
          </a:p>
        </p:txBody>
      </p:sp>
    </p:spTree>
    <p:extLst>
      <p:ext uri="{BB962C8B-B14F-4D97-AF65-F5344CB8AC3E}">
        <p14:creationId xmlns:p14="http://schemas.microsoft.com/office/powerpoint/2010/main" val="25807616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2100" y="149136"/>
            <a:ext cx="8456364" cy="1077218"/>
          </a:xfrm>
          <a:prstGeom prst="rect">
            <a:avLst/>
          </a:prstGeom>
        </p:spPr>
        <p:txBody>
          <a:bodyPr wrap="square">
            <a:spAutoFit/>
          </a:bodyPr>
          <a:lstStyle/>
          <a:p>
            <a:r>
              <a:rPr lang="en-US" sz="2800" b="1" dirty="0">
                <a:latin typeface="Calibri" pitchFamily="34" charset="0"/>
              </a:rPr>
              <a:t>ENGINE &amp; TRANMISSION: </a:t>
            </a:r>
          </a:p>
          <a:p>
            <a:r>
              <a:rPr lang="en-US" dirty="0" smtClean="0"/>
              <a:t>        We </a:t>
            </a:r>
            <a:r>
              <a:rPr lang="en-US" dirty="0"/>
              <a:t>Selected Bajaj Pulsar 135 cc Engine 4-stroke petrol With </a:t>
            </a:r>
            <a:r>
              <a:rPr lang="en-US" dirty="0" err="1" smtClean="0"/>
              <a:t>Carborettor</a:t>
            </a:r>
            <a:r>
              <a:rPr lang="en-US" dirty="0" smtClean="0"/>
              <a:t> </a:t>
            </a:r>
            <a:r>
              <a:rPr lang="en-US" dirty="0"/>
              <a:t>and Gravity Fuel system.</a:t>
            </a:r>
          </a:p>
        </p:txBody>
      </p:sp>
      <p:graphicFrame>
        <p:nvGraphicFramePr>
          <p:cNvPr id="4" name="Table 3"/>
          <p:cNvGraphicFramePr>
            <a:graphicFrameLocks noGrp="1"/>
          </p:cNvGraphicFramePr>
          <p:nvPr>
            <p:extLst>
              <p:ext uri="{D42A27DB-BD31-4B8C-83A1-F6EECF244321}">
                <p14:modId xmlns:p14="http://schemas.microsoft.com/office/powerpoint/2010/main" val="3325651119"/>
              </p:ext>
            </p:extLst>
          </p:nvPr>
        </p:nvGraphicFramePr>
        <p:xfrm>
          <a:off x="467544" y="1700808"/>
          <a:ext cx="7704856" cy="4408021"/>
        </p:xfrm>
        <a:graphic>
          <a:graphicData uri="http://schemas.openxmlformats.org/drawingml/2006/table">
            <a:tbl>
              <a:tblPr>
                <a:tableStyleId>{5C22544A-7EE6-4342-B048-85BDC9FD1C3A}</a:tableStyleId>
              </a:tblPr>
              <a:tblGrid>
                <a:gridCol w="1008112"/>
                <a:gridCol w="4079322"/>
                <a:gridCol w="2617422"/>
              </a:tblGrid>
              <a:tr h="362077">
                <a:tc>
                  <a:txBody>
                    <a:bodyPr/>
                    <a:lstStyle/>
                    <a:p>
                      <a:pPr marL="0" marR="0" algn="ctr">
                        <a:lnSpc>
                          <a:spcPct val="107000"/>
                        </a:lnSpc>
                        <a:spcBef>
                          <a:spcPts val="0"/>
                        </a:spcBef>
                        <a:spcAft>
                          <a:spcPts val="0"/>
                        </a:spcAft>
                      </a:pPr>
                      <a:r>
                        <a:rPr lang="en-IN" sz="1800" b="1" dirty="0">
                          <a:effectLst/>
                          <a:latin typeface="Calibri" pitchFamily="34" charset="0"/>
                        </a:rPr>
                        <a:t>SR NO</a:t>
                      </a:r>
                      <a:endParaRPr lang="en-US" sz="1800" b="1" dirty="0">
                        <a:effectLst/>
                        <a:latin typeface="Calibri" pitchFamily="34" charset="0"/>
                        <a:ea typeface="Calibri"/>
                        <a:cs typeface="Times New Roman"/>
                      </a:endParaRPr>
                    </a:p>
                  </a:txBody>
                  <a:tcPr marL="58574" marR="58574" marT="0" marB="0"/>
                </a:tc>
                <a:tc>
                  <a:txBody>
                    <a:bodyPr/>
                    <a:lstStyle/>
                    <a:p>
                      <a:pPr marL="0" marR="0" algn="ctr">
                        <a:lnSpc>
                          <a:spcPct val="107000"/>
                        </a:lnSpc>
                        <a:spcBef>
                          <a:spcPts val="0"/>
                        </a:spcBef>
                        <a:spcAft>
                          <a:spcPts val="0"/>
                        </a:spcAft>
                      </a:pPr>
                      <a:r>
                        <a:rPr lang="en-IN" sz="1800" b="1">
                          <a:effectLst/>
                          <a:latin typeface="Calibri" pitchFamily="34" charset="0"/>
                        </a:rPr>
                        <a:t>DESCRIPTION</a:t>
                      </a:r>
                      <a:endParaRPr lang="en-US" sz="1800" b="1">
                        <a:effectLst/>
                        <a:latin typeface="Calibri" pitchFamily="34" charset="0"/>
                        <a:ea typeface="Calibri"/>
                        <a:cs typeface="Times New Roman"/>
                      </a:endParaRPr>
                    </a:p>
                  </a:txBody>
                  <a:tcPr marL="58574" marR="58574" marT="0" marB="0"/>
                </a:tc>
                <a:tc>
                  <a:txBody>
                    <a:bodyPr/>
                    <a:lstStyle/>
                    <a:p>
                      <a:pPr marL="0" marR="0" algn="ctr">
                        <a:lnSpc>
                          <a:spcPct val="107000"/>
                        </a:lnSpc>
                        <a:spcBef>
                          <a:spcPts val="0"/>
                        </a:spcBef>
                        <a:spcAft>
                          <a:spcPts val="0"/>
                        </a:spcAft>
                      </a:pPr>
                      <a:r>
                        <a:rPr lang="en-IN" sz="1800" b="1" dirty="0">
                          <a:effectLst/>
                          <a:latin typeface="Calibri" pitchFamily="34" charset="0"/>
                        </a:rPr>
                        <a:t>TYPE</a:t>
                      </a:r>
                      <a:endParaRPr lang="en-US" sz="1800" b="1" dirty="0">
                        <a:effectLst/>
                        <a:latin typeface="Calibri" pitchFamily="34" charset="0"/>
                        <a:ea typeface="Calibri"/>
                        <a:cs typeface="Times New Roman"/>
                      </a:endParaRPr>
                    </a:p>
                  </a:txBody>
                  <a:tcPr marL="58574" marR="58574" marT="0" marB="0"/>
                </a:tc>
              </a:tr>
              <a:tr h="161262">
                <a:tc>
                  <a:txBody>
                    <a:bodyPr/>
                    <a:lstStyle/>
                    <a:p>
                      <a:pPr marL="0" marR="0" algn="ctr">
                        <a:lnSpc>
                          <a:spcPct val="107000"/>
                        </a:lnSpc>
                        <a:spcBef>
                          <a:spcPts val="0"/>
                        </a:spcBef>
                        <a:spcAft>
                          <a:spcPts val="0"/>
                        </a:spcAft>
                      </a:pPr>
                      <a:r>
                        <a:rPr lang="en-IN" sz="1600" dirty="0">
                          <a:effectLst/>
                          <a:latin typeface="Times New Roman" pitchFamily="18" charset="0"/>
                          <a:cs typeface="Times New Roman" pitchFamily="18" charset="0"/>
                        </a:rPr>
                        <a:t>1</a:t>
                      </a:r>
                      <a:endParaRPr lang="en-US" sz="1600" dirty="0">
                        <a:effectLst/>
                        <a:latin typeface="Times New Roman" pitchFamily="18" charset="0"/>
                        <a:ea typeface="Calibri"/>
                        <a:cs typeface="Times New Roman" pitchFamily="18" charset="0"/>
                      </a:endParaRPr>
                    </a:p>
                  </a:txBody>
                  <a:tcPr marL="58574" marR="58574" marT="0" marB="0"/>
                </a:tc>
                <a:tc>
                  <a:txBody>
                    <a:bodyPr/>
                    <a:lstStyle/>
                    <a:p>
                      <a:pPr marL="0" marR="0" algn="ctr">
                        <a:lnSpc>
                          <a:spcPct val="107000"/>
                        </a:lnSpc>
                        <a:spcBef>
                          <a:spcPts val="0"/>
                        </a:spcBef>
                        <a:spcAft>
                          <a:spcPts val="0"/>
                        </a:spcAft>
                      </a:pPr>
                      <a:r>
                        <a:rPr lang="en-IN" sz="1600">
                          <a:effectLst/>
                          <a:latin typeface="Times New Roman" pitchFamily="18" charset="0"/>
                          <a:cs typeface="Times New Roman" pitchFamily="18" charset="0"/>
                        </a:rPr>
                        <a:t>Displacement</a:t>
                      </a:r>
                      <a:endParaRPr lang="en-US" sz="1600">
                        <a:effectLst/>
                        <a:latin typeface="Times New Roman" pitchFamily="18" charset="0"/>
                        <a:ea typeface="Calibri"/>
                        <a:cs typeface="Times New Roman" pitchFamily="18" charset="0"/>
                      </a:endParaRPr>
                    </a:p>
                  </a:txBody>
                  <a:tcPr marL="58574" marR="58574" marT="0" marB="0"/>
                </a:tc>
                <a:tc>
                  <a:txBody>
                    <a:bodyPr/>
                    <a:lstStyle/>
                    <a:p>
                      <a:pPr marL="0" marR="0" algn="ctr">
                        <a:lnSpc>
                          <a:spcPct val="107000"/>
                        </a:lnSpc>
                        <a:spcBef>
                          <a:spcPts val="0"/>
                        </a:spcBef>
                        <a:spcAft>
                          <a:spcPts val="0"/>
                        </a:spcAft>
                      </a:pPr>
                      <a:r>
                        <a:rPr lang="en-IN" sz="1600" dirty="0">
                          <a:effectLst/>
                          <a:latin typeface="Times New Roman" pitchFamily="18" charset="0"/>
                          <a:cs typeface="Times New Roman" pitchFamily="18" charset="0"/>
                        </a:rPr>
                        <a:t>135 cc</a:t>
                      </a:r>
                      <a:endParaRPr lang="en-US" sz="1600" dirty="0">
                        <a:effectLst/>
                        <a:latin typeface="Times New Roman" pitchFamily="18" charset="0"/>
                        <a:ea typeface="Calibri"/>
                        <a:cs typeface="Times New Roman" pitchFamily="18" charset="0"/>
                      </a:endParaRPr>
                    </a:p>
                  </a:txBody>
                  <a:tcPr marL="58574" marR="58574" marT="0" marB="0"/>
                </a:tc>
              </a:tr>
              <a:tr h="277970">
                <a:tc>
                  <a:txBody>
                    <a:bodyPr/>
                    <a:lstStyle/>
                    <a:p>
                      <a:pPr marL="0" marR="0" algn="ctr">
                        <a:lnSpc>
                          <a:spcPct val="107000"/>
                        </a:lnSpc>
                        <a:spcBef>
                          <a:spcPts val="0"/>
                        </a:spcBef>
                        <a:spcAft>
                          <a:spcPts val="0"/>
                        </a:spcAft>
                      </a:pPr>
                      <a:r>
                        <a:rPr lang="en-IN" sz="1600">
                          <a:effectLst/>
                          <a:latin typeface="Times New Roman" pitchFamily="18" charset="0"/>
                          <a:cs typeface="Times New Roman" pitchFamily="18" charset="0"/>
                        </a:rPr>
                        <a:t>2</a:t>
                      </a:r>
                      <a:endParaRPr lang="en-US" sz="1600">
                        <a:effectLst/>
                        <a:latin typeface="Times New Roman" pitchFamily="18" charset="0"/>
                        <a:ea typeface="Calibri"/>
                        <a:cs typeface="Times New Roman" pitchFamily="18" charset="0"/>
                      </a:endParaRPr>
                    </a:p>
                  </a:txBody>
                  <a:tcPr marL="58574" marR="58574" marT="0" marB="0"/>
                </a:tc>
                <a:tc>
                  <a:txBody>
                    <a:bodyPr/>
                    <a:lstStyle/>
                    <a:p>
                      <a:pPr marL="0" marR="0" algn="ctr">
                        <a:lnSpc>
                          <a:spcPct val="107000"/>
                        </a:lnSpc>
                        <a:spcBef>
                          <a:spcPts val="0"/>
                        </a:spcBef>
                        <a:spcAft>
                          <a:spcPts val="0"/>
                        </a:spcAft>
                      </a:pPr>
                      <a:r>
                        <a:rPr lang="en-IN" sz="1600" dirty="0">
                          <a:effectLst/>
                          <a:latin typeface="Times New Roman" pitchFamily="18" charset="0"/>
                          <a:cs typeface="Times New Roman" pitchFamily="18" charset="0"/>
                        </a:rPr>
                        <a:t>Stroke</a:t>
                      </a:r>
                      <a:endParaRPr lang="en-US" sz="1600" dirty="0">
                        <a:effectLst/>
                        <a:latin typeface="Times New Roman" pitchFamily="18" charset="0"/>
                        <a:ea typeface="Calibri"/>
                        <a:cs typeface="Times New Roman" pitchFamily="18" charset="0"/>
                      </a:endParaRPr>
                    </a:p>
                  </a:txBody>
                  <a:tcPr marL="58574" marR="58574" marT="0" marB="0"/>
                </a:tc>
                <a:tc>
                  <a:txBody>
                    <a:bodyPr/>
                    <a:lstStyle/>
                    <a:p>
                      <a:pPr marL="0" marR="0" algn="ctr">
                        <a:lnSpc>
                          <a:spcPct val="107000"/>
                        </a:lnSpc>
                        <a:spcBef>
                          <a:spcPts val="0"/>
                        </a:spcBef>
                        <a:spcAft>
                          <a:spcPts val="0"/>
                        </a:spcAft>
                      </a:pPr>
                      <a:r>
                        <a:rPr lang="en-IN" sz="1600" dirty="0">
                          <a:effectLst/>
                          <a:latin typeface="Times New Roman" pitchFamily="18" charset="0"/>
                          <a:cs typeface="Times New Roman" pitchFamily="18" charset="0"/>
                        </a:rPr>
                        <a:t>4 stroke single cylinder</a:t>
                      </a:r>
                      <a:endParaRPr lang="en-US" sz="1600" dirty="0">
                        <a:effectLst/>
                        <a:latin typeface="Times New Roman" pitchFamily="18" charset="0"/>
                        <a:ea typeface="Calibri"/>
                        <a:cs typeface="Times New Roman" pitchFamily="18" charset="0"/>
                      </a:endParaRPr>
                    </a:p>
                  </a:txBody>
                  <a:tcPr marL="58574" marR="58574" marT="0" marB="0"/>
                </a:tc>
              </a:tr>
              <a:tr h="181038">
                <a:tc>
                  <a:txBody>
                    <a:bodyPr/>
                    <a:lstStyle/>
                    <a:p>
                      <a:pPr marL="0" marR="0" algn="ctr">
                        <a:lnSpc>
                          <a:spcPct val="107000"/>
                        </a:lnSpc>
                        <a:spcBef>
                          <a:spcPts val="0"/>
                        </a:spcBef>
                        <a:spcAft>
                          <a:spcPts val="0"/>
                        </a:spcAft>
                      </a:pPr>
                      <a:r>
                        <a:rPr lang="en-IN" sz="1600">
                          <a:effectLst/>
                          <a:latin typeface="Times New Roman" pitchFamily="18" charset="0"/>
                          <a:cs typeface="Times New Roman" pitchFamily="18" charset="0"/>
                        </a:rPr>
                        <a:t>3</a:t>
                      </a:r>
                      <a:endParaRPr lang="en-US" sz="1600">
                        <a:effectLst/>
                        <a:latin typeface="Times New Roman" pitchFamily="18" charset="0"/>
                        <a:ea typeface="Calibri"/>
                        <a:cs typeface="Times New Roman" pitchFamily="18" charset="0"/>
                      </a:endParaRPr>
                    </a:p>
                  </a:txBody>
                  <a:tcPr marL="58574" marR="58574" marT="0" marB="0"/>
                </a:tc>
                <a:tc>
                  <a:txBody>
                    <a:bodyPr/>
                    <a:lstStyle/>
                    <a:p>
                      <a:pPr marL="0" marR="0" algn="ctr">
                        <a:lnSpc>
                          <a:spcPct val="107000"/>
                        </a:lnSpc>
                        <a:spcBef>
                          <a:spcPts val="0"/>
                        </a:spcBef>
                        <a:spcAft>
                          <a:spcPts val="0"/>
                        </a:spcAft>
                      </a:pPr>
                      <a:r>
                        <a:rPr lang="en-IN" sz="1600" dirty="0">
                          <a:effectLst/>
                          <a:latin typeface="Times New Roman" pitchFamily="18" charset="0"/>
                          <a:cs typeface="Times New Roman" pitchFamily="18" charset="0"/>
                        </a:rPr>
                        <a:t>Cooling</a:t>
                      </a:r>
                      <a:endParaRPr lang="en-US" sz="1600" dirty="0">
                        <a:effectLst/>
                        <a:latin typeface="Times New Roman" pitchFamily="18" charset="0"/>
                        <a:ea typeface="Calibri"/>
                        <a:cs typeface="Times New Roman" pitchFamily="18" charset="0"/>
                      </a:endParaRPr>
                    </a:p>
                  </a:txBody>
                  <a:tcPr marL="58574" marR="58574" marT="0" marB="0"/>
                </a:tc>
                <a:tc>
                  <a:txBody>
                    <a:bodyPr/>
                    <a:lstStyle/>
                    <a:p>
                      <a:pPr marL="0" marR="0" algn="ctr">
                        <a:lnSpc>
                          <a:spcPct val="107000"/>
                        </a:lnSpc>
                        <a:spcBef>
                          <a:spcPts val="0"/>
                        </a:spcBef>
                        <a:spcAft>
                          <a:spcPts val="0"/>
                        </a:spcAft>
                      </a:pPr>
                      <a:r>
                        <a:rPr lang="en-IN" sz="1600">
                          <a:effectLst/>
                          <a:latin typeface="Times New Roman" pitchFamily="18" charset="0"/>
                          <a:cs typeface="Times New Roman" pitchFamily="18" charset="0"/>
                        </a:rPr>
                        <a:t>Air cooled</a:t>
                      </a:r>
                      <a:endParaRPr lang="en-US" sz="1600">
                        <a:effectLst/>
                        <a:latin typeface="Times New Roman" pitchFamily="18" charset="0"/>
                        <a:ea typeface="Calibri"/>
                        <a:cs typeface="Times New Roman" pitchFamily="18" charset="0"/>
                      </a:endParaRPr>
                    </a:p>
                  </a:txBody>
                  <a:tcPr marL="58574" marR="58574" marT="0" marB="0"/>
                </a:tc>
              </a:tr>
              <a:tr h="355619">
                <a:tc>
                  <a:txBody>
                    <a:bodyPr/>
                    <a:lstStyle/>
                    <a:p>
                      <a:pPr marL="0" marR="0" algn="ctr">
                        <a:lnSpc>
                          <a:spcPct val="107000"/>
                        </a:lnSpc>
                        <a:spcBef>
                          <a:spcPts val="0"/>
                        </a:spcBef>
                        <a:spcAft>
                          <a:spcPts val="0"/>
                        </a:spcAft>
                      </a:pPr>
                      <a:r>
                        <a:rPr lang="en-IN" sz="1600">
                          <a:effectLst/>
                          <a:latin typeface="Times New Roman" pitchFamily="18" charset="0"/>
                          <a:cs typeface="Times New Roman" pitchFamily="18" charset="0"/>
                        </a:rPr>
                        <a:t>4</a:t>
                      </a:r>
                      <a:endParaRPr lang="en-US" sz="1600">
                        <a:effectLst/>
                        <a:latin typeface="Times New Roman" pitchFamily="18" charset="0"/>
                        <a:ea typeface="Calibri"/>
                        <a:cs typeface="Times New Roman" pitchFamily="18" charset="0"/>
                      </a:endParaRPr>
                    </a:p>
                  </a:txBody>
                  <a:tcPr marL="58574" marR="58574" marT="0" marB="0"/>
                </a:tc>
                <a:tc>
                  <a:txBody>
                    <a:bodyPr/>
                    <a:lstStyle/>
                    <a:p>
                      <a:pPr marL="0" marR="0" algn="ctr">
                        <a:lnSpc>
                          <a:spcPct val="107000"/>
                        </a:lnSpc>
                        <a:spcBef>
                          <a:spcPts val="0"/>
                        </a:spcBef>
                        <a:spcAft>
                          <a:spcPts val="0"/>
                        </a:spcAft>
                      </a:pPr>
                      <a:r>
                        <a:rPr lang="en-IN" sz="1600" dirty="0">
                          <a:effectLst/>
                          <a:latin typeface="Times New Roman" pitchFamily="18" charset="0"/>
                          <a:cs typeface="Times New Roman" pitchFamily="18" charset="0"/>
                        </a:rPr>
                        <a:t>Max power</a:t>
                      </a:r>
                      <a:endParaRPr lang="en-US" sz="1600" dirty="0">
                        <a:effectLst/>
                        <a:latin typeface="Times New Roman" pitchFamily="18" charset="0"/>
                        <a:ea typeface="Calibri"/>
                        <a:cs typeface="Times New Roman" pitchFamily="18" charset="0"/>
                      </a:endParaRPr>
                    </a:p>
                  </a:txBody>
                  <a:tcPr marL="58574" marR="58574" marT="0" marB="0"/>
                </a:tc>
                <a:tc>
                  <a:txBody>
                    <a:bodyPr/>
                    <a:lstStyle/>
                    <a:p>
                      <a:pPr marL="0" marR="0" algn="ctr">
                        <a:lnSpc>
                          <a:spcPct val="107000"/>
                        </a:lnSpc>
                        <a:spcBef>
                          <a:spcPts val="0"/>
                        </a:spcBef>
                        <a:spcAft>
                          <a:spcPts val="0"/>
                        </a:spcAft>
                      </a:pPr>
                      <a:r>
                        <a:rPr lang="en-IN" sz="1600">
                          <a:effectLst/>
                          <a:latin typeface="Times New Roman" pitchFamily="18" charset="0"/>
                          <a:cs typeface="Times New Roman" pitchFamily="18" charset="0"/>
                        </a:rPr>
                        <a:t>13.56 BHP @ 9000 rpm</a:t>
                      </a:r>
                      <a:endParaRPr lang="en-US" sz="1600">
                        <a:effectLst/>
                        <a:latin typeface="Times New Roman" pitchFamily="18" charset="0"/>
                        <a:ea typeface="Calibri"/>
                        <a:cs typeface="Times New Roman" pitchFamily="18" charset="0"/>
                      </a:endParaRPr>
                    </a:p>
                  </a:txBody>
                  <a:tcPr marL="58574" marR="58574" marT="0" marB="0"/>
                </a:tc>
              </a:tr>
              <a:tr h="379468">
                <a:tc>
                  <a:txBody>
                    <a:bodyPr/>
                    <a:lstStyle/>
                    <a:p>
                      <a:pPr marL="0" marR="0" algn="ctr">
                        <a:lnSpc>
                          <a:spcPct val="107000"/>
                        </a:lnSpc>
                        <a:spcBef>
                          <a:spcPts val="0"/>
                        </a:spcBef>
                        <a:spcAft>
                          <a:spcPts val="0"/>
                        </a:spcAft>
                      </a:pPr>
                      <a:r>
                        <a:rPr lang="en-IN" sz="1600">
                          <a:effectLst/>
                          <a:latin typeface="Times New Roman" pitchFamily="18" charset="0"/>
                          <a:cs typeface="Times New Roman" pitchFamily="18" charset="0"/>
                        </a:rPr>
                        <a:t>5</a:t>
                      </a:r>
                      <a:endParaRPr lang="en-US" sz="1600">
                        <a:effectLst/>
                        <a:latin typeface="Times New Roman" pitchFamily="18" charset="0"/>
                        <a:ea typeface="Calibri"/>
                        <a:cs typeface="Times New Roman" pitchFamily="18" charset="0"/>
                      </a:endParaRPr>
                    </a:p>
                  </a:txBody>
                  <a:tcPr marL="58574" marR="58574" marT="0" marB="0"/>
                </a:tc>
                <a:tc>
                  <a:txBody>
                    <a:bodyPr/>
                    <a:lstStyle/>
                    <a:p>
                      <a:pPr marL="0" marR="0" algn="ctr">
                        <a:lnSpc>
                          <a:spcPct val="107000"/>
                        </a:lnSpc>
                        <a:spcBef>
                          <a:spcPts val="0"/>
                        </a:spcBef>
                        <a:spcAft>
                          <a:spcPts val="0"/>
                        </a:spcAft>
                      </a:pPr>
                      <a:r>
                        <a:rPr lang="en-IN" sz="1600" dirty="0">
                          <a:effectLst/>
                          <a:latin typeface="Times New Roman" pitchFamily="18" charset="0"/>
                          <a:cs typeface="Times New Roman" pitchFamily="18" charset="0"/>
                        </a:rPr>
                        <a:t>Max Torque</a:t>
                      </a:r>
                      <a:endParaRPr lang="en-US" sz="1600" dirty="0">
                        <a:effectLst/>
                        <a:latin typeface="Times New Roman" pitchFamily="18" charset="0"/>
                        <a:ea typeface="Calibri"/>
                        <a:cs typeface="Times New Roman" pitchFamily="18" charset="0"/>
                      </a:endParaRPr>
                    </a:p>
                  </a:txBody>
                  <a:tcPr marL="58574" marR="58574" marT="0" marB="0"/>
                </a:tc>
                <a:tc>
                  <a:txBody>
                    <a:bodyPr/>
                    <a:lstStyle/>
                    <a:p>
                      <a:pPr marL="0" marR="0" algn="ctr">
                        <a:lnSpc>
                          <a:spcPct val="107000"/>
                        </a:lnSpc>
                        <a:spcBef>
                          <a:spcPts val="0"/>
                        </a:spcBef>
                        <a:spcAft>
                          <a:spcPts val="0"/>
                        </a:spcAft>
                      </a:pPr>
                      <a:r>
                        <a:rPr lang="en-IN" sz="1600" dirty="0">
                          <a:effectLst/>
                          <a:latin typeface="Times New Roman" pitchFamily="18" charset="0"/>
                          <a:cs typeface="Times New Roman" pitchFamily="18" charset="0"/>
                        </a:rPr>
                        <a:t>11.4 N-m @ 7500 rpm</a:t>
                      </a:r>
                      <a:endParaRPr lang="en-US" sz="1600" dirty="0">
                        <a:effectLst/>
                        <a:latin typeface="Times New Roman" pitchFamily="18" charset="0"/>
                        <a:ea typeface="Calibri"/>
                        <a:cs typeface="Times New Roman" pitchFamily="18" charset="0"/>
                      </a:endParaRPr>
                    </a:p>
                  </a:txBody>
                  <a:tcPr marL="58574" marR="58574" marT="0" marB="0"/>
                </a:tc>
              </a:tr>
              <a:tr h="181038">
                <a:tc>
                  <a:txBody>
                    <a:bodyPr/>
                    <a:lstStyle/>
                    <a:p>
                      <a:pPr marL="0" marR="0" algn="ctr">
                        <a:lnSpc>
                          <a:spcPct val="107000"/>
                        </a:lnSpc>
                        <a:spcBef>
                          <a:spcPts val="0"/>
                        </a:spcBef>
                        <a:spcAft>
                          <a:spcPts val="0"/>
                        </a:spcAft>
                      </a:pPr>
                      <a:r>
                        <a:rPr lang="en-IN" sz="1600">
                          <a:effectLst/>
                          <a:latin typeface="Times New Roman" pitchFamily="18" charset="0"/>
                          <a:cs typeface="Times New Roman" pitchFamily="18" charset="0"/>
                        </a:rPr>
                        <a:t>6</a:t>
                      </a:r>
                      <a:endParaRPr lang="en-US" sz="1600">
                        <a:effectLst/>
                        <a:latin typeface="Times New Roman" pitchFamily="18" charset="0"/>
                        <a:ea typeface="Calibri"/>
                        <a:cs typeface="Times New Roman" pitchFamily="18" charset="0"/>
                      </a:endParaRPr>
                    </a:p>
                  </a:txBody>
                  <a:tcPr marL="58574" marR="58574" marT="0" marB="0"/>
                </a:tc>
                <a:tc>
                  <a:txBody>
                    <a:bodyPr/>
                    <a:lstStyle/>
                    <a:p>
                      <a:pPr marL="0" marR="0" algn="ctr">
                        <a:lnSpc>
                          <a:spcPct val="107000"/>
                        </a:lnSpc>
                        <a:spcBef>
                          <a:spcPts val="0"/>
                        </a:spcBef>
                        <a:spcAft>
                          <a:spcPts val="0"/>
                        </a:spcAft>
                      </a:pPr>
                      <a:r>
                        <a:rPr lang="en-IN" sz="1600">
                          <a:effectLst/>
                          <a:latin typeface="Times New Roman" pitchFamily="18" charset="0"/>
                          <a:cs typeface="Times New Roman" pitchFamily="18" charset="0"/>
                        </a:rPr>
                        <a:t>Cylinder</a:t>
                      </a:r>
                      <a:endParaRPr lang="en-US" sz="1600">
                        <a:effectLst/>
                        <a:latin typeface="Times New Roman" pitchFamily="18" charset="0"/>
                        <a:ea typeface="Calibri"/>
                        <a:cs typeface="Times New Roman" pitchFamily="18" charset="0"/>
                      </a:endParaRPr>
                    </a:p>
                  </a:txBody>
                  <a:tcPr marL="58574" marR="58574" marT="0" marB="0"/>
                </a:tc>
                <a:tc>
                  <a:txBody>
                    <a:bodyPr/>
                    <a:lstStyle/>
                    <a:p>
                      <a:pPr marL="0" marR="0" algn="ctr">
                        <a:lnSpc>
                          <a:spcPct val="107000"/>
                        </a:lnSpc>
                        <a:spcBef>
                          <a:spcPts val="0"/>
                        </a:spcBef>
                        <a:spcAft>
                          <a:spcPts val="0"/>
                        </a:spcAft>
                      </a:pPr>
                      <a:r>
                        <a:rPr lang="en-IN" sz="1600" dirty="0">
                          <a:effectLst/>
                          <a:latin typeface="Times New Roman" pitchFamily="18" charset="0"/>
                          <a:cs typeface="Times New Roman" pitchFamily="18" charset="0"/>
                        </a:rPr>
                        <a:t>Single</a:t>
                      </a:r>
                      <a:endParaRPr lang="en-US" sz="1600" dirty="0">
                        <a:effectLst/>
                        <a:latin typeface="Times New Roman" pitchFamily="18" charset="0"/>
                        <a:ea typeface="Calibri"/>
                        <a:cs typeface="Times New Roman" pitchFamily="18" charset="0"/>
                      </a:endParaRPr>
                    </a:p>
                  </a:txBody>
                  <a:tcPr marL="58574" marR="58574" marT="0" marB="0"/>
                </a:tc>
              </a:tr>
              <a:tr h="181038">
                <a:tc>
                  <a:txBody>
                    <a:bodyPr/>
                    <a:lstStyle/>
                    <a:p>
                      <a:pPr marL="0" marR="0" algn="ctr">
                        <a:lnSpc>
                          <a:spcPct val="107000"/>
                        </a:lnSpc>
                        <a:spcBef>
                          <a:spcPts val="0"/>
                        </a:spcBef>
                        <a:spcAft>
                          <a:spcPts val="0"/>
                        </a:spcAft>
                      </a:pPr>
                      <a:r>
                        <a:rPr lang="en-IN" sz="1600">
                          <a:effectLst/>
                          <a:latin typeface="Times New Roman" pitchFamily="18" charset="0"/>
                          <a:cs typeface="Times New Roman" pitchFamily="18" charset="0"/>
                        </a:rPr>
                        <a:t>7</a:t>
                      </a:r>
                      <a:endParaRPr lang="en-US" sz="1600">
                        <a:effectLst/>
                        <a:latin typeface="Times New Roman" pitchFamily="18" charset="0"/>
                        <a:ea typeface="Calibri"/>
                        <a:cs typeface="Times New Roman" pitchFamily="18" charset="0"/>
                      </a:endParaRPr>
                    </a:p>
                  </a:txBody>
                  <a:tcPr marL="58574" marR="58574" marT="0" marB="0"/>
                </a:tc>
                <a:tc>
                  <a:txBody>
                    <a:bodyPr/>
                    <a:lstStyle/>
                    <a:p>
                      <a:pPr marL="0" marR="0" algn="ctr">
                        <a:lnSpc>
                          <a:spcPct val="107000"/>
                        </a:lnSpc>
                        <a:spcBef>
                          <a:spcPts val="0"/>
                        </a:spcBef>
                        <a:spcAft>
                          <a:spcPts val="0"/>
                        </a:spcAft>
                      </a:pPr>
                      <a:r>
                        <a:rPr lang="en-IN" sz="1600">
                          <a:effectLst/>
                          <a:latin typeface="Times New Roman" pitchFamily="18" charset="0"/>
                          <a:cs typeface="Times New Roman" pitchFamily="18" charset="0"/>
                        </a:rPr>
                        <a:t>Bore</a:t>
                      </a:r>
                      <a:endParaRPr lang="en-US" sz="1600">
                        <a:effectLst/>
                        <a:latin typeface="Times New Roman" pitchFamily="18" charset="0"/>
                        <a:ea typeface="Calibri"/>
                        <a:cs typeface="Times New Roman" pitchFamily="18" charset="0"/>
                      </a:endParaRPr>
                    </a:p>
                  </a:txBody>
                  <a:tcPr marL="58574" marR="58574" marT="0" marB="0"/>
                </a:tc>
                <a:tc>
                  <a:txBody>
                    <a:bodyPr/>
                    <a:lstStyle/>
                    <a:p>
                      <a:pPr marL="0" marR="0" algn="ctr">
                        <a:lnSpc>
                          <a:spcPct val="107000"/>
                        </a:lnSpc>
                        <a:spcBef>
                          <a:spcPts val="0"/>
                        </a:spcBef>
                        <a:spcAft>
                          <a:spcPts val="0"/>
                        </a:spcAft>
                      </a:pPr>
                      <a:r>
                        <a:rPr lang="en-IN" sz="1600" dirty="0">
                          <a:effectLst/>
                          <a:latin typeface="Times New Roman" pitchFamily="18" charset="0"/>
                          <a:cs typeface="Times New Roman" pitchFamily="18" charset="0"/>
                        </a:rPr>
                        <a:t>50 mm</a:t>
                      </a:r>
                      <a:endParaRPr lang="en-US" sz="1600" dirty="0">
                        <a:effectLst/>
                        <a:latin typeface="Times New Roman" pitchFamily="18" charset="0"/>
                        <a:ea typeface="Calibri"/>
                        <a:cs typeface="Times New Roman" pitchFamily="18" charset="0"/>
                      </a:endParaRPr>
                    </a:p>
                  </a:txBody>
                  <a:tcPr marL="58574" marR="58574" marT="0" marB="0"/>
                </a:tc>
              </a:tr>
              <a:tr h="362077">
                <a:tc>
                  <a:txBody>
                    <a:bodyPr/>
                    <a:lstStyle/>
                    <a:p>
                      <a:pPr marL="0" marR="0" algn="ctr">
                        <a:lnSpc>
                          <a:spcPct val="107000"/>
                        </a:lnSpc>
                        <a:spcBef>
                          <a:spcPts val="0"/>
                        </a:spcBef>
                        <a:spcAft>
                          <a:spcPts val="0"/>
                        </a:spcAft>
                      </a:pPr>
                      <a:r>
                        <a:rPr lang="en-IN" sz="1600">
                          <a:effectLst/>
                          <a:latin typeface="Times New Roman" pitchFamily="18" charset="0"/>
                          <a:cs typeface="Times New Roman" pitchFamily="18" charset="0"/>
                        </a:rPr>
                        <a:t>8</a:t>
                      </a:r>
                      <a:endParaRPr lang="en-US" sz="1600">
                        <a:effectLst/>
                        <a:latin typeface="Times New Roman" pitchFamily="18" charset="0"/>
                        <a:ea typeface="Calibri"/>
                        <a:cs typeface="Times New Roman" pitchFamily="18" charset="0"/>
                      </a:endParaRPr>
                    </a:p>
                  </a:txBody>
                  <a:tcPr marL="58574" marR="58574" marT="0" marB="0"/>
                </a:tc>
                <a:tc>
                  <a:txBody>
                    <a:bodyPr/>
                    <a:lstStyle/>
                    <a:p>
                      <a:pPr marL="0" marR="0" algn="ctr">
                        <a:lnSpc>
                          <a:spcPct val="107000"/>
                        </a:lnSpc>
                        <a:spcBef>
                          <a:spcPts val="0"/>
                        </a:spcBef>
                        <a:spcAft>
                          <a:spcPts val="0"/>
                        </a:spcAft>
                      </a:pPr>
                      <a:r>
                        <a:rPr lang="en-IN" sz="1600">
                          <a:effectLst/>
                          <a:latin typeface="Times New Roman" pitchFamily="18" charset="0"/>
                          <a:cs typeface="Times New Roman" pitchFamily="18" charset="0"/>
                        </a:rPr>
                        <a:t>Fuel delivery system</a:t>
                      </a:r>
                      <a:endParaRPr lang="en-US" sz="1600">
                        <a:effectLst/>
                        <a:latin typeface="Times New Roman" pitchFamily="18" charset="0"/>
                        <a:ea typeface="Calibri"/>
                        <a:cs typeface="Times New Roman" pitchFamily="18" charset="0"/>
                      </a:endParaRPr>
                    </a:p>
                  </a:txBody>
                  <a:tcPr marL="58574" marR="58574" marT="0" marB="0"/>
                </a:tc>
                <a:tc>
                  <a:txBody>
                    <a:bodyPr/>
                    <a:lstStyle/>
                    <a:p>
                      <a:pPr marL="0" marR="0" algn="ctr">
                        <a:lnSpc>
                          <a:spcPct val="107000"/>
                        </a:lnSpc>
                        <a:spcBef>
                          <a:spcPts val="0"/>
                        </a:spcBef>
                        <a:spcAft>
                          <a:spcPts val="0"/>
                        </a:spcAft>
                      </a:pPr>
                      <a:r>
                        <a:rPr lang="en-IN" sz="1600" dirty="0">
                          <a:effectLst/>
                          <a:latin typeface="Times New Roman" pitchFamily="18" charset="0"/>
                          <a:cs typeface="Times New Roman" pitchFamily="18" charset="0"/>
                        </a:rPr>
                        <a:t>Carburettor</a:t>
                      </a:r>
                      <a:endParaRPr lang="en-US" sz="1600" dirty="0">
                        <a:effectLst/>
                        <a:latin typeface="Times New Roman" pitchFamily="18" charset="0"/>
                        <a:ea typeface="Calibri"/>
                        <a:cs typeface="Times New Roman" pitchFamily="18" charset="0"/>
                      </a:endParaRPr>
                    </a:p>
                  </a:txBody>
                  <a:tcPr marL="58574" marR="58574" marT="0" marB="0"/>
                </a:tc>
              </a:tr>
              <a:tr h="181038">
                <a:tc>
                  <a:txBody>
                    <a:bodyPr/>
                    <a:lstStyle/>
                    <a:p>
                      <a:pPr marL="0" marR="0" algn="ctr">
                        <a:lnSpc>
                          <a:spcPct val="107000"/>
                        </a:lnSpc>
                        <a:spcBef>
                          <a:spcPts val="0"/>
                        </a:spcBef>
                        <a:spcAft>
                          <a:spcPts val="0"/>
                        </a:spcAft>
                      </a:pPr>
                      <a:r>
                        <a:rPr lang="en-IN" sz="1600">
                          <a:effectLst/>
                          <a:latin typeface="Times New Roman" pitchFamily="18" charset="0"/>
                          <a:cs typeface="Times New Roman" pitchFamily="18" charset="0"/>
                        </a:rPr>
                        <a:t>9</a:t>
                      </a:r>
                      <a:endParaRPr lang="en-US" sz="1600">
                        <a:effectLst/>
                        <a:latin typeface="Times New Roman" pitchFamily="18" charset="0"/>
                        <a:ea typeface="Calibri"/>
                        <a:cs typeface="Times New Roman" pitchFamily="18" charset="0"/>
                      </a:endParaRPr>
                    </a:p>
                  </a:txBody>
                  <a:tcPr marL="58574" marR="58574" marT="0" marB="0"/>
                </a:tc>
                <a:tc>
                  <a:txBody>
                    <a:bodyPr/>
                    <a:lstStyle/>
                    <a:p>
                      <a:pPr marL="0" marR="0" algn="ctr">
                        <a:lnSpc>
                          <a:spcPct val="107000"/>
                        </a:lnSpc>
                        <a:spcBef>
                          <a:spcPts val="0"/>
                        </a:spcBef>
                        <a:spcAft>
                          <a:spcPts val="0"/>
                        </a:spcAft>
                      </a:pPr>
                      <a:r>
                        <a:rPr lang="en-IN" sz="1600">
                          <a:effectLst/>
                          <a:latin typeface="Times New Roman" pitchFamily="18" charset="0"/>
                          <a:cs typeface="Times New Roman" pitchFamily="18" charset="0"/>
                        </a:rPr>
                        <a:t>Fuel</a:t>
                      </a:r>
                      <a:endParaRPr lang="en-US" sz="1600">
                        <a:effectLst/>
                        <a:latin typeface="Times New Roman" pitchFamily="18" charset="0"/>
                        <a:ea typeface="Calibri"/>
                        <a:cs typeface="Times New Roman" pitchFamily="18" charset="0"/>
                      </a:endParaRPr>
                    </a:p>
                  </a:txBody>
                  <a:tcPr marL="58574" marR="58574" marT="0" marB="0"/>
                </a:tc>
                <a:tc>
                  <a:txBody>
                    <a:bodyPr/>
                    <a:lstStyle/>
                    <a:p>
                      <a:pPr marL="0" marR="0" algn="ctr">
                        <a:lnSpc>
                          <a:spcPct val="107000"/>
                        </a:lnSpc>
                        <a:spcBef>
                          <a:spcPts val="0"/>
                        </a:spcBef>
                        <a:spcAft>
                          <a:spcPts val="0"/>
                        </a:spcAft>
                      </a:pPr>
                      <a:r>
                        <a:rPr lang="en-IN" sz="1600" dirty="0">
                          <a:effectLst/>
                          <a:latin typeface="Times New Roman" pitchFamily="18" charset="0"/>
                          <a:cs typeface="Times New Roman" pitchFamily="18" charset="0"/>
                        </a:rPr>
                        <a:t>Petrol</a:t>
                      </a:r>
                      <a:endParaRPr lang="en-US" sz="1600" dirty="0">
                        <a:effectLst/>
                        <a:latin typeface="Times New Roman" pitchFamily="18" charset="0"/>
                        <a:ea typeface="Calibri"/>
                        <a:cs typeface="Times New Roman" pitchFamily="18" charset="0"/>
                      </a:endParaRPr>
                    </a:p>
                  </a:txBody>
                  <a:tcPr marL="58574" marR="58574" marT="0" marB="0"/>
                </a:tc>
              </a:tr>
              <a:tr h="181038">
                <a:tc>
                  <a:txBody>
                    <a:bodyPr/>
                    <a:lstStyle/>
                    <a:p>
                      <a:pPr marL="0" marR="0" algn="ctr">
                        <a:lnSpc>
                          <a:spcPct val="107000"/>
                        </a:lnSpc>
                        <a:spcBef>
                          <a:spcPts val="0"/>
                        </a:spcBef>
                        <a:spcAft>
                          <a:spcPts val="0"/>
                        </a:spcAft>
                      </a:pPr>
                      <a:r>
                        <a:rPr lang="en-IN" sz="1600">
                          <a:effectLst/>
                          <a:latin typeface="Times New Roman" pitchFamily="18" charset="0"/>
                          <a:cs typeface="Times New Roman" pitchFamily="18" charset="0"/>
                        </a:rPr>
                        <a:t>10</a:t>
                      </a:r>
                      <a:endParaRPr lang="en-US" sz="1600">
                        <a:effectLst/>
                        <a:latin typeface="Times New Roman" pitchFamily="18" charset="0"/>
                        <a:ea typeface="Calibri"/>
                        <a:cs typeface="Times New Roman" pitchFamily="18" charset="0"/>
                      </a:endParaRPr>
                    </a:p>
                  </a:txBody>
                  <a:tcPr marL="58574" marR="58574" marT="0" marB="0"/>
                </a:tc>
                <a:tc>
                  <a:txBody>
                    <a:bodyPr/>
                    <a:lstStyle/>
                    <a:p>
                      <a:pPr marL="0" marR="0" algn="ctr">
                        <a:lnSpc>
                          <a:spcPct val="107000"/>
                        </a:lnSpc>
                        <a:spcBef>
                          <a:spcPts val="0"/>
                        </a:spcBef>
                        <a:spcAft>
                          <a:spcPts val="0"/>
                        </a:spcAft>
                      </a:pPr>
                      <a:r>
                        <a:rPr lang="en-IN" sz="1600">
                          <a:effectLst/>
                          <a:latin typeface="Times New Roman" pitchFamily="18" charset="0"/>
                          <a:cs typeface="Times New Roman" pitchFamily="18" charset="0"/>
                        </a:rPr>
                        <a:t>Ignition</a:t>
                      </a:r>
                      <a:endParaRPr lang="en-US" sz="1600">
                        <a:effectLst/>
                        <a:latin typeface="Times New Roman" pitchFamily="18" charset="0"/>
                        <a:ea typeface="Calibri"/>
                        <a:cs typeface="Times New Roman" pitchFamily="18" charset="0"/>
                      </a:endParaRPr>
                    </a:p>
                  </a:txBody>
                  <a:tcPr marL="58574" marR="58574" marT="0" marB="0"/>
                </a:tc>
                <a:tc>
                  <a:txBody>
                    <a:bodyPr/>
                    <a:lstStyle/>
                    <a:p>
                      <a:pPr marL="0" marR="0" algn="ctr">
                        <a:lnSpc>
                          <a:spcPct val="107000"/>
                        </a:lnSpc>
                        <a:spcBef>
                          <a:spcPts val="0"/>
                        </a:spcBef>
                        <a:spcAft>
                          <a:spcPts val="0"/>
                        </a:spcAft>
                      </a:pPr>
                      <a:r>
                        <a:rPr lang="en-IN" sz="1600" dirty="0">
                          <a:effectLst/>
                          <a:latin typeface="Times New Roman" pitchFamily="18" charset="0"/>
                          <a:cs typeface="Times New Roman" pitchFamily="18" charset="0"/>
                        </a:rPr>
                        <a:t>Digital CDI</a:t>
                      </a:r>
                      <a:endParaRPr lang="en-US" sz="1600" dirty="0">
                        <a:effectLst/>
                        <a:latin typeface="Times New Roman" pitchFamily="18" charset="0"/>
                        <a:ea typeface="Calibri"/>
                        <a:cs typeface="Times New Roman" pitchFamily="18" charset="0"/>
                      </a:endParaRPr>
                    </a:p>
                  </a:txBody>
                  <a:tcPr marL="58574" marR="58574" marT="0" marB="0"/>
                </a:tc>
              </a:tr>
              <a:tr h="362077">
                <a:tc>
                  <a:txBody>
                    <a:bodyPr/>
                    <a:lstStyle/>
                    <a:p>
                      <a:pPr marL="0" marR="0" algn="ctr">
                        <a:lnSpc>
                          <a:spcPct val="107000"/>
                        </a:lnSpc>
                        <a:spcBef>
                          <a:spcPts val="0"/>
                        </a:spcBef>
                        <a:spcAft>
                          <a:spcPts val="0"/>
                        </a:spcAft>
                      </a:pPr>
                      <a:r>
                        <a:rPr lang="en-IN" sz="1600">
                          <a:effectLst/>
                          <a:latin typeface="Times New Roman" pitchFamily="18" charset="0"/>
                          <a:cs typeface="Times New Roman" pitchFamily="18" charset="0"/>
                        </a:rPr>
                        <a:t>11</a:t>
                      </a:r>
                      <a:endParaRPr lang="en-US" sz="1600">
                        <a:effectLst/>
                        <a:latin typeface="Times New Roman" pitchFamily="18" charset="0"/>
                        <a:ea typeface="Calibri"/>
                        <a:cs typeface="Times New Roman" pitchFamily="18" charset="0"/>
                      </a:endParaRPr>
                    </a:p>
                  </a:txBody>
                  <a:tcPr marL="58574" marR="58574" marT="0" marB="0"/>
                </a:tc>
                <a:tc>
                  <a:txBody>
                    <a:bodyPr/>
                    <a:lstStyle/>
                    <a:p>
                      <a:pPr marL="0" marR="0" algn="ctr">
                        <a:lnSpc>
                          <a:spcPct val="107000"/>
                        </a:lnSpc>
                        <a:spcBef>
                          <a:spcPts val="0"/>
                        </a:spcBef>
                        <a:spcAft>
                          <a:spcPts val="0"/>
                        </a:spcAft>
                      </a:pPr>
                      <a:r>
                        <a:rPr lang="en-IN" sz="1600">
                          <a:effectLst/>
                          <a:latin typeface="Times New Roman" pitchFamily="18" charset="0"/>
                          <a:cs typeface="Times New Roman" pitchFamily="18" charset="0"/>
                        </a:rPr>
                        <a:t>Transmission Type</a:t>
                      </a:r>
                      <a:endParaRPr lang="en-US" sz="1600">
                        <a:effectLst/>
                        <a:latin typeface="Times New Roman" pitchFamily="18" charset="0"/>
                        <a:ea typeface="Calibri"/>
                        <a:cs typeface="Times New Roman" pitchFamily="18" charset="0"/>
                      </a:endParaRPr>
                    </a:p>
                  </a:txBody>
                  <a:tcPr marL="58574" marR="58574" marT="0" marB="0"/>
                </a:tc>
                <a:tc>
                  <a:txBody>
                    <a:bodyPr/>
                    <a:lstStyle/>
                    <a:p>
                      <a:pPr marL="0" marR="0" algn="ctr">
                        <a:lnSpc>
                          <a:spcPct val="107000"/>
                        </a:lnSpc>
                        <a:spcBef>
                          <a:spcPts val="0"/>
                        </a:spcBef>
                        <a:spcAft>
                          <a:spcPts val="0"/>
                        </a:spcAft>
                      </a:pPr>
                      <a:r>
                        <a:rPr lang="en-IN" sz="1600" dirty="0">
                          <a:effectLst/>
                          <a:latin typeface="Times New Roman" pitchFamily="18" charset="0"/>
                          <a:cs typeface="Times New Roman" pitchFamily="18" charset="0"/>
                        </a:rPr>
                        <a:t>Chain Drive</a:t>
                      </a:r>
                      <a:endParaRPr lang="en-US" sz="1600" dirty="0">
                        <a:effectLst/>
                        <a:latin typeface="Times New Roman" pitchFamily="18" charset="0"/>
                        <a:ea typeface="Calibri"/>
                        <a:cs typeface="Times New Roman" pitchFamily="18" charset="0"/>
                      </a:endParaRPr>
                    </a:p>
                  </a:txBody>
                  <a:tcPr marL="58574" marR="58574" marT="0" marB="0"/>
                </a:tc>
              </a:tr>
              <a:tr h="362077">
                <a:tc>
                  <a:txBody>
                    <a:bodyPr/>
                    <a:lstStyle/>
                    <a:p>
                      <a:pPr marL="0" marR="0" algn="ctr">
                        <a:lnSpc>
                          <a:spcPct val="107000"/>
                        </a:lnSpc>
                        <a:spcBef>
                          <a:spcPts val="0"/>
                        </a:spcBef>
                        <a:spcAft>
                          <a:spcPts val="0"/>
                        </a:spcAft>
                      </a:pPr>
                      <a:r>
                        <a:rPr lang="en-IN" sz="1600">
                          <a:effectLst/>
                          <a:latin typeface="Times New Roman" pitchFamily="18" charset="0"/>
                          <a:cs typeface="Times New Roman" pitchFamily="18" charset="0"/>
                        </a:rPr>
                        <a:t>12</a:t>
                      </a:r>
                      <a:endParaRPr lang="en-US" sz="1600">
                        <a:effectLst/>
                        <a:latin typeface="Times New Roman" pitchFamily="18" charset="0"/>
                        <a:ea typeface="Calibri"/>
                        <a:cs typeface="Times New Roman" pitchFamily="18" charset="0"/>
                      </a:endParaRPr>
                    </a:p>
                  </a:txBody>
                  <a:tcPr marL="58574" marR="58574" marT="0" marB="0"/>
                </a:tc>
                <a:tc>
                  <a:txBody>
                    <a:bodyPr/>
                    <a:lstStyle/>
                    <a:p>
                      <a:pPr marL="0" marR="0" algn="ctr">
                        <a:lnSpc>
                          <a:spcPct val="107000"/>
                        </a:lnSpc>
                        <a:spcBef>
                          <a:spcPts val="0"/>
                        </a:spcBef>
                        <a:spcAft>
                          <a:spcPts val="0"/>
                        </a:spcAft>
                      </a:pPr>
                      <a:r>
                        <a:rPr lang="en-IN" sz="1600">
                          <a:effectLst/>
                          <a:latin typeface="Times New Roman" pitchFamily="18" charset="0"/>
                          <a:cs typeface="Times New Roman" pitchFamily="18" charset="0"/>
                        </a:rPr>
                        <a:t>Clutch Type</a:t>
                      </a:r>
                      <a:endParaRPr lang="en-US" sz="1600">
                        <a:effectLst/>
                        <a:latin typeface="Times New Roman" pitchFamily="18" charset="0"/>
                        <a:ea typeface="Calibri"/>
                        <a:cs typeface="Times New Roman" pitchFamily="18" charset="0"/>
                      </a:endParaRPr>
                    </a:p>
                  </a:txBody>
                  <a:tcPr marL="58574" marR="58574" marT="0" marB="0"/>
                </a:tc>
                <a:tc>
                  <a:txBody>
                    <a:bodyPr/>
                    <a:lstStyle/>
                    <a:p>
                      <a:pPr marL="0" marR="0" algn="ctr">
                        <a:lnSpc>
                          <a:spcPct val="107000"/>
                        </a:lnSpc>
                        <a:spcBef>
                          <a:spcPts val="0"/>
                        </a:spcBef>
                        <a:spcAft>
                          <a:spcPts val="0"/>
                        </a:spcAft>
                      </a:pPr>
                      <a:r>
                        <a:rPr lang="en-IN" sz="1600" dirty="0">
                          <a:effectLst/>
                          <a:latin typeface="Times New Roman" pitchFamily="18" charset="0"/>
                          <a:cs typeface="Times New Roman" pitchFamily="18" charset="0"/>
                        </a:rPr>
                        <a:t>Wet Multi plate type</a:t>
                      </a:r>
                      <a:endParaRPr lang="en-US" sz="1600" dirty="0">
                        <a:effectLst/>
                        <a:latin typeface="Times New Roman" pitchFamily="18" charset="0"/>
                        <a:ea typeface="Calibri"/>
                        <a:cs typeface="Times New Roman" pitchFamily="18" charset="0"/>
                      </a:endParaRPr>
                    </a:p>
                  </a:txBody>
                  <a:tcPr marL="58574" marR="58574" marT="0" marB="0"/>
                </a:tc>
              </a:tr>
              <a:tr h="181038">
                <a:tc>
                  <a:txBody>
                    <a:bodyPr/>
                    <a:lstStyle/>
                    <a:p>
                      <a:pPr marL="0" marR="0" algn="ctr">
                        <a:lnSpc>
                          <a:spcPct val="107000"/>
                        </a:lnSpc>
                        <a:spcBef>
                          <a:spcPts val="0"/>
                        </a:spcBef>
                        <a:spcAft>
                          <a:spcPts val="0"/>
                        </a:spcAft>
                      </a:pPr>
                      <a:r>
                        <a:rPr lang="en-IN" sz="1600">
                          <a:effectLst/>
                          <a:latin typeface="Times New Roman" pitchFamily="18" charset="0"/>
                          <a:cs typeface="Times New Roman" pitchFamily="18" charset="0"/>
                        </a:rPr>
                        <a:t>13</a:t>
                      </a:r>
                      <a:endParaRPr lang="en-US" sz="1600">
                        <a:effectLst/>
                        <a:latin typeface="Times New Roman" pitchFamily="18" charset="0"/>
                        <a:ea typeface="Calibri"/>
                        <a:cs typeface="Times New Roman" pitchFamily="18" charset="0"/>
                      </a:endParaRPr>
                    </a:p>
                  </a:txBody>
                  <a:tcPr marL="58574" marR="58574" marT="0" marB="0"/>
                </a:tc>
                <a:tc>
                  <a:txBody>
                    <a:bodyPr/>
                    <a:lstStyle/>
                    <a:p>
                      <a:pPr marL="0" marR="0" algn="ctr">
                        <a:lnSpc>
                          <a:spcPct val="107000"/>
                        </a:lnSpc>
                        <a:spcBef>
                          <a:spcPts val="0"/>
                        </a:spcBef>
                        <a:spcAft>
                          <a:spcPts val="0"/>
                        </a:spcAft>
                      </a:pPr>
                      <a:r>
                        <a:rPr lang="en-IN" sz="1600">
                          <a:effectLst/>
                          <a:latin typeface="Times New Roman" pitchFamily="18" charset="0"/>
                          <a:cs typeface="Times New Roman" pitchFamily="18" charset="0"/>
                        </a:rPr>
                        <a:t>No. Of Gears</a:t>
                      </a:r>
                      <a:endParaRPr lang="en-US" sz="1600">
                        <a:effectLst/>
                        <a:latin typeface="Times New Roman" pitchFamily="18" charset="0"/>
                        <a:ea typeface="Calibri"/>
                        <a:cs typeface="Times New Roman" pitchFamily="18" charset="0"/>
                      </a:endParaRPr>
                    </a:p>
                  </a:txBody>
                  <a:tcPr marL="58574" marR="58574" marT="0" marB="0"/>
                </a:tc>
                <a:tc>
                  <a:txBody>
                    <a:bodyPr/>
                    <a:lstStyle/>
                    <a:p>
                      <a:pPr marL="0" marR="0" algn="ctr">
                        <a:lnSpc>
                          <a:spcPct val="107000"/>
                        </a:lnSpc>
                        <a:spcBef>
                          <a:spcPts val="0"/>
                        </a:spcBef>
                        <a:spcAft>
                          <a:spcPts val="0"/>
                        </a:spcAft>
                      </a:pPr>
                      <a:r>
                        <a:rPr lang="en-IN" sz="1600">
                          <a:effectLst/>
                          <a:latin typeface="Times New Roman" pitchFamily="18" charset="0"/>
                          <a:cs typeface="Times New Roman" pitchFamily="18" charset="0"/>
                        </a:rPr>
                        <a:t>5</a:t>
                      </a:r>
                      <a:endParaRPr lang="en-US" sz="1600">
                        <a:effectLst/>
                        <a:latin typeface="Times New Roman" pitchFamily="18" charset="0"/>
                        <a:ea typeface="Calibri"/>
                        <a:cs typeface="Times New Roman" pitchFamily="18" charset="0"/>
                      </a:endParaRPr>
                    </a:p>
                  </a:txBody>
                  <a:tcPr marL="58574" marR="58574" marT="0" marB="0"/>
                </a:tc>
              </a:tr>
              <a:tr h="181038">
                <a:tc>
                  <a:txBody>
                    <a:bodyPr/>
                    <a:lstStyle/>
                    <a:p>
                      <a:pPr marL="0" marR="0" algn="ctr">
                        <a:lnSpc>
                          <a:spcPct val="107000"/>
                        </a:lnSpc>
                        <a:spcBef>
                          <a:spcPts val="0"/>
                        </a:spcBef>
                        <a:spcAft>
                          <a:spcPts val="0"/>
                        </a:spcAft>
                      </a:pPr>
                      <a:r>
                        <a:rPr lang="en-IN" sz="1600">
                          <a:effectLst/>
                          <a:latin typeface="Times New Roman" pitchFamily="18" charset="0"/>
                          <a:cs typeface="Times New Roman" pitchFamily="18" charset="0"/>
                        </a:rPr>
                        <a:t>14</a:t>
                      </a:r>
                      <a:endParaRPr lang="en-US" sz="1600">
                        <a:effectLst/>
                        <a:latin typeface="Times New Roman" pitchFamily="18" charset="0"/>
                        <a:ea typeface="Calibri"/>
                        <a:cs typeface="Times New Roman" pitchFamily="18" charset="0"/>
                      </a:endParaRPr>
                    </a:p>
                  </a:txBody>
                  <a:tcPr marL="58574" marR="58574" marT="0" marB="0"/>
                </a:tc>
                <a:tc>
                  <a:txBody>
                    <a:bodyPr/>
                    <a:lstStyle/>
                    <a:p>
                      <a:pPr marL="0" marR="0" algn="ctr">
                        <a:lnSpc>
                          <a:spcPct val="107000"/>
                        </a:lnSpc>
                        <a:spcBef>
                          <a:spcPts val="0"/>
                        </a:spcBef>
                        <a:spcAft>
                          <a:spcPts val="0"/>
                        </a:spcAft>
                      </a:pPr>
                      <a:r>
                        <a:rPr lang="en-IN" sz="1600">
                          <a:effectLst/>
                          <a:latin typeface="Times New Roman" pitchFamily="18" charset="0"/>
                          <a:cs typeface="Times New Roman" pitchFamily="18" charset="0"/>
                        </a:rPr>
                        <a:t>Gear Box type</a:t>
                      </a:r>
                      <a:endParaRPr lang="en-US" sz="1600">
                        <a:effectLst/>
                        <a:latin typeface="Times New Roman" pitchFamily="18" charset="0"/>
                        <a:ea typeface="Calibri"/>
                        <a:cs typeface="Times New Roman" pitchFamily="18" charset="0"/>
                      </a:endParaRPr>
                    </a:p>
                  </a:txBody>
                  <a:tcPr marL="58574" marR="58574" marT="0" marB="0"/>
                </a:tc>
                <a:tc>
                  <a:txBody>
                    <a:bodyPr/>
                    <a:lstStyle/>
                    <a:p>
                      <a:pPr marL="0" marR="0" algn="ctr">
                        <a:lnSpc>
                          <a:spcPct val="107000"/>
                        </a:lnSpc>
                        <a:spcBef>
                          <a:spcPts val="0"/>
                        </a:spcBef>
                        <a:spcAft>
                          <a:spcPts val="0"/>
                        </a:spcAft>
                      </a:pPr>
                      <a:r>
                        <a:rPr lang="en-IN" sz="1600" dirty="0">
                          <a:effectLst/>
                          <a:latin typeface="Times New Roman" pitchFamily="18" charset="0"/>
                          <a:cs typeface="Times New Roman" pitchFamily="18" charset="0"/>
                        </a:rPr>
                        <a:t>Manual</a:t>
                      </a:r>
                      <a:endParaRPr lang="en-US" sz="1600" dirty="0">
                        <a:effectLst/>
                        <a:latin typeface="Times New Roman" pitchFamily="18" charset="0"/>
                        <a:ea typeface="Calibri"/>
                        <a:cs typeface="Times New Roman" pitchFamily="18" charset="0"/>
                      </a:endParaRPr>
                    </a:p>
                  </a:txBody>
                  <a:tcPr marL="58574" marR="58574" marT="0" marB="0"/>
                </a:tc>
              </a:tr>
            </a:tbl>
          </a:graphicData>
        </a:graphic>
      </p:graphicFrame>
    </p:spTree>
    <p:extLst>
      <p:ext uri="{BB962C8B-B14F-4D97-AF65-F5344CB8AC3E}">
        <p14:creationId xmlns:p14="http://schemas.microsoft.com/office/powerpoint/2010/main" val="11365668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003227"/>
            <a:ext cx="3816424" cy="358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1793353"/>
            <a:ext cx="4248472" cy="379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4505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316528"/>
            <a:ext cx="2736304" cy="523220"/>
          </a:xfrm>
          <a:prstGeom prst="rect">
            <a:avLst/>
          </a:prstGeom>
          <a:noFill/>
        </p:spPr>
        <p:txBody>
          <a:bodyPr wrap="square" rtlCol="0">
            <a:spAutoFit/>
          </a:bodyPr>
          <a:lstStyle/>
          <a:p>
            <a:pPr algn="ctr"/>
            <a:r>
              <a:rPr lang="en-US" sz="2800" b="1" dirty="0" smtClean="0">
                <a:latin typeface="Calibri" pitchFamily="34" charset="0"/>
              </a:rPr>
              <a:t>CAD MODEL</a:t>
            </a:r>
            <a:endParaRPr lang="en-US" sz="2800" b="1" dirty="0">
              <a:latin typeface="Calibri"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9747"/>
            <a:ext cx="9144000" cy="5820611"/>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88640"/>
            <a:ext cx="4356484" cy="5078313"/>
          </a:xfrm>
          <a:prstGeom prst="rect">
            <a:avLst/>
          </a:prstGeom>
        </p:spPr>
        <p:txBody>
          <a:bodyPr wrap="square">
            <a:spAutoFit/>
          </a:bodyPr>
          <a:lstStyle/>
          <a:p>
            <a:r>
              <a:rPr lang="en-US" sz="2000" b="1" dirty="0">
                <a:latin typeface="Calibri" pitchFamily="34" charset="0"/>
              </a:rPr>
              <a:t>POWER TRAIN CALCULATION</a:t>
            </a:r>
            <a:r>
              <a:rPr lang="en-US" dirty="0"/>
              <a:t>:</a:t>
            </a:r>
          </a:p>
          <a:p>
            <a:r>
              <a:rPr lang="en-US" dirty="0">
                <a:latin typeface="Times New Roman" pitchFamily="18" charset="0"/>
                <a:cs typeface="Times New Roman" pitchFamily="18" charset="0"/>
              </a:rPr>
              <a:t>Shaft Diameter: 40mm</a:t>
            </a:r>
          </a:p>
          <a:p>
            <a:r>
              <a:rPr lang="en-US" dirty="0">
                <a:latin typeface="Times New Roman" pitchFamily="18" charset="0"/>
                <a:cs typeface="Times New Roman" pitchFamily="18" charset="0"/>
              </a:rPr>
              <a:t>Tire Radius: 0.1397m </a:t>
            </a:r>
          </a:p>
          <a:p>
            <a:r>
              <a:rPr lang="en-US" dirty="0">
                <a:latin typeface="Times New Roman" pitchFamily="18" charset="0"/>
                <a:cs typeface="Times New Roman" pitchFamily="18" charset="0"/>
              </a:rPr>
              <a:t>Tire Diameter: 0.2797m </a:t>
            </a:r>
          </a:p>
          <a:p>
            <a:r>
              <a:rPr lang="en-US" dirty="0">
                <a:latin typeface="Times New Roman" pitchFamily="18" charset="0"/>
                <a:cs typeface="Times New Roman" pitchFamily="18" charset="0"/>
              </a:rPr>
              <a:t>Final Drive Ratio: 2.28 </a:t>
            </a:r>
          </a:p>
          <a:p>
            <a:r>
              <a:rPr lang="en-US" dirty="0">
                <a:latin typeface="Times New Roman" pitchFamily="18" charset="0"/>
                <a:cs typeface="Times New Roman" pitchFamily="18" charset="0"/>
              </a:rPr>
              <a:t>Engine speed (rpm) = 10×Primary Reduction Ratio ×5th gear ratio ×F×S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1) For Speed </a:t>
            </a:r>
          </a:p>
          <a:p>
            <a:r>
              <a:rPr lang="en-US" dirty="0">
                <a:latin typeface="Times New Roman" pitchFamily="18" charset="0"/>
                <a:cs typeface="Times New Roman" pitchFamily="18" charset="0"/>
              </a:rPr>
              <a:t>S = engine rpm / 10 × </a:t>
            </a:r>
            <a:r>
              <a:rPr lang="en-US" dirty="0" err="1">
                <a:latin typeface="Times New Roman" pitchFamily="18" charset="0"/>
                <a:cs typeface="Times New Roman" pitchFamily="18" charset="0"/>
              </a:rPr>
              <a:t>p.r.r</a:t>
            </a:r>
            <a:r>
              <a:rPr lang="en-US" dirty="0">
                <a:latin typeface="Times New Roman" pitchFamily="18" charset="0"/>
                <a:cs typeface="Times New Roman" pitchFamily="18" charset="0"/>
              </a:rPr>
              <a:t> ×5th Gear ×Final Drive </a:t>
            </a:r>
          </a:p>
          <a:p>
            <a:r>
              <a:rPr lang="en-US" dirty="0">
                <a:latin typeface="Times New Roman" pitchFamily="18" charset="0"/>
                <a:cs typeface="Times New Roman" pitchFamily="18" charset="0"/>
              </a:rPr>
              <a:t>S = </a:t>
            </a:r>
            <a:r>
              <a:rPr lang="en-US" dirty="0" smtClean="0">
                <a:latin typeface="Times New Roman" pitchFamily="18" charset="0"/>
                <a:cs typeface="Times New Roman" pitchFamily="18" charset="0"/>
              </a:rPr>
              <a:t>9000/10×3.9×0.9523×2.28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S =105 km/</a:t>
            </a:r>
            <a:r>
              <a:rPr lang="en-US" dirty="0" err="1">
                <a:latin typeface="Times New Roman" pitchFamily="18" charset="0"/>
                <a:cs typeface="Times New Roman" pitchFamily="18" charset="0"/>
              </a:rPr>
              <a:t>hr</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2) Working Stress </a:t>
            </a:r>
          </a:p>
          <a:p>
            <a:r>
              <a:rPr lang="en-US" dirty="0">
                <a:latin typeface="Times New Roman" pitchFamily="18" charset="0"/>
                <a:cs typeface="Times New Roman" pitchFamily="18" charset="0"/>
              </a:rPr>
              <a:t>Torque at wheel = Engine Torque × Primary Production Ratio ×First Gear Ratio ×Final Drive Ratio </a:t>
            </a:r>
          </a:p>
        </p:txBody>
      </p:sp>
      <p:sp>
        <p:nvSpPr>
          <p:cNvPr id="3" name="Rectangle 2"/>
          <p:cNvSpPr/>
          <p:nvPr/>
        </p:nvSpPr>
        <p:spPr>
          <a:xfrm>
            <a:off x="4556348" y="0"/>
            <a:ext cx="4572000" cy="5909310"/>
          </a:xfrm>
          <a:prstGeom prst="rect">
            <a:avLst/>
          </a:prstGeom>
        </p:spPr>
        <p:txBody>
          <a:bodyPr>
            <a:spAutoFit/>
          </a:bodyPr>
          <a:lstStyle/>
          <a:p>
            <a:endParaRPr lang="en-US" dirty="0" smtClean="0"/>
          </a:p>
          <a:p>
            <a:endParaRPr lang="en-US" dirty="0"/>
          </a:p>
          <a:p>
            <a:r>
              <a:rPr lang="en-US" dirty="0" smtClean="0"/>
              <a:t>T </a:t>
            </a:r>
            <a:r>
              <a:rPr lang="en-US" dirty="0"/>
              <a:t>= </a:t>
            </a:r>
            <a:r>
              <a:rPr lang="en-US" dirty="0">
                <a:latin typeface="Times New Roman" pitchFamily="18" charset="0"/>
                <a:cs typeface="Times New Roman" pitchFamily="18" charset="0"/>
              </a:rPr>
              <a:t>9000×3.9×3.076×2.28 </a:t>
            </a:r>
          </a:p>
          <a:p>
            <a:r>
              <a:rPr lang="en-US" dirty="0">
                <a:latin typeface="Times New Roman" pitchFamily="18" charset="0"/>
                <a:cs typeface="Times New Roman" pitchFamily="18" charset="0"/>
              </a:rPr>
              <a:t>T = 1312.2 N.M </a:t>
            </a:r>
          </a:p>
          <a:p>
            <a:r>
              <a:rPr lang="en-US" dirty="0">
                <a:latin typeface="Times New Roman" pitchFamily="18" charset="0"/>
                <a:cs typeface="Times New Roman" pitchFamily="18" charset="0"/>
              </a:rPr>
              <a:t>T = Π / 16 × d3× τ </a:t>
            </a:r>
          </a:p>
          <a:p>
            <a:r>
              <a:rPr lang="en-US" dirty="0">
                <a:latin typeface="Times New Roman" pitchFamily="18" charset="0"/>
                <a:cs typeface="Times New Roman" pitchFamily="18" charset="0"/>
              </a:rPr>
              <a:t>τ = Working stress </a:t>
            </a:r>
          </a:p>
          <a:p>
            <a:r>
              <a:rPr lang="en-US" dirty="0">
                <a:latin typeface="Times New Roman" pitchFamily="18" charset="0"/>
                <a:cs typeface="Times New Roman" pitchFamily="18" charset="0"/>
              </a:rPr>
              <a:t>312.2 = Π/16× (0.04) × τ </a:t>
            </a:r>
          </a:p>
          <a:p>
            <a:r>
              <a:rPr lang="en-US" dirty="0">
                <a:latin typeface="Times New Roman" pitchFamily="18" charset="0"/>
                <a:cs typeface="Times New Roman" pitchFamily="18" charset="0"/>
              </a:rPr>
              <a:t>τ = 24844086 N/m2 </a:t>
            </a:r>
          </a:p>
          <a:p>
            <a:r>
              <a:rPr lang="en-US" dirty="0">
                <a:latin typeface="Times New Roman" pitchFamily="18" charset="0"/>
                <a:cs typeface="Times New Roman" pitchFamily="18" charset="0"/>
              </a:rPr>
              <a:t>τ =24.8 N/mm2 </a:t>
            </a:r>
          </a:p>
          <a:p>
            <a:r>
              <a:rPr lang="en-US" dirty="0">
                <a:latin typeface="Times New Roman" pitchFamily="18" charset="0"/>
                <a:cs typeface="Times New Roman" pitchFamily="18" charset="0"/>
              </a:rPr>
              <a:t>Factor of Safety = Mass stress /Working Stress</a:t>
            </a:r>
          </a:p>
          <a:p>
            <a:r>
              <a:rPr lang="en-US" dirty="0">
                <a:latin typeface="Times New Roman" pitchFamily="18" charset="0"/>
                <a:cs typeface="Times New Roman" pitchFamily="18" charset="0"/>
              </a:rPr>
              <a:t>= 310/24.8 </a:t>
            </a:r>
          </a:p>
          <a:p>
            <a:r>
              <a:rPr lang="en-US" dirty="0">
                <a:latin typeface="Times New Roman" pitchFamily="18" charset="0"/>
                <a:cs typeface="Times New Roman" pitchFamily="18" charset="0"/>
              </a:rPr>
              <a:t>= 12.5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pt-BR" b="1" dirty="0" smtClean="0">
                <a:latin typeface="Times New Roman" pitchFamily="18" charset="0"/>
                <a:cs typeface="Times New Roman" pitchFamily="18" charset="0"/>
              </a:rPr>
              <a:t>3</a:t>
            </a:r>
            <a:r>
              <a:rPr lang="pt-BR" b="1" dirty="0">
                <a:latin typeface="Times New Roman" pitchFamily="18" charset="0"/>
                <a:cs typeface="Times New Roman" pitchFamily="18" charset="0"/>
              </a:rPr>
              <a:t>) Tractive Force =U×m×g </a:t>
            </a:r>
          </a:p>
          <a:p>
            <a:r>
              <a:rPr lang="pt-BR" dirty="0">
                <a:latin typeface="Times New Roman" pitchFamily="18" charset="0"/>
                <a:cs typeface="Times New Roman" pitchFamily="18" charset="0"/>
              </a:rPr>
              <a:t>U= strees = 0.6×180×9.81 </a:t>
            </a:r>
          </a:p>
          <a:p>
            <a:r>
              <a:rPr lang="pt-BR" dirty="0">
                <a:latin typeface="Times New Roman" pitchFamily="18" charset="0"/>
                <a:cs typeface="Times New Roman" pitchFamily="18" charset="0"/>
              </a:rPr>
              <a:t>Ft=1059.48 N </a:t>
            </a:r>
            <a:endParaRPr lang="pt-BR" dirty="0" smtClean="0">
              <a:latin typeface="Times New Roman" pitchFamily="18" charset="0"/>
              <a:cs typeface="Times New Roman" pitchFamily="18" charset="0"/>
            </a:endParaRPr>
          </a:p>
          <a:p>
            <a:endParaRPr lang="pt-BR" dirty="0">
              <a:latin typeface="Times New Roman" pitchFamily="18" charset="0"/>
              <a:cs typeface="Times New Roman" pitchFamily="18" charset="0"/>
            </a:endParaRPr>
          </a:p>
          <a:p>
            <a:r>
              <a:rPr lang="pt-BR" b="1" dirty="0">
                <a:latin typeface="Times New Roman" pitchFamily="18" charset="0"/>
                <a:cs typeface="Times New Roman" pitchFamily="18" charset="0"/>
              </a:rPr>
              <a:t>4) Starting Torque = Ft ×R </a:t>
            </a:r>
          </a:p>
          <a:p>
            <a:r>
              <a:rPr lang="pt-BR" dirty="0">
                <a:latin typeface="Times New Roman" pitchFamily="18" charset="0"/>
                <a:cs typeface="Times New Roman" pitchFamily="18" charset="0"/>
              </a:rPr>
              <a:t>= 1059.48 × 0.1397</a:t>
            </a:r>
          </a:p>
          <a:p>
            <a:r>
              <a:rPr lang="pt-BR" dirty="0">
                <a:latin typeface="Times New Roman" pitchFamily="18" charset="0"/>
                <a:cs typeface="Times New Roman" pitchFamily="18" charset="0"/>
              </a:rPr>
              <a:t>=148 N m </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180957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285720" y="714356"/>
            <a:ext cx="8858312" cy="4525962"/>
          </a:xfrm>
        </p:spPr>
        <p:txBody>
          <a:bodyPr>
            <a:normAutofit/>
          </a:bodyPr>
          <a:lstStyle/>
          <a:p>
            <a:r>
              <a:rPr lang="en-IN" sz="1800" dirty="0">
                <a:latin typeface="Times New Roman" pitchFamily="18" charset="0"/>
                <a:cs typeface="Times New Roman" pitchFamily="18" charset="0"/>
              </a:rPr>
              <a:t>The team takshak has used finite element analysis system to evaluate create and modify the best vehicle design to achieve its set goals. The main goal is to manufacture a kart which is similar to professional karts and at the same time to make it more light weight without sacrificing performance and durability. The result is lighter , faster and more efficient vehicle that improves go-kart design to a new extent. And also finally we thank our institution and AIRC for giving us this opportunity.</a:t>
            </a:r>
          </a:p>
        </p:txBody>
      </p:sp>
      <p:sp>
        <p:nvSpPr>
          <p:cNvPr id="5" name="Rectangle 4"/>
          <p:cNvSpPr/>
          <p:nvPr/>
        </p:nvSpPr>
        <p:spPr>
          <a:xfrm>
            <a:off x="0" y="0"/>
            <a:ext cx="9144000" cy="411891"/>
          </a:xfrm>
          <a:prstGeom prst="rect">
            <a:avLst/>
          </a:prstGeom>
          <a:gradFill>
            <a:gsLst>
              <a:gs pos="49000">
                <a:schemeClr val="accent1">
                  <a:tint val="66000"/>
                  <a:satMod val="160000"/>
                  <a:lumMod val="66000"/>
                </a:schemeClr>
              </a:gs>
              <a:gs pos="94000">
                <a:schemeClr val="accent1">
                  <a:tint val="23500"/>
                  <a:satMod val="160000"/>
                </a:schemeClr>
              </a:gs>
              <a:gs pos="74000">
                <a:schemeClr val="accent1">
                  <a:tint val="44500"/>
                  <a:satMod val="160000"/>
                  <a:alpha val="77000"/>
                </a:schemeClr>
              </a:gs>
              <a:gs pos="87000">
                <a:schemeClr val="accent1">
                  <a:tint val="23500"/>
                  <a:satMod val="160000"/>
                </a:schemeClr>
              </a:gs>
            </a:gsLst>
            <a:path path="circle">
              <a:fillToRect l="100000" t="100000"/>
            </a:path>
          </a:gradFill>
          <a:ln cmpd="thickThin">
            <a:noFill/>
            <a:prstDash val="solid"/>
          </a:ln>
          <a:effectLst>
            <a:outerShdw blurRad="292100" sx="7000" sy="7000" algn="tl" rotWithShape="0">
              <a:schemeClr val="accent2">
                <a:lumMod val="40000"/>
                <a:lumOff val="60000"/>
                <a:alpha val="0"/>
              </a:schemeClr>
            </a:outerShdw>
            <a:softEdge rad="31750"/>
          </a:effectLst>
          <a:scene3d>
            <a:camera prst="orthographicFront"/>
            <a:lightRig rig="threePt" dir="t"/>
          </a:scene3d>
          <a:sp3d extrusionH="76200">
            <a:extrusionClr>
              <a:srgbClr val="FF0000"/>
            </a:extrusionClr>
          </a:sp3d>
        </p:spPr>
        <p:style>
          <a:lnRef idx="1">
            <a:schemeClr val="accent2"/>
          </a:lnRef>
          <a:fillRef idx="2">
            <a:schemeClr val="accent2"/>
          </a:fillRef>
          <a:effectRef idx="1">
            <a:schemeClr val="accent2"/>
          </a:effectRef>
          <a:fontRef idx="minor">
            <a:schemeClr val="dk1"/>
          </a:fontRef>
        </p:style>
        <p:txBody>
          <a:bodyPr lIns="85497" tIns="42749" rIns="85497" bIns="42749" rtlCol="0" anchor="ctr"/>
          <a:lstStyle/>
          <a:p>
            <a:pPr algn="r"/>
            <a:r>
              <a:rPr lang="en-IN" sz="2400" b="1" dirty="0">
                <a:solidFill>
                  <a:schemeClr val="bg1"/>
                </a:solidFill>
                <a:latin typeface="Times New Roman" pitchFamily="18" charset="0"/>
                <a:cs typeface="Times New Roman" pitchFamily="18" charset="0"/>
              </a:rPr>
              <a:t>CONCLUSION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488" y="2428868"/>
            <a:ext cx="4643470" cy="76944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txBody>
          <a:bodyPr wrap="square" rtlCol="0">
            <a:spAutoFit/>
          </a:bodyPr>
          <a:lstStyle/>
          <a:p>
            <a:pPr algn="ctr"/>
            <a:r>
              <a:rPr lang="en-IN" sz="4400" b="1" dirty="0">
                <a:latin typeface="Times New Roman" pitchFamily="18" charset="0"/>
                <a:cs typeface="Times New Roman" pitchFamily="18" charset="0"/>
              </a:rPr>
              <a:t>Thank You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332656"/>
            <a:ext cx="7056784" cy="523220"/>
          </a:xfrm>
          <a:prstGeom prst="rect">
            <a:avLst/>
          </a:prstGeom>
          <a:noFill/>
        </p:spPr>
        <p:txBody>
          <a:bodyPr wrap="square" rtlCol="0">
            <a:spAutoFit/>
          </a:bodyPr>
          <a:lstStyle/>
          <a:p>
            <a:r>
              <a:rPr lang="en-US" sz="2800" b="1" dirty="0" smtClean="0">
                <a:latin typeface="Calibri" pitchFamily="34" charset="0"/>
              </a:rPr>
              <a:t>COMPUTER AIDEDE ENGINEERING (CAE)</a:t>
            </a:r>
            <a:endParaRPr lang="en-US" sz="2800" b="1" dirty="0">
              <a:latin typeface="Calibri" pitchFamily="34" charset="0"/>
            </a:endParaRPr>
          </a:p>
        </p:txBody>
      </p:sp>
      <p:sp>
        <p:nvSpPr>
          <p:cNvPr id="5" name="TextBox 4"/>
          <p:cNvSpPr txBox="1"/>
          <p:nvPr/>
        </p:nvSpPr>
        <p:spPr>
          <a:xfrm>
            <a:off x="539552" y="1628800"/>
            <a:ext cx="8064896" cy="3785652"/>
          </a:xfrm>
          <a:prstGeom prst="rect">
            <a:avLst/>
          </a:prstGeom>
          <a:noFill/>
        </p:spPr>
        <p:txBody>
          <a:bodyPr wrap="square" rtlCol="0">
            <a:spAutoFit/>
          </a:bodyPr>
          <a:lstStyle/>
          <a:p>
            <a:r>
              <a:rPr lang="en-US" sz="2000" dirty="0" smtClean="0">
                <a:latin typeface="Times New Roman" pitchFamily="18" charset="0"/>
                <a:cs typeface="Times New Roman" pitchFamily="18" charset="0"/>
              </a:rPr>
              <a:t>                          Structural integrity of the frame was verified by comparing the analysis result with the standard value of the material. Analysis was conducted by use of the finite element analysis on ANSYS WORKBENCH 14.5 software to conduct finite element analysis of the chassis a CAD model of the design chassis ass uploaded from CATIA V5 R19, the stresses were calculated by simulating different induced load cases.  </a:t>
            </a:r>
          </a:p>
          <a:p>
            <a:endParaRPr lang="en-US" sz="2000" dirty="0">
              <a:latin typeface="Times New Roman" pitchFamily="18" charset="0"/>
              <a:cs typeface="Times New Roman" pitchFamily="18" charset="0"/>
            </a:endParaRPr>
          </a:p>
          <a:p>
            <a:pPr marL="457200" indent="-457200">
              <a:buAutoNum type="arabicPeriod"/>
            </a:pPr>
            <a:r>
              <a:rPr lang="en-US" sz="2000" dirty="0" smtClean="0">
                <a:latin typeface="Times New Roman" pitchFamily="18" charset="0"/>
                <a:cs typeface="Times New Roman" pitchFamily="18" charset="0"/>
              </a:rPr>
              <a:t>Front impact </a:t>
            </a:r>
          </a:p>
          <a:p>
            <a:pPr marL="457200" indent="-457200">
              <a:buAutoNum type="arabicPeriod"/>
            </a:pPr>
            <a:r>
              <a:rPr lang="en-US" sz="2000" dirty="0" smtClean="0">
                <a:latin typeface="Times New Roman" pitchFamily="18" charset="0"/>
                <a:cs typeface="Times New Roman" pitchFamily="18" charset="0"/>
              </a:rPr>
              <a:t>Rear impact</a:t>
            </a:r>
          </a:p>
          <a:p>
            <a:pPr marL="457200" indent="-457200">
              <a:buAutoNum type="arabicPeriod"/>
            </a:pPr>
            <a:r>
              <a:rPr lang="en-US" sz="2000" dirty="0" smtClean="0">
                <a:latin typeface="Times New Roman" pitchFamily="18" charset="0"/>
                <a:cs typeface="Times New Roman" pitchFamily="18" charset="0"/>
              </a:rPr>
              <a:t>Side impact</a:t>
            </a:r>
          </a:p>
          <a:p>
            <a:pPr marL="457200" indent="-457200">
              <a:buAutoNum type="arabicPeriod"/>
            </a:pPr>
            <a:r>
              <a:rPr lang="en-US" sz="2000" dirty="0" smtClean="0">
                <a:latin typeface="Times New Roman" pitchFamily="18" charset="0"/>
                <a:cs typeface="Times New Roman" pitchFamily="18" charset="0"/>
              </a:rPr>
              <a:t> Static impact</a:t>
            </a:r>
          </a:p>
          <a:p>
            <a:pPr marL="457200" indent="-457200">
              <a:buAutoNum type="arabicPeriod"/>
            </a:pP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1332828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5060" y="65023"/>
            <a:ext cx="7128792" cy="523220"/>
          </a:xfrm>
          <a:prstGeom prst="rect">
            <a:avLst/>
          </a:prstGeom>
          <a:noFill/>
        </p:spPr>
        <p:txBody>
          <a:bodyPr wrap="square" rtlCol="0">
            <a:spAutoFit/>
          </a:bodyPr>
          <a:lstStyle/>
          <a:p>
            <a:r>
              <a:rPr lang="en-US" sz="2800" b="1" dirty="0" smtClean="0">
                <a:latin typeface="Calibri" pitchFamily="34" charset="0"/>
              </a:rPr>
              <a:t>FRONT IMPACT </a:t>
            </a:r>
            <a:endParaRPr lang="en-US" sz="2800" b="1" dirty="0">
              <a:latin typeface="Calibri" pitchFamily="34" charset="0"/>
            </a:endParaRPr>
          </a:p>
        </p:txBody>
      </p:sp>
      <p:sp>
        <p:nvSpPr>
          <p:cNvPr id="7" name="TextBox 6"/>
          <p:cNvSpPr txBox="1"/>
          <p:nvPr/>
        </p:nvSpPr>
        <p:spPr>
          <a:xfrm>
            <a:off x="618580" y="711860"/>
            <a:ext cx="4169444" cy="6217087"/>
          </a:xfrm>
          <a:prstGeom prst="rect">
            <a:avLst/>
          </a:prstGeom>
          <a:noFill/>
        </p:spPr>
        <p:txBody>
          <a:bodyPr wrap="square" rtlCol="0">
            <a:spAutoFit/>
          </a:bodyPr>
          <a:lstStyle/>
          <a:p>
            <a:r>
              <a:rPr lang="en-IN" dirty="0"/>
              <a:t> </a:t>
            </a:r>
            <a:r>
              <a:rPr lang="en-IN" dirty="0" smtClean="0"/>
              <a:t>             </a:t>
            </a:r>
            <a:r>
              <a:rPr lang="en-IN" sz="2000" dirty="0" smtClean="0">
                <a:latin typeface="Times New Roman" pitchFamily="18" charset="0"/>
                <a:cs typeface="Times New Roman" pitchFamily="18" charset="0"/>
              </a:rPr>
              <a:t>Here </a:t>
            </a:r>
            <a:r>
              <a:rPr lang="en-IN" sz="2000" dirty="0">
                <a:latin typeface="Times New Roman" pitchFamily="18" charset="0"/>
                <a:cs typeface="Times New Roman" pitchFamily="18" charset="0"/>
              </a:rPr>
              <a:t>we assumed our vehicle to experience the impact force at a speed of 90km/hr. for a collision time of 1.05secs in the front region of our frame by applying constraints at the driver seat. </a:t>
            </a:r>
            <a:endParaRPr lang="en-US"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Since, </a:t>
            </a:r>
            <a:endParaRPr lang="en-US"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a </a:t>
            </a:r>
            <a:r>
              <a:rPr lang="en-IN" sz="2000" dirty="0" smtClean="0">
                <a:latin typeface="Times New Roman" pitchFamily="18" charset="0"/>
                <a:cs typeface="Times New Roman" pitchFamily="18" charset="0"/>
              </a:rPr>
              <a:t> = </a:t>
            </a:r>
            <a:r>
              <a:rPr lang="en-IN" sz="2000" dirty="0">
                <a:latin typeface="Times New Roman" pitchFamily="18" charset="0"/>
                <a:cs typeface="Times New Roman" pitchFamily="18" charset="0"/>
              </a:rPr>
              <a:t>(90 - 0) / 1.05 </a:t>
            </a:r>
            <a:endParaRPr lang="en-US" sz="2000" dirty="0">
              <a:latin typeface="Times New Roman" pitchFamily="18" charset="0"/>
              <a:cs typeface="Times New Roman" pitchFamily="18" charset="0"/>
            </a:endParaRPr>
          </a:p>
          <a:p>
            <a:r>
              <a:rPr lang="en-IN" sz="2000" dirty="0" smtClean="0">
                <a:latin typeface="Times New Roman" pitchFamily="18" charset="0"/>
                <a:cs typeface="Times New Roman" pitchFamily="18" charset="0"/>
              </a:rPr>
              <a:t>    = </a:t>
            </a:r>
            <a:r>
              <a:rPr lang="en-IN" sz="2000" dirty="0">
                <a:latin typeface="Times New Roman" pitchFamily="18" charset="0"/>
                <a:cs typeface="Times New Roman" pitchFamily="18" charset="0"/>
              </a:rPr>
              <a:t>90 × 1000) ÷ (60 × 60 × 1.05) </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    = </a:t>
            </a:r>
            <a:r>
              <a:rPr lang="en-IN" sz="2000" dirty="0">
                <a:latin typeface="Times New Roman" pitchFamily="18" charset="0"/>
                <a:cs typeface="Times New Roman" pitchFamily="18" charset="0"/>
              </a:rPr>
              <a:t>23.80 m/s</a:t>
            </a:r>
            <a:r>
              <a:rPr lang="en-IN" sz="2000" baseline="30000" dirty="0">
                <a:latin typeface="Times New Roman" pitchFamily="18" charset="0"/>
                <a:cs typeface="Times New Roman" pitchFamily="18" charset="0"/>
              </a:rPr>
              <a:t>2</a:t>
            </a:r>
            <a:r>
              <a:rPr lang="en-IN" sz="2000"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Therefore, </a:t>
            </a:r>
            <a:endParaRPr lang="en-US" sz="2000" dirty="0">
              <a:latin typeface="Times New Roman" pitchFamily="18" charset="0"/>
              <a:cs typeface="Times New Roman" pitchFamily="18" charset="0"/>
            </a:endParaRPr>
          </a:p>
          <a:p>
            <a:r>
              <a:rPr lang="en-IN" sz="2000" dirty="0" smtClean="0">
                <a:latin typeface="Times New Roman" pitchFamily="18" charset="0"/>
                <a:cs typeface="Times New Roman" pitchFamily="18" charset="0"/>
              </a:rPr>
              <a:t>F  </a:t>
            </a:r>
            <a:r>
              <a:rPr lang="en-IN" sz="2000" dirty="0">
                <a:latin typeface="Times New Roman" pitchFamily="18" charset="0"/>
                <a:cs typeface="Times New Roman" pitchFamily="18" charset="0"/>
              </a:rPr>
              <a:t>= 175 × 23.80</a:t>
            </a:r>
            <a:endParaRPr lang="en-US" sz="2000" dirty="0">
              <a:latin typeface="Times New Roman" pitchFamily="18" charset="0"/>
              <a:cs typeface="Times New Roman" pitchFamily="18" charset="0"/>
            </a:endParaRPr>
          </a:p>
          <a:p>
            <a:r>
              <a:rPr lang="en-IN" sz="2000" dirty="0" smtClean="0">
                <a:latin typeface="Times New Roman" pitchFamily="18" charset="0"/>
                <a:cs typeface="Times New Roman" pitchFamily="18" charset="0"/>
              </a:rPr>
              <a:t>    = </a:t>
            </a:r>
            <a:r>
              <a:rPr lang="en-IN" sz="2000" dirty="0">
                <a:latin typeface="Times New Roman" pitchFamily="18" charset="0"/>
                <a:cs typeface="Times New Roman" pitchFamily="18" charset="0"/>
              </a:rPr>
              <a:t>4165 </a:t>
            </a:r>
            <a:r>
              <a:rPr lang="en-IN" sz="2000" dirty="0" smtClean="0">
                <a:latin typeface="Times New Roman" pitchFamily="18" charset="0"/>
                <a:cs typeface="Times New Roman" pitchFamily="18" charset="0"/>
              </a:rPr>
              <a:t>N</a:t>
            </a:r>
          </a:p>
          <a:p>
            <a:endParaRPr lang="en-IN" sz="2000" dirty="0" smtClean="0">
              <a:latin typeface="Times New Roman" pitchFamily="18" charset="0"/>
              <a:cs typeface="Times New Roman" pitchFamily="18" charset="0"/>
            </a:endParaRPr>
          </a:p>
          <a:p>
            <a:r>
              <a:rPr lang="en-IN" sz="2000" b="1" dirty="0"/>
              <a:t>FACTOR OF </a:t>
            </a:r>
            <a:r>
              <a:rPr lang="en-IN" sz="2000" b="1" dirty="0" smtClean="0"/>
              <a:t>SAFETY</a:t>
            </a:r>
            <a:endParaRPr lang="en-US" sz="2000" dirty="0"/>
          </a:p>
          <a:p>
            <a:r>
              <a:rPr lang="en-IN" sz="2000" dirty="0" smtClean="0">
                <a:latin typeface="Times New Roman" pitchFamily="18" charset="0"/>
                <a:cs typeface="Times New Roman" pitchFamily="18" charset="0"/>
              </a:rPr>
              <a:t>FOS </a:t>
            </a:r>
            <a:r>
              <a:rPr lang="en-IN" sz="2000" dirty="0">
                <a:latin typeface="Times New Roman" pitchFamily="18" charset="0"/>
                <a:cs typeface="Times New Roman" pitchFamily="18" charset="0"/>
              </a:rPr>
              <a:t>= yield stress / working stress </a:t>
            </a:r>
            <a:r>
              <a:rPr lang="en-IN"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r>
              <a:rPr lang="en-IN" sz="2000" dirty="0" smtClean="0">
                <a:latin typeface="Times New Roman" pitchFamily="18" charset="0"/>
                <a:cs typeface="Times New Roman" pitchFamily="18" charset="0"/>
              </a:rPr>
              <a:t>        = </a:t>
            </a:r>
            <a:r>
              <a:rPr lang="en-IN" sz="2000" dirty="0">
                <a:latin typeface="Times New Roman" pitchFamily="18" charset="0"/>
                <a:cs typeface="Times New Roman" pitchFamily="18" charset="0"/>
              </a:rPr>
              <a:t>435 / 146.57</a:t>
            </a:r>
            <a:endParaRPr lang="en-US" sz="2000" dirty="0">
              <a:latin typeface="Times New Roman" pitchFamily="18" charset="0"/>
              <a:cs typeface="Times New Roman" pitchFamily="18" charset="0"/>
            </a:endParaRPr>
          </a:p>
          <a:p>
            <a:r>
              <a:rPr lang="en-IN" sz="2000" dirty="0" smtClean="0">
                <a:latin typeface="Times New Roman" pitchFamily="18" charset="0"/>
                <a:cs typeface="Times New Roman" pitchFamily="18" charset="0"/>
              </a:rPr>
              <a:t>        = </a:t>
            </a:r>
            <a:r>
              <a:rPr lang="en-IN" sz="2000" dirty="0">
                <a:latin typeface="Times New Roman" pitchFamily="18" charset="0"/>
                <a:cs typeface="Times New Roman" pitchFamily="18" charset="0"/>
              </a:rPr>
              <a:t>2.96</a:t>
            </a: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dirty="0"/>
          </a:p>
        </p:txBody>
      </p:sp>
      <p:sp>
        <p:nvSpPr>
          <p:cNvPr id="8" name="TextBox 7"/>
          <p:cNvSpPr txBox="1"/>
          <p:nvPr/>
        </p:nvSpPr>
        <p:spPr>
          <a:xfrm>
            <a:off x="5267920" y="602466"/>
            <a:ext cx="3240360" cy="646331"/>
          </a:xfrm>
          <a:prstGeom prst="rect">
            <a:avLst/>
          </a:prstGeom>
          <a:noFill/>
        </p:spPr>
        <p:txBody>
          <a:bodyPr wrap="square" rtlCol="0">
            <a:spAutoFit/>
          </a:bodyPr>
          <a:lstStyle/>
          <a:p>
            <a:r>
              <a:rPr lang="en-IN" b="1" dirty="0"/>
              <a:t>TOTAL DEFORMATION </a:t>
            </a:r>
            <a:endParaRPr lang="en-US" dirty="0"/>
          </a:p>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908720"/>
            <a:ext cx="3744416" cy="2158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5267920" y="3174072"/>
            <a:ext cx="3768576" cy="984885"/>
          </a:xfrm>
          <a:prstGeom prst="rect">
            <a:avLst/>
          </a:prstGeom>
        </p:spPr>
        <p:txBody>
          <a:bodyPr wrap="square">
            <a:spAutoFit/>
          </a:bodyPr>
          <a:lstStyle/>
          <a:p>
            <a:r>
              <a:rPr lang="en-US" sz="2000" dirty="0">
                <a:latin typeface="Times New Roman" pitchFamily="18" charset="0"/>
                <a:cs typeface="Times New Roman" pitchFamily="18" charset="0"/>
              </a:rPr>
              <a:t>Maximum deflection= 0.7623 </a:t>
            </a:r>
            <a:r>
              <a:rPr lang="en-US" sz="2000" dirty="0" smtClean="0">
                <a:latin typeface="Times New Roman" pitchFamily="18" charset="0"/>
                <a:cs typeface="Times New Roman" pitchFamily="18" charset="0"/>
              </a:rPr>
              <a:t>mm</a:t>
            </a:r>
          </a:p>
          <a:p>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r>
              <a:rPr lang="en-US" b="1" dirty="0"/>
              <a:t>EQUIVALENT VON-MISES STRESS</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4077072"/>
            <a:ext cx="3720256"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5333528" y="6165304"/>
            <a:ext cx="3720256" cy="707886"/>
          </a:xfrm>
          <a:prstGeom prst="rect">
            <a:avLst/>
          </a:prstGeom>
        </p:spPr>
        <p:txBody>
          <a:bodyPr wrap="square">
            <a:spAutoFit/>
          </a:bodyPr>
          <a:lstStyle/>
          <a:p>
            <a:r>
              <a:rPr lang="en-US" sz="2000" dirty="0">
                <a:latin typeface="Times New Roman" pitchFamily="18" charset="0"/>
                <a:cs typeface="Times New Roman" pitchFamily="18" charset="0"/>
              </a:rPr>
              <a:t>Maximum stress value = 146.57 </a:t>
            </a:r>
            <a:r>
              <a:rPr lang="en-US" sz="2000" dirty="0" err="1">
                <a:latin typeface="Times New Roman" pitchFamily="18" charset="0"/>
                <a:cs typeface="Times New Roman" pitchFamily="18" charset="0"/>
              </a:rPr>
              <a:t>MPa</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1246860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36240"/>
            <a:ext cx="4448596" cy="3847207"/>
          </a:xfrm>
          <a:prstGeom prst="rect">
            <a:avLst/>
          </a:prstGeom>
        </p:spPr>
        <p:txBody>
          <a:bodyPr wrap="square">
            <a:spAutoFit/>
          </a:bodyPr>
          <a:lstStyle/>
          <a:p>
            <a:r>
              <a:rPr lang="en-US" sz="2800" b="1" dirty="0">
                <a:latin typeface="Calibri" pitchFamily="34" charset="0"/>
              </a:rPr>
              <a:t>REAR IMPACT</a:t>
            </a:r>
            <a:r>
              <a:rPr lang="en-US" sz="2800" b="1" dirty="0" smtClean="0">
                <a:latin typeface="Calibri" pitchFamily="34" charset="0"/>
              </a:rPr>
              <a:t>:</a:t>
            </a:r>
          </a:p>
          <a:p>
            <a:r>
              <a:rPr lang="en-US" dirty="0" smtClean="0"/>
              <a:t> </a:t>
            </a:r>
            <a:endParaRPr lang="en-US" dirty="0"/>
          </a:p>
          <a:p>
            <a:r>
              <a:rPr lang="en-US" dirty="0"/>
              <a:t>   </a:t>
            </a:r>
            <a:r>
              <a:rPr lang="en-US" dirty="0" smtClean="0"/>
              <a:t>     </a:t>
            </a:r>
            <a:r>
              <a:rPr lang="en-US" dirty="0">
                <a:latin typeface="Times New Roman" pitchFamily="18" charset="0"/>
                <a:cs typeface="Times New Roman" pitchFamily="18" charset="0"/>
              </a:rPr>
              <a:t>Here we assumed our vehicle to experience the impact force at a speed of 90km/</a:t>
            </a:r>
            <a:r>
              <a:rPr lang="en-US" dirty="0" err="1">
                <a:latin typeface="Times New Roman" pitchFamily="18" charset="0"/>
                <a:cs typeface="Times New Roman" pitchFamily="18" charset="0"/>
              </a:rPr>
              <a:t>hr</a:t>
            </a:r>
            <a:r>
              <a:rPr lang="en-US" dirty="0">
                <a:latin typeface="Times New Roman" pitchFamily="18" charset="0"/>
                <a:cs typeface="Times New Roman" pitchFamily="18" charset="0"/>
              </a:rPr>
              <a:t> for a collision time of 1.05secs in the rear region of our frame by applying constraints at the driver seat. </a:t>
            </a:r>
          </a:p>
          <a:p>
            <a:r>
              <a:rPr lang="en-US" dirty="0">
                <a:latin typeface="Times New Roman" pitchFamily="18" charset="0"/>
                <a:cs typeface="Times New Roman" pitchFamily="18" charset="0"/>
              </a:rPr>
              <a:t>Since, </a:t>
            </a:r>
          </a:p>
          <a:p>
            <a:r>
              <a:rPr lang="en-US" dirty="0" smtClean="0">
                <a:latin typeface="Times New Roman" pitchFamily="18" charset="0"/>
                <a:cs typeface="Times New Roman" pitchFamily="18" charset="0"/>
              </a:rPr>
              <a:t>   a  = </a:t>
            </a:r>
            <a:r>
              <a:rPr lang="en-US" dirty="0">
                <a:latin typeface="Times New Roman" pitchFamily="18" charset="0"/>
                <a:cs typeface="Times New Roman" pitchFamily="18" charset="0"/>
              </a:rPr>
              <a:t>(90 - 0) / 1.05 </a:t>
            </a:r>
          </a:p>
          <a:p>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(90 × 1000) ÷ (60 × 60 × 1.05) </a:t>
            </a:r>
          </a:p>
          <a:p>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23.80 m/s2</a:t>
            </a:r>
          </a:p>
          <a:p>
            <a:r>
              <a:rPr lang="en-US" dirty="0">
                <a:latin typeface="Times New Roman" pitchFamily="18" charset="0"/>
                <a:cs typeface="Times New Roman" pitchFamily="18" charset="0"/>
              </a:rPr>
              <a:t>Therefore, </a:t>
            </a:r>
          </a:p>
          <a:p>
            <a:r>
              <a:rPr lang="en-US" dirty="0" smtClean="0">
                <a:latin typeface="Times New Roman" pitchFamily="18" charset="0"/>
                <a:cs typeface="Times New Roman" pitchFamily="18" charset="0"/>
              </a:rPr>
              <a:t>F   </a:t>
            </a:r>
            <a:r>
              <a:rPr lang="en-US" dirty="0">
                <a:latin typeface="Times New Roman" pitchFamily="18" charset="0"/>
                <a:cs typeface="Times New Roman" pitchFamily="18" charset="0"/>
              </a:rPr>
              <a:t>= 175 × 23.80 = 4165 N </a:t>
            </a:r>
          </a:p>
        </p:txBody>
      </p:sp>
      <p:sp>
        <p:nvSpPr>
          <p:cNvPr id="5" name="Rectangle 4"/>
          <p:cNvSpPr/>
          <p:nvPr/>
        </p:nvSpPr>
        <p:spPr>
          <a:xfrm>
            <a:off x="56108" y="4293096"/>
            <a:ext cx="4572000" cy="1631216"/>
          </a:xfrm>
          <a:prstGeom prst="rect">
            <a:avLst/>
          </a:prstGeom>
        </p:spPr>
        <p:txBody>
          <a:bodyPr>
            <a:spAutoFit/>
          </a:bodyPr>
          <a:lstStyle/>
          <a:p>
            <a:r>
              <a:rPr lang="en-US" sz="2400" b="1" dirty="0">
                <a:latin typeface="Calibri" pitchFamily="34" charset="0"/>
              </a:rPr>
              <a:t>FACTOR OF </a:t>
            </a:r>
            <a:r>
              <a:rPr lang="en-US" sz="2400" b="1" dirty="0" smtClean="0">
                <a:latin typeface="Calibri" pitchFamily="34" charset="0"/>
              </a:rPr>
              <a:t>SAFETY</a:t>
            </a:r>
            <a:endParaRPr lang="en-US" sz="2400" b="1" dirty="0">
              <a:latin typeface="Calibri" pitchFamily="34" charset="0"/>
            </a:endParaRPr>
          </a:p>
          <a:p>
            <a:endParaRPr lang="en-US" dirty="0" smtClean="0"/>
          </a:p>
          <a:p>
            <a:r>
              <a:rPr lang="en-US" dirty="0" smtClean="0"/>
              <a:t>FOS </a:t>
            </a:r>
            <a:r>
              <a:rPr lang="en-US" dirty="0"/>
              <a:t>= yield stress / working stress </a:t>
            </a:r>
          </a:p>
          <a:p>
            <a:r>
              <a:rPr lang="en-US" dirty="0"/>
              <a:t>= 435 / 65.67</a:t>
            </a:r>
          </a:p>
          <a:p>
            <a:r>
              <a:rPr lang="en-US" dirty="0"/>
              <a:t>= 6.62</a:t>
            </a:r>
          </a:p>
        </p:txBody>
      </p:sp>
      <p:sp>
        <p:nvSpPr>
          <p:cNvPr id="6" name="Rectangle 5"/>
          <p:cNvSpPr/>
          <p:nvPr/>
        </p:nvSpPr>
        <p:spPr>
          <a:xfrm>
            <a:off x="5004048" y="188640"/>
            <a:ext cx="2967098" cy="369332"/>
          </a:xfrm>
          <a:prstGeom prst="rect">
            <a:avLst/>
          </a:prstGeom>
        </p:spPr>
        <p:txBody>
          <a:bodyPr wrap="square">
            <a:spAutoFit/>
          </a:bodyPr>
          <a:lstStyle/>
          <a:p>
            <a:r>
              <a:rPr lang="en-US" b="1" dirty="0"/>
              <a:t>TOTAL DEFORMATION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7" y="557972"/>
            <a:ext cx="3960440" cy="2121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5076057" y="2679229"/>
            <a:ext cx="3839997" cy="923330"/>
          </a:xfrm>
          <a:prstGeom prst="rect">
            <a:avLst/>
          </a:prstGeom>
        </p:spPr>
        <p:txBody>
          <a:bodyPr wrap="square">
            <a:spAutoFit/>
          </a:bodyPr>
          <a:lstStyle/>
          <a:p>
            <a:r>
              <a:rPr lang="en-US" dirty="0">
                <a:latin typeface="Times New Roman" pitchFamily="18" charset="0"/>
                <a:cs typeface="Times New Roman" pitchFamily="18" charset="0"/>
              </a:rPr>
              <a:t>Maximum deflection = 0.79 mm </a:t>
            </a:r>
            <a:endParaRPr lang="en-US" dirty="0" smtClean="0">
              <a:latin typeface="Times New Roman" pitchFamily="18" charset="0"/>
              <a:cs typeface="Times New Roman" pitchFamily="18" charset="0"/>
            </a:endParaRPr>
          </a:p>
          <a:p>
            <a:endParaRPr lang="en-US" dirty="0"/>
          </a:p>
          <a:p>
            <a:r>
              <a:rPr lang="en-US" b="1" dirty="0"/>
              <a:t>EQUIVALENT VON-MISES STRESS </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3602559"/>
            <a:ext cx="4032449" cy="209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5004048" y="5942846"/>
            <a:ext cx="3932843" cy="400110"/>
          </a:xfrm>
          <a:prstGeom prst="rect">
            <a:avLst/>
          </a:prstGeom>
        </p:spPr>
        <p:txBody>
          <a:bodyPr wrap="square">
            <a:spAutoFit/>
          </a:bodyPr>
          <a:lstStyle/>
          <a:p>
            <a:r>
              <a:rPr lang="en-US" sz="2000" dirty="0">
                <a:latin typeface="Times New Roman" pitchFamily="18" charset="0"/>
                <a:cs typeface="Times New Roman" pitchFamily="18" charset="0"/>
              </a:rPr>
              <a:t>Maximum stress value = 65.67 </a:t>
            </a:r>
            <a:r>
              <a:rPr lang="en-US" sz="2000" dirty="0" err="1">
                <a:latin typeface="Times New Roman" pitchFamily="18" charset="0"/>
                <a:cs typeface="Times New Roman" pitchFamily="18" charset="0"/>
              </a:rPr>
              <a:t>MPa</a:t>
            </a:r>
            <a:r>
              <a:rPr lang="en-US" sz="2000" dirty="0">
                <a:latin typeface="Times New Roman" pitchFamily="18" charset="0"/>
                <a:cs typeface="Times New Roman" pitchFamily="18" charset="0"/>
              </a:rPr>
              <a:t> </a:t>
            </a:r>
          </a:p>
        </p:txBody>
      </p:sp>
    </p:spTree>
    <p:extLst>
      <p:ext uri="{BB962C8B-B14F-4D97-AF65-F5344CB8AC3E}">
        <p14:creationId xmlns:p14="http://schemas.microsoft.com/office/powerpoint/2010/main" val="18272102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580" y="260648"/>
            <a:ext cx="4572000" cy="6771084"/>
          </a:xfrm>
          <a:prstGeom prst="rect">
            <a:avLst/>
          </a:prstGeom>
        </p:spPr>
        <p:txBody>
          <a:bodyPr>
            <a:spAutoFit/>
          </a:bodyPr>
          <a:lstStyle/>
          <a:p>
            <a:r>
              <a:rPr lang="en-US" sz="2800" b="1" dirty="0">
                <a:latin typeface="Calibri" pitchFamily="34" charset="0"/>
              </a:rPr>
              <a:t>SIDE IMPACT: </a:t>
            </a:r>
            <a:endParaRPr lang="en-US" sz="2800" b="1" dirty="0" smtClean="0">
              <a:latin typeface="Calibri" pitchFamily="34"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Here we assumed our vehicle to experience the impact force at a speed of 90km/</a:t>
            </a:r>
            <a:r>
              <a:rPr lang="en-US" dirty="0" err="1">
                <a:latin typeface="Times New Roman" pitchFamily="18" charset="0"/>
                <a:cs typeface="Times New Roman" pitchFamily="18" charset="0"/>
              </a:rPr>
              <a:t>hr</a:t>
            </a:r>
            <a:r>
              <a:rPr lang="en-US" dirty="0">
                <a:latin typeface="Times New Roman" pitchFamily="18" charset="0"/>
                <a:cs typeface="Times New Roman" pitchFamily="18" charset="0"/>
              </a:rPr>
              <a:t> for a collision time of 1.05secs in the side </a:t>
            </a:r>
            <a:r>
              <a:rPr lang="en-US" dirty="0" smtClean="0">
                <a:latin typeface="Times New Roman" pitchFamily="18" charset="0"/>
                <a:cs typeface="Times New Roman" pitchFamily="18" charset="0"/>
              </a:rPr>
              <a:t>region </a:t>
            </a:r>
            <a:r>
              <a:rPr lang="en-US" dirty="0">
                <a:latin typeface="Times New Roman" pitchFamily="18" charset="0"/>
                <a:cs typeface="Times New Roman" pitchFamily="18" charset="0"/>
              </a:rPr>
              <a:t>of our frame by applying </a:t>
            </a:r>
            <a:r>
              <a:rPr lang="en-US" dirty="0" smtClean="0">
                <a:latin typeface="Times New Roman" pitchFamily="18" charset="0"/>
                <a:cs typeface="Times New Roman" pitchFamily="18" charset="0"/>
              </a:rPr>
              <a:t>constraints </a:t>
            </a:r>
            <a:r>
              <a:rPr lang="en-US" dirty="0">
                <a:latin typeface="Times New Roman" pitchFamily="18" charset="0"/>
                <a:cs typeface="Times New Roman" pitchFamily="18" charset="0"/>
              </a:rPr>
              <a:t>at the driver seat. </a:t>
            </a:r>
          </a:p>
          <a:p>
            <a:r>
              <a:rPr lang="en-US" dirty="0">
                <a:latin typeface="Times New Roman" pitchFamily="18" charset="0"/>
                <a:cs typeface="Times New Roman" pitchFamily="18" charset="0"/>
              </a:rPr>
              <a:t>Since</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 = </a:t>
            </a:r>
            <a:r>
              <a:rPr lang="en-US" dirty="0">
                <a:latin typeface="Times New Roman" pitchFamily="18" charset="0"/>
                <a:cs typeface="Times New Roman" pitchFamily="18" charset="0"/>
              </a:rPr>
              <a:t>(90 - 0) ÷ 1.05 </a:t>
            </a:r>
          </a:p>
          <a:p>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(90 × 1000) ÷ (60 × 60 × 1.05) </a:t>
            </a:r>
          </a:p>
          <a:p>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23.80 m/s2</a:t>
            </a:r>
          </a:p>
          <a:p>
            <a:r>
              <a:rPr lang="en-US" dirty="0">
                <a:latin typeface="Times New Roman" pitchFamily="18" charset="0"/>
                <a:cs typeface="Times New Roman" pitchFamily="18" charset="0"/>
              </a:rPr>
              <a:t>Therefore, </a:t>
            </a:r>
          </a:p>
          <a:p>
            <a:r>
              <a:rPr lang="en-US" dirty="0">
                <a:latin typeface="Times New Roman" pitchFamily="18" charset="0"/>
                <a:cs typeface="Times New Roman" pitchFamily="18" charset="0"/>
              </a:rPr>
              <a:t>F </a:t>
            </a:r>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175 × 23.80 </a:t>
            </a:r>
          </a:p>
          <a:p>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4165 N </a:t>
            </a:r>
            <a:endParaRPr lang="en-US"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b="1" dirty="0">
                <a:latin typeface="Calibri" pitchFamily="34" charset="0"/>
                <a:cs typeface="Times New Roman" pitchFamily="18" charset="0"/>
              </a:rPr>
              <a:t>FACTOR OF </a:t>
            </a:r>
            <a:r>
              <a:rPr lang="en-US" sz="2400" b="1" dirty="0" smtClean="0">
                <a:latin typeface="Calibri" pitchFamily="34" charset="0"/>
                <a:cs typeface="Times New Roman" pitchFamily="18" charset="0"/>
              </a:rPr>
              <a:t>SAFETY</a:t>
            </a:r>
            <a:endParaRPr lang="en-US" sz="2400" b="1" dirty="0">
              <a:latin typeface="Calibri" pitchFamily="34" charset="0"/>
              <a:cs typeface="Times New Roman" pitchFamily="18" charset="0"/>
            </a:endParaRPr>
          </a:p>
          <a:p>
            <a:r>
              <a:rPr lang="en-US" dirty="0">
                <a:latin typeface="Times New Roman" pitchFamily="18" charset="0"/>
                <a:cs typeface="Times New Roman" pitchFamily="18" charset="0"/>
              </a:rPr>
              <a:t>FOS = yield stress / working stress </a:t>
            </a:r>
          </a:p>
          <a:p>
            <a:r>
              <a:rPr lang="en-US" dirty="0">
                <a:latin typeface="Times New Roman" pitchFamily="18" charset="0"/>
                <a:cs typeface="Times New Roman" pitchFamily="18" charset="0"/>
              </a:rPr>
              <a:t>= 435 / 99.22</a:t>
            </a:r>
          </a:p>
          <a:p>
            <a:r>
              <a:rPr lang="en-US" dirty="0">
                <a:latin typeface="Times New Roman" pitchFamily="18" charset="0"/>
                <a:cs typeface="Times New Roman" pitchFamily="18" charset="0"/>
              </a:rPr>
              <a:t>= 4.38</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945992"/>
            <a:ext cx="3744416" cy="1935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109011" y="576660"/>
            <a:ext cx="2334870" cy="369332"/>
          </a:xfrm>
          <a:prstGeom prst="rect">
            <a:avLst/>
          </a:prstGeom>
        </p:spPr>
        <p:txBody>
          <a:bodyPr wrap="none">
            <a:spAutoFit/>
          </a:bodyPr>
          <a:lstStyle/>
          <a:p>
            <a:r>
              <a:rPr lang="en-US" b="1" dirty="0">
                <a:latin typeface="Calibri" pitchFamily="34" charset="0"/>
              </a:rPr>
              <a:t>TOTAL DEFORMATION </a:t>
            </a:r>
          </a:p>
        </p:txBody>
      </p:sp>
      <p:sp>
        <p:nvSpPr>
          <p:cNvPr id="4" name="Rectangle 3"/>
          <p:cNvSpPr/>
          <p:nvPr/>
        </p:nvSpPr>
        <p:spPr>
          <a:xfrm>
            <a:off x="5074997" y="2999859"/>
            <a:ext cx="4572000" cy="923330"/>
          </a:xfrm>
          <a:prstGeom prst="rect">
            <a:avLst/>
          </a:prstGeom>
        </p:spPr>
        <p:txBody>
          <a:bodyPr>
            <a:spAutoFit/>
          </a:bodyPr>
          <a:lstStyle/>
          <a:p>
            <a:r>
              <a:rPr lang="en-US" dirty="0">
                <a:latin typeface="Times New Roman" pitchFamily="18" charset="0"/>
                <a:cs typeface="Times New Roman" pitchFamily="18" charset="0"/>
              </a:rPr>
              <a:t>Maximum deformation= 0.62 </a:t>
            </a:r>
            <a:r>
              <a:rPr lang="en-US" dirty="0" smtClean="0">
                <a:latin typeface="Times New Roman" pitchFamily="18" charset="0"/>
                <a:cs typeface="Times New Roman" pitchFamily="18" charset="0"/>
              </a:rPr>
              <a:t>mm</a:t>
            </a:r>
          </a:p>
          <a:p>
            <a:r>
              <a:rPr lang="en-US" dirty="0" smtClean="0"/>
              <a:t> </a:t>
            </a:r>
            <a:endParaRPr lang="en-US" dirty="0"/>
          </a:p>
          <a:p>
            <a:r>
              <a:rPr lang="en-US" b="1" dirty="0"/>
              <a:t>EQUIVALENT VON-MISES STRESS: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4197" y="3923189"/>
            <a:ext cx="3940291" cy="2242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024197" y="6165304"/>
            <a:ext cx="4115363" cy="369332"/>
          </a:xfrm>
          <a:prstGeom prst="rect">
            <a:avLst/>
          </a:prstGeom>
        </p:spPr>
        <p:txBody>
          <a:bodyPr wrap="square">
            <a:spAutoFit/>
          </a:bodyPr>
          <a:lstStyle/>
          <a:p>
            <a:r>
              <a:rPr lang="en-US" dirty="0">
                <a:latin typeface="Times New Roman" pitchFamily="18" charset="0"/>
                <a:cs typeface="Times New Roman" pitchFamily="18" charset="0"/>
              </a:rPr>
              <a:t>Maximum stress value = 99.22 </a:t>
            </a:r>
            <a:r>
              <a:rPr lang="en-US" dirty="0" err="1">
                <a:latin typeface="Times New Roman" pitchFamily="18" charset="0"/>
                <a:cs typeface="Times New Roman" pitchFamily="18" charset="0"/>
              </a:rPr>
              <a:t>MPa</a:t>
            </a:r>
            <a:r>
              <a:rPr lang="en-US" dirty="0">
                <a:latin typeface="Times New Roman" pitchFamily="18" charset="0"/>
                <a:cs typeface="Times New Roman" pitchFamily="18" charset="0"/>
              </a:rPr>
              <a:t> </a:t>
            </a:r>
          </a:p>
        </p:txBody>
      </p:sp>
    </p:spTree>
    <p:extLst>
      <p:ext uri="{BB962C8B-B14F-4D97-AF65-F5344CB8AC3E}">
        <p14:creationId xmlns:p14="http://schemas.microsoft.com/office/powerpoint/2010/main" val="3290781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600" y="123041"/>
            <a:ext cx="4572000" cy="6432530"/>
          </a:xfrm>
          <a:prstGeom prst="rect">
            <a:avLst/>
          </a:prstGeom>
        </p:spPr>
        <p:txBody>
          <a:bodyPr>
            <a:spAutoFit/>
          </a:bodyPr>
          <a:lstStyle/>
          <a:p>
            <a:r>
              <a:rPr lang="en-US" sz="2800" b="1" dirty="0">
                <a:latin typeface="Calibri" pitchFamily="34" charset="0"/>
              </a:rPr>
              <a:t>STATIC LOAD ANALYSIS: </a:t>
            </a:r>
            <a:endParaRPr lang="en-US" sz="2800" b="1" dirty="0" smtClean="0">
              <a:latin typeface="Calibri" pitchFamily="34" charset="0"/>
            </a:endParaRPr>
          </a:p>
          <a:p>
            <a:endParaRPr lang="en-US" dirty="0"/>
          </a:p>
          <a:p>
            <a:r>
              <a:rPr lang="en-US" dirty="0"/>
              <a:t>                </a:t>
            </a:r>
            <a:r>
              <a:rPr lang="en-US" dirty="0">
                <a:latin typeface="Calibri" pitchFamily="34" charset="0"/>
              </a:rPr>
              <a:t>The forces that have been imposed downward to the structural model. The load is distributed uniformly on member below of driver’s seat and engine compartment. </a:t>
            </a:r>
          </a:p>
          <a:p>
            <a:r>
              <a:rPr lang="en-US" dirty="0">
                <a:latin typeface="Calibri" pitchFamily="34" charset="0"/>
              </a:rPr>
              <a:t>Load applied on the frame is 120Kg of chassis overall weight with all accessories and 55kg of driver. </a:t>
            </a:r>
          </a:p>
          <a:p>
            <a:r>
              <a:rPr lang="en-US" dirty="0">
                <a:latin typeface="Calibri" pitchFamily="34" charset="0"/>
              </a:rPr>
              <a:t>Here we assume excess value of weight on frame. </a:t>
            </a:r>
          </a:p>
          <a:p>
            <a:r>
              <a:rPr lang="en-US" dirty="0" smtClean="0">
                <a:latin typeface="Calibri" pitchFamily="34" charset="0"/>
              </a:rPr>
              <a:t>Force </a:t>
            </a:r>
            <a:r>
              <a:rPr lang="en-US" dirty="0">
                <a:latin typeface="Calibri" pitchFamily="34" charset="0"/>
              </a:rPr>
              <a:t>= 120 + 55</a:t>
            </a:r>
          </a:p>
          <a:p>
            <a:r>
              <a:rPr lang="en-US" dirty="0" smtClean="0">
                <a:latin typeface="Calibri" pitchFamily="34" charset="0"/>
              </a:rPr>
              <a:t>          = </a:t>
            </a:r>
            <a:r>
              <a:rPr lang="en-US" dirty="0">
                <a:latin typeface="Calibri" pitchFamily="34" charset="0"/>
              </a:rPr>
              <a:t>175 * 9.81 </a:t>
            </a:r>
          </a:p>
          <a:p>
            <a:r>
              <a:rPr lang="en-US" dirty="0" smtClean="0">
                <a:latin typeface="Calibri" pitchFamily="34" charset="0"/>
              </a:rPr>
              <a:t>          =</a:t>
            </a:r>
            <a:r>
              <a:rPr lang="en-US" dirty="0">
                <a:latin typeface="Calibri" pitchFamily="34" charset="0"/>
              </a:rPr>
              <a:t>1716.75 </a:t>
            </a:r>
            <a:r>
              <a:rPr lang="en-US" dirty="0" smtClean="0">
                <a:latin typeface="Calibri" pitchFamily="34" charset="0"/>
              </a:rPr>
              <a:t>N</a:t>
            </a:r>
          </a:p>
          <a:p>
            <a:endParaRPr lang="en-US" b="1" dirty="0" smtClean="0">
              <a:latin typeface="Calibri" pitchFamily="34" charset="0"/>
            </a:endParaRPr>
          </a:p>
          <a:p>
            <a:r>
              <a:rPr lang="en-US" sz="2400" b="1" dirty="0">
                <a:latin typeface="Calibri" pitchFamily="34" charset="0"/>
              </a:rPr>
              <a:t>FACTOR OF SAFETY: </a:t>
            </a:r>
          </a:p>
          <a:p>
            <a:r>
              <a:rPr lang="en-US" dirty="0">
                <a:latin typeface="Times New Roman" pitchFamily="18" charset="0"/>
                <a:cs typeface="Times New Roman" pitchFamily="18" charset="0"/>
              </a:rPr>
              <a:t>FOS = yield stress / working stress </a:t>
            </a:r>
          </a:p>
          <a:p>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435/ 32.54</a:t>
            </a:r>
          </a:p>
          <a:p>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13.36</a:t>
            </a:r>
          </a:p>
          <a:p>
            <a:endParaRPr lang="en-US" dirty="0" smtClean="0">
              <a:latin typeface="Times New Roman" pitchFamily="18" charset="0"/>
              <a:cs typeface="Times New Roman" pitchFamily="18" charset="0"/>
            </a:endParaRPr>
          </a:p>
          <a:p>
            <a:endParaRPr lang="en-US" dirty="0">
              <a:latin typeface="Calibri" pitchFamily="34" charset="0"/>
            </a:endParaRPr>
          </a:p>
        </p:txBody>
      </p:sp>
      <p:sp>
        <p:nvSpPr>
          <p:cNvPr id="3" name="Rectangle 2"/>
          <p:cNvSpPr/>
          <p:nvPr/>
        </p:nvSpPr>
        <p:spPr>
          <a:xfrm>
            <a:off x="5292080" y="260648"/>
            <a:ext cx="2858754" cy="369332"/>
          </a:xfrm>
          <a:prstGeom prst="rect">
            <a:avLst/>
          </a:prstGeom>
        </p:spPr>
        <p:txBody>
          <a:bodyPr wrap="square">
            <a:spAutoFit/>
          </a:bodyPr>
          <a:lstStyle/>
          <a:p>
            <a:r>
              <a:rPr lang="en-US" b="1" dirty="0"/>
              <a:t>TOTAL DEFORMATION</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1228" y="629980"/>
            <a:ext cx="3562998" cy="2062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202769" y="2692975"/>
            <a:ext cx="4104456" cy="923330"/>
          </a:xfrm>
          <a:prstGeom prst="rect">
            <a:avLst/>
          </a:prstGeom>
        </p:spPr>
        <p:txBody>
          <a:bodyPr wrap="square">
            <a:spAutoFit/>
          </a:bodyPr>
          <a:lstStyle/>
          <a:p>
            <a:r>
              <a:rPr lang="en-US" dirty="0">
                <a:latin typeface="Calibri" pitchFamily="34" charset="0"/>
              </a:rPr>
              <a:t>Maximum deformation = </a:t>
            </a:r>
            <a:r>
              <a:rPr lang="en-US" dirty="0" smtClean="0">
                <a:latin typeface="Calibri" pitchFamily="34" charset="0"/>
              </a:rPr>
              <a:t>0.191mm</a:t>
            </a:r>
          </a:p>
          <a:p>
            <a:endParaRPr lang="en-US" dirty="0"/>
          </a:p>
          <a:p>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EQUIVALENT VON-MISES </a:t>
            </a:r>
            <a:r>
              <a:rPr lang="en-US" b="1" dirty="0" smtClean="0">
                <a:latin typeface="Times New Roman" pitchFamily="18" charset="0"/>
                <a:cs typeface="Times New Roman" pitchFamily="18" charset="0"/>
              </a:rPr>
              <a:t>STRESS</a:t>
            </a:r>
            <a:endParaRPr lang="en-US" b="1" dirty="0">
              <a:latin typeface="Times New Roman" pitchFamily="18" charset="0"/>
              <a:cs typeface="Times New Roman" pitchFamily="18" charset="0"/>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948" y="3650461"/>
            <a:ext cx="3731592"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367203" y="5856346"/>
            <a:ext cx="3591048" cy="369332"/>
          </a:xfrm>
          <a:prstGeom prst="rect">
            <a:avLst/>
          </a:prstGeom>
        </p:spPr>
        <p:txBody>
          <a:bodyPr wrap="none">
            <a:spAutoFit/>
          </a:bodyPr>
          <a:lstStyle/>
          <a:p>
            <a:r>
              <a:rPr lang="en-US" dirty="0">
                <a:latin typeface="Times New Roman" pitchFamily="18" charset="0"/>
                <a:cs typeface="Times New Roman" pitchFamily="18" charset="0"/>
              </a:rPr>
              <a:t>Maximum stress value = 32.54 </a:t>
            </a:r>
            <a:r>
              <a:rPr lang="en-US" dirty="0" err="1">
                <a:latin typeface="Times New Roman" pitchFamily="18" charset="0"/>
                <a:cs typeface="Times New Roman" pitchFamily="18" charset="0"/>
              </a:rPr>
              <a:t>MPa</a:t>
            </a:r>
            <a:r>
              <a:rPr lang="en-US" dirty="0">
                <a:latin typeface="Times New Roman" pitchFamily="18" charset="0"/>
                <a:cs typeface="Times New Roman" pitchFamily="18" charset="0"/>
              </a:rPr>
              <a:t> </a:t>
            </a:r>
          </a:p>
        </p:txBody>
      </p:sp>
    </p:spTree>
    <p:extLst>
      <p:ext uri="{BB962C8B-B14F-4D97-AF65-F5344CB8AC3E}">
        <p14:creationId xmlns:p14="http://schemas.microsoft.com/office/powerpoint/2010/main" val="13959384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19515477"/>
              </p:ext>
            </p:extLst>
          </p:nvPr>
        </p:nvGraphicFramePr>
        <p:xfrm>
          <a:off x="755576" y="1412776"/>
          <a:ext cx="7848870" cy="4104457"/>
        </p:xfrm>
        <a:graphic>
          <a:graphicData uri="http://schemas.openxmlformats.org/drawingml/2006/table">
            <a:tbl>
              <a:tblPr firstRow="1" bandRow="1">
                <a:tableStyleId>{5C22544A-7EE6-4342-B048-85BDC9FD1C3A}</a:tableStyleId>
              </a:tblPr>
              <a:tblGrid>
                <a:gridCol w="1569774"/>
                <a:gridCol w="1814602"/>
                <a:gridCol w="1324946"/>
                <a:gridCol w="1569774"/>
                <a:gridCol w="1569774"/>
              </a:tblGrid>
              <a:tr h="1238863">
                <a:tc>
                  <a:txBody>
                    <a:bodyPr/>
                    <a:lstStyle/>
                    <a:p>
                      <a:pPr marL="0" marR="0" algn="ctr">
                        <a:lnSpc>
                          <a:spcPct val="107000"/>
                        </a:lnSpc>
                        <a:spcBef>
                          <a:spcPts val="0"/>
                        </a:spcBef>
                        <a:spcAft>
                          <a:spcPts val="0"/>
                        </a:spcAft>
                      </a:pPr>
                      <a:r>
                        <a:rPr lang="en-IN" sz="2000" b="1" dirty="0">
                          <a:solidFill>
                            <a:srgbClr val="000000"/>
                          </a:solidFill>
                          <a:effectLst/>
                          <a:latin typeface="Calibri" pitchFamily="34" charset="0"/>
                          <a:ea typeface="Calibri"/>
                          <a:cs typeface="Times New Roman"/>
                        </a:rPr>
                        <a:t>PARAMETER</a:t>
                      </a:r>
                      <a:endParaRPr lang="en-US" sz="2000" dirty="0">
                        <a:effectLst/>
                        <a:latin typeface="Calibri"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IN" sz="2000" b="1" dirty="0">
                          <a:solidFill>
                            <a:srgbClr val="000000"/>
                          </a:solidFill>
                          <a:effectLst/>
                          <a:latin typeface="Calibri" pitchFamily="34" charset="0"/>
                          <a:ea typeface="Calibri"/>
                          <a:cs typeface="Times New Roman"/>
                        </a:rPr>
                        <a:t>DEFORMATION (mm)</a:t>
                      </a:r>
                      <a:endParaRPr lang="en-US" sz="2000" dirty="0">
                        <a:effectLst/>
                        <a:latin typeface="Calibri"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IN" sz="2000" b="1">
                          <a:solidFill>
                            <a:srgbClr val="000000"/>
                          </a:solidFill>
                          <a:effectLst/>
                          <a:latin typeface="Calibri" pitchFamily="34" charset="0"/>
                          <a:ea typeface="Calibri"/>
                          <a:cs typeface="Times New Roman"/>
                        </a:rPr>
                        <a:t>STRESS</a:t>
                      </a:r>
                      <a:endParaRPr lang="en-US" sz="2000">
                        <a:effectLst/>
                        <a:latin typeface="Calibri" pitchFamily="34" charset="0"/>
                        <a:ea typeface="Calibri"/>
                        <a:cs typeface="Times New Roman"/>
                      </a:endParaRPr>
                    </a:p>
                    <a:p>
                      <a:pPr marL="0" marR="0" algn="ctr">
                        <a:lnSpc>
                          <a:spcPct val="107000"/>
                        </a:lnSpc>
                        <a:spcBef>
                          <a:spcPts val="0"/>
                        </a:spcBef>
                        <a:spcAft>
                          <a:spcPts val="0"/>
                        </a:spcAft>
                      </a:pPr>
                      <a:r>
                        <a:rPr lang="en-IN" sz="2000" b="1">
                          <a:solidFill>
                            <a:srgbClr val="000000"/>
                          </a:solidFill>
                          <a:effectLst/>
                          <a:latin typeface="Calibri" pitchFamily="34" charset="0"/>
                          <a:ea typeface="Calibri"/>
                          <a:cs typeface="Times New Roman"/>
                        </a:rPr>
                        <a:t>(MPa)</a:t>
                      </a:r>
                      <a:endParaRPr lang="en-US" sz="2000">
                        <a:effectLst/>
                        <a:latin typeface="Calibri"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IN" sz="2000" b="1" dirty="0">
                          <a:solidFill>
                            <a:srgbClr val="000000"/>
                          </a:solidFill>
                          <a:effectLst/>
                          <a:latin typeface="Calibri" pitchFamily="34" charset="0"/>
                          <a:ea typeface="Calibri"/>
                          <a:cs typeface="Times New Roman"/>
                        </a:rPr>
                        <a:t>FOS</a:t>
                      </a:r>
                      <a:endParaRPr lang="en-US" sz="2000" dirty="0">
                        <a:effectLst/>
                        <a:latin typeface="Calibri"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IN" sz="2000" b="1" dirty="0">
                          <a:solidFill>
                            <a:srgbClr val="000000"/>
                          </a:solidFill>
                          <a:effectLst/>
                          <a:latin typeface="Calibri" pitchFamily="34" charset="0"/>
                          <a:ea typeface="Calibri"/>
                          <a:cs typeface="Times New Roman"/>
                        </a:rPr>
                        <a:t>RESULT</a:t>
                      </a:r>
                      <a:endParaRPr lang="en-US" sz="2000" dirty="0">
                        <a:effectLst/>
                        <a:latin typeface="Calibri" pitchFamily="34" charset="0"/>
                        <a:ea typeface="Calibri"/>
                        <a:cs typeface="Times New Roman"/>
                      </a:endParaRPr>
                    </a:p>
                  </a:txBody>
                  <a:tcPr marL="68580" marR="68580" marT="0" marB="0"/>
                </a:tc>
              </a:tr>
              <a:tr h="704338">
                <a:tc>
                  <a:txBody>
                    <a:bodyPr/>
                    <a:lstStyle/>
                    <a:p>
                      <a:pPr marL="0" marR="0" algn="ctr">
                        <a:lnSpc>
                          <a:spcPct val="107000"/>
                        </a:lnSpc>
                        <a:spcBef>
                          <a:spcPts val="0"/>
                        </a:spcBef>
                        <a:spcAft>
                          <a:spcPts val="0"/>
                        </a:spcAft>
                      </a:pPr>
                      <a:r>
                        <a:rPr lang="en-IN" sz="2000" dirty="0">
                          <a:solidFill>
                            <a:srgbClr val="000000"/>
                          </a:solidFill>
                          <a:effectLst/>
                          <a:latin typeface="Times New Roman" pitchFamily="18" charset="0"/>
                          <a:ea typeface="Calibri"/>
                          <a:cs typeface="Times New Roman" pitchFamily="18" charset="0"/>
                        </a:rPr>
                        <a:t>Front</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2000" dirty="0">
                          <a:solidFill>
                            <a:srgbClr val="000000"/>
                          </a:solidFill>
                          <a:effectLst/>
                          <a:latin typeface="Times New Roman" pitchFamily="18" charset="0"/>
                          <a:ea typeface="Calibri"/>
                          <a:cs typeface="Times New Roman" pitchFamily="18" charset="0"/>
                        </a:rPr>
                        <a:t>0.76</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2000" dirty="0">
                          <a:solidFill>
                            <a:srgbClr val="000000"/>
                          </a:solidFill>
                          <a:effectLst/>
                          <a:latin typeface="Times New Roman" pitchFamily="18" charset="0"/>
                          <a:ea typeface="Calibri"/>
                          <a:cs typeface="Times New Roman" pitchFamily="18" charset="0"/>
                        </a:rPr>
                        <a:t>146.57</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2000" dirty="0">
                          <a:solidFill>
                            <a:srgbClr val="000000"/>
                          </a:solidFill>
                          <a:effectLst/>
                          <a:latin typeface="Times New Roman" pitchFamily="18" charset="0"/>
                          <a:ea typeface="Calibri"/>
                          <a:cs typeface="Times New Roman" pitchFamily="18" charset="0"/>
                        </a:rPr>
                        <a:t>2.96</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2000" dirty="0">
                          <a:solidFill>
                            <a:srgbClr val="000000"/>
                          </a:solidFill>
                          <a:effectLst/>
                          <a:latin typeface="Times New Roman" pitchFamily="18" charset="0"/>
                          <a:ea typeface="Calibri"/>
                          <a:cs typeface="Times New Roman" pitchFamily="18" charset="0"/>
                        </a:rPr>
                        <a:t>Safe</a:t>
                      </a:r>
                      <a:endParaRPr lang="en-US" sz="2000" dirty="0">
                        <a:effectLst/>
                        <a:latin typeface="Times New Roman" pitchFamily="18" charset="0"/>
                        <a:ea typeface="Calibri"/>
                        <a:cs typeface="Times New Roman" pitchFamily="18" charset="0"/>
                      </a:endParaRPr>
                    </a:p>
                  </a:txBody>
                  <a:tcPr marL="68580" marR="68580" marT="0" marB="0"/>
                </a:tc>
              </a:tr>
              <a:tr h="704338">
                <a:tc>
                  <a:txBody>
                    <a:bodyPr/>
                    <a:lstStyle/>
                    <a:p>
                      <a:pPr marL="0" marR="0" algn="ctr">
                        <a:lnSpc>
                          <a:spcPct val="107000"/>
                        </a:lnSpc>
                        <a:spcBef>
                          <a:spcPts val="0"/>
                        </a:spcBef>
                        <a:spcAft>
                          <a:spcPts val="0"/>
                        </a:spcAft>
                      </a:pPr>
                      <a:r>
                        <a:rPr lang="en-IN" sz="2000" dirty="0">
                          <a:solidFill>
                            <a:srgbClr val="000000"/>
                          </a:solidFill>
                          <a:effectLst/>
                          <a:latin typeface="Times New Roman" pitchFamily="18" charset="0"/>
                          <a:ea typeface="Calibri"/>
                          <a:cs typeface="Times New Roman" pitchFamily="18" charset="0"/>
                        </a:rPr>
                        <a:t>Rear</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2000">
                          <a:solidFill>
                            <a:srgbClr val="000000"/>
                          </a:solidFill>
                          <a:effectLst/>
                          <a:latin typeface="Times New Roman" pitchFamily="18" charset="0"/>
                          <a:ea typeface="Calibri"/>
                          <a:cs typeface="Times New Roman" pitchFamily="18" charset="0"/>
                        </a:rPr>
                        <a:t>0.79</a:t>
                      </a:r>
                      <a:endParaRPr lang="en-US" sz="20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2000">
                          <a:solidFill>
                            <a:srgbClr val="000000"/>
                          </a:solidFill>
                          <a:effectLst/>
                          <a:latin typeface="Times New Roman" pitchFamily="18" charset="0"/>
                          <a:ea typeface="Calibri"/>
                          <a:cs typeface="Times New Roman" pitchFamily="18" charset="0"/>
                        </a:rPr>
                        <a:t>65.67</a:t>
                      </a:r>
                      <a:endParaRPr lang="en-US" sz="20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2000">
                          <a:solidFill>
                            <a:srgbClr val="000000"/>
                          </a:solidFill>
                          <a:effectLst/>
                          <a:latin typeface="Times New Roman" pitchFamily="18" charset="0"/>
                          <a:ea typeface="Calibri"/>
                          <a:cs typeface="Times New Roman" pitchFamily="18" charset="0"/>
                        </a:rPr>
                        <a:t>6.62</a:t>
                      </a:r>
                      <a:endParaRPr lang="en-US" sz="20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2000" dirty="0">
                          <a:solidFill>
                            <a:srgbClr val="000000"/>
                          </a:solidFill>
                          <a:effectLst/>
                          <a:latin typeface="Times New Roman" pitchFamily="18" charset="0"/>
                          <a:ea typeface="Calibri"/>
                          <a:cs typeface="Times New Roman" pitchFamily="18" charset="0"/>
                        </a:rPr>
                        <a:t>Safe</a:t>
                      </a:r>
                      <a:endParaRPr lang="en-US" sz="2000" dirty="0">
                        <a:effectLst/>
                        <a:latin typeface="Times New Roman" pitchFamily="18" charset="0"/>
                        <a:ea typeface="Calibri"/>
                        <a:cs typeface="Times New Roman" pitchFamily="18" charset="0"/>
                      </a:endParaRPr>
                    </a:p>
                  </a:txBody>
                  <a:tcPr marL="68580" marR="68580" marT="0" marB="0"/>
                </a:tc>
              </a:tr>
              <a:tr h="704338">
                <a:tc>
                  <a:txBody>
                    <a:bodyPr/>
                    <a:lstStyle/>
                    <a:p>
                      <a:pPr marL="0" marR="0" algn="ctr">
                        <a:lnSpc>
                          <a:spcPct val="107000"/>
                        </a:lnSpc>
                        <a:spcBef>
                          <a:spcPts val="0"/>
                        </a:spcBef>
                        <a:spcAft>
                          <a:spcPts val="0"/>
                        </a:spcAft>
                      </a:pPr>
                      <a:r>
                        <a:rPr lang="en-IN" sz="2000" dirty="0">
                          <a:solidFill>
                            <a:srgbClr val="000000"/>
                          </a:solidFill>
                          <a:effectLst/>
                          <a:latin typeface="Times New Roman" pitchFamily="18" charset="0"/>
                          <a:ea typeface="Calibri"/>
                          <a:cs typeface="Times New Roman" pitchFamily="18" charset="0"/>
                        </a:rPr>
                        <a:t>Side</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2000">
                          <a:solidFill>
                            <a:srgbClr val="000000"/>
                          </a:solidFill>
                          <a:effectLst/>
                          <a:latin typeface="Times New Roman" pitchFamily="18" charset="0"/>
                          <a:ea typeface="Calibri"/>
                          <a:cs typeface="Times New Roman" pitchFamily="18" charset="0"/>
                        </a:rPr>
                        <a:t>0.62</a:t>
                      </a:r>
                      <a:endParaRPr lang="en-US" sz="20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2000">
                          <a:solidFill>
                            <a:srgbClr val="000000"/>
                          </a:solidFill>
                          <a:effectLst/>
                          <a:latin typeface="Times New Roman" pitchFamily="18" charset="0"/>
                          <a:ea typeface="Calibri"/>
                          <a:cs typeface="Times New Roman" pitchFamily="18" charset="0"/>
                        </a:rPr>
                        <a:t>99.22</a:t>
                      </a:r>
                      <a:endParaRPr lang="en-US" sz="20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2000">
                          <a:solidFill>
                            <a:srgbClr val="000000"/>
                          </a:solidFill>
                          <a:effectLst/>
                          <a:latin typeface="Times New Roman" pitchFamily="18" charset="0"/>
                          <a:ea typeface="Calibri"/>
                          <a:cs typeface="Times New Roman" pitchFamily="18" charset="0"/>
                        </a:rPr>
                        <a:t>4.38</a:t>
                      </a:r>
                      <a:endParaRPr lang="en-US" sz="20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IN" sz="2000" dirty="0">
                          <a:solidFill>
                            <a:srgbClr val="000000"/>
                          </a:solidFill>
                          <a:effectLst/>
                          <a:latin typeface="Times New Roman" pitchFamily="18" charset="0"/>
                          <a:ea typeface="Calibri"/>
                          <a:cs typeface="Times New Roman" pitchFamily="18" charset="0"/>
                        </a:rPr>
                        <a:t>Safe</a:t>
                      </a:r>
                      <a:endParaRPr lang="en-US" sz="2000" dirty="0">
                        <a:effectLst/>
                        <a:latin typeface="Times New Roman" pitchFamily="18" charset="0"/>
                        <a:ea typeface="Calibri"/>
                        <a:cs typeface="Times New Roman" pitchFamily="18" charset="0"/>
                      </a:endParaRPr>
                    </a:p>
                  </a:txBody>
                  <a:tcPr marL="68580" marR="68580" marT="0" marB="0"/>
                </a:tc>
              </a:tr>
              <a:tr h="752580">
                <a:tc>
                  <a:txBody>
                    <a:bodyPr/>
                    <a:lstStyle/>
                    <a:p>
                      <a:pPr algn="ctr"/>
                      <a:r>
                        <a:rPr lang="en-US" sz="2000" dirty="0" smtClean="0">
                          <a:latin typeface="Times New Roman" pitchFamily="18" charset="0"/>
                          <a:cs typeface="Times New Roman" pitchFamily="18" charset="0"/>
                        </a:rPr>
                        <a:t>Static Load</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0.19</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32.54</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13.36</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safe</a:t>
                      </a:r>
                      <a:endParaRPr lang="en-US" sz="2000" dirty="0">
                        <a:latin typeface="Times New Roman" pitchFamily="18" charset="0"/>
                        <a:cs typeface="Times New Roman" pitchFamily="18" charset="0"/>
                      </a:endParaRPr>
                    </a:p>
                  </a:txBody>
                  <a:tcPr/>
                </a:tc>
              </a:tr>
            </a:tbl>
          </a:graphicData>
        </a:graphic>
      </p:graphicFrame>
      <p:sp>
        <p:nvSpPr>
          <p:cNvPr id="4" name="Rectangle 3"/>
          <p:cNvSpPr/>
          <p:nvPr/>
        </p:nvSpPr>
        <p:spPr>
          <a:xfrm>
            <a:off x="683568" y="476672"/>
            <a:ext cx="4392488" cy="523220"/>
          </a:xfrm>
          <a:prstGeom prst="rect">
            <a:avLst/>
          </a:prstGeom>
        </p:spPr>
        <p:txBody>
          <a:bodyPr wrap="square">
            <a:spAutoFit/>
          </a:bodyPr>
          <a:lstStyle/>
          <a:p>
            <a:r>
              <a:rPr lang="en-US" sz="2800" b="1" dirty="0"/>
              <a:t>TABULATED RESULT:</a:t>
            </a:r>
          </a:p>
        </p:txBody>
      </p:sp>
    </p:spTree>
    <p:extLst>
      <p:ext uri="{BB962C8B-B14F-4D97-AF65-F5344CB8AC3E}">
        <p14:creationId xmlns:p14="http://schemas.microsoft.com/office/powerpoint/2010/main" val="34628129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9748" y="301298"/>
            <a:ext cx="3788196" cy="523220"/>
          </a:xfrm>
          <a:prstGeom prst="rect">
            <a:avLst/>
          </a:prstGeom>
        </p:spPr>
        <p:txBody>
          <a:bodyPr wrap="square">
            <a:spAutoFit/>
          </a:bodyPr>
          <a:lstStyle/>
          <a:p>
            <a:r>
              <a:rPr lang="en-US" sz="2800" b="1" dirty="0">
                <a:latin typeface="Calibri" pitchFamily="34" charset="0"/>
              </a:rPr>
              <a:t>STEERING MECHANISM</a:t>
            </a:r>
          </a:p>
        </p:txBody>
      </p:sp>
      <p:sp>
        <p:nvSpPr>
          <p:cNvPr id="4" name="Rectangle 3"/>
          <p:cNvSpPr/>
          <p:nvPr/>
        </p:nvSpPr>
        <p:spPr>
          <a:xfrm>
            <a:off x="179512" y="824518"/>
            <a:ext cx="8640960" cy="3662541"/>
          </a:xfrm>
          <a:prstGeom prst="rect">
            <a:avLst/>
          </a:prstGeom>
        </p:spPr>
        <p:txBody>
          <a:bodyPr wrap="square">
            <a:spAutoFit/>
          </a:bodyPr>
          <a:lstStyle/>
          <a:p>
            <a:r>
              <a:rPr lang="en-US" dirty="0" smtClean="0"/>
              <a:t>                 </a:t>
            </a:r>
          </a:p>
          <a:p>
            <a:endParaRPr lang="en-US" dirty="0"/>
          </a:p>
          <a:p>
            <a:endParaRPr lang="en-US" dirty="0" smtClean="0"/>
          </a:p>
          <a:p>
            <a:endParaRPr lang="en-US" dirty="0"/>
          </a:p>
          <a:p>
            <a:r>
              <a:rPr lang="en-US" dirty="0" smtClean="0"/>
              <a:t>                          </a:t>
            </a: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steering system is used obviously to turn the go kart in desired direction us the important part is turning the go kart without causing, surging and tire squealing &amp; not loosing control on the go kart. </a:t>
            </a:r>
            <a:endParaRPr lang="en-US" sz="2000" dirty="0" smtClean="0">
              <a:latin typeface="Times New Roman" pitchFamily="18" charset="0"/>
              <a:cs typeface="Times New Roman" pitchFamily="18" charset="0"/>
            </a:endParaRPr>
          </a:p>
          <a:p>
            <a:r>
              <a:rPr lang="en-US" sz="2000" dirty="0">
                <a:latin typeface="Times New Roman" pitchFamily="18" charset="0"/>
                <a:cs typeface="Times New Roman" pitchFamily="18" charset="0"/>
              </a:rPr>
              <a:t>These are many ways of making go kart steering assembly in go kart like </a:t>
            </a:r>
            <a:r>
              <a:rPr lang="en-US" sz="2000" dirty="0" err="1" smtClean="0">
                <a:latin typeface="Times New Roman" pitchFamily="18" charset="0"/>
                <a:cs typeface="Times New Roman" pitchFamily="18" charset="0"/>
              </a:rPr>
              <a:t>ackermann</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and bogie steering system. </a:t>
            </a:r>
          </a:p>
          <a:p>
            <a:r>
              <a:rPr lang="en-US" sz="2000" dirty="0" smtClean="0">
                <a:latin typeface="Times New Roman" pitchFamily="18" charset="0"/>
                <a:cs typeface="Times New Roman" pitchFamily="18" charset="0"/>
              </a:rPr>
              <a:t>                           To make </a:t>
            </a:r>
            <a:r>
              <a:rPr lang="en-US" sz="2000" dirty="0">
                <a:latin typeface="Times New Roman" pitchFamily="18" charset="0"/>
                <a:cs typeface="Times New Roman" pitchFamily="18" charset="0"/>
              </a:rPr>
              <a:t>the control out go kart easiest &amp; simplest we used steering mechanism of ratio 1:1.</a:t>
            </a: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2271659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1999</TotalTime>
  <Words>2019</Words>
  <Application>Microsoft Office PowerPoint</Application>
  <PresentationFormat>On-screen Show (4:3)</PresentationFormat>
  <Paragraphs>464</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Concourse</vt:lpstr>
      <vt:lpstr>Takshak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Pratik Satav</dc:creator>
  <cp:lastModifiedBy>Dell</cp:lastModifiedBy>
  <cp:revision>413</cp:revision>
  <dcterms:created xsi:type="dcterms:W3CDTF">2013-10-14T11:09:29Z</dcterms:created>
  <dcterms:modified xsi:type="dcterms:W3CDTF">2020-02-07T22:10:09Z</dcterms:modified>
</cp:coreProperties>
</file>