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commentAuthors.xml" ContentType="application/vnd.openxmlformats-officedocument.presentationml.comment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5" r:id="rId2"/>
    <p:sldMasterId id="2147483659" r:id="rId3"/>
    <p:sldMasterId id="2147483661" r:id="rId4"/>
    <p:sldMasterId id="2147483663" r:id="rId5"/>
    <p:sldMasterId id="2147483665" r:id="rId6"/>
    <p:sldMasterId id="2147483667" r:id="rId7"/>
    <p:sldMasterId id="2147483669" r:id="rId8"/>
  </p:sldMasterIdLst>
  <p:notesMasterIdLst>
    <p:notesMasterId r:id="rId17"/>
  </p:notesMasterIdLst>
  <p:handoutMasterIdLst>
    <p:handoutMasterId r:id="rId18"/>
  </p:handoutMasterIdLst>
  <p:sldIdLst>
    <p:sldId id="340" r:id="rId9"/>
    <p:sldId id="416" r:id="rId10"/>
    <p:sldId id="414" r:id="rId11"/>
    <p:sldId id="410" r:id="rId12"/>
    <p:sldId id="411" r:id="rId13"/>
    <p:sldId id="412" r:id="rId14"/>
    <p:sldId id="413" r:id="rId15"/>
    <p:sldId id="415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Johnson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185"/>
    <a:srgbClr val="0083BF"/>
    <a:srgbClr val="FFB400"/>
    <a:srgbClr val="6234A4"/>
    <a:srgbClr val="4B4B4B"/>
    <a:srgbClr val="BABABA"/>
    <a:srgbClr val="828282"/>
    <a:srgbClr val="A0968C"/>
    <a:srgbClr val="766C6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2" autoAdjust="0"/>
    <p:restoredTop sz="69420" autoAdjust="0"/>
  </p:normalViewPr>
  <p:slideViewPr>
    <p:cSldViewPr snapToGrid="0">
      <p:cViewPr>
        <p:scale>
          <a:sx n="71" d="100"/>
          <a:sy n="71" d="100"/>
        </p:scale>
        <p:origin x="-123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500" y="-90"/>
      </p:cViewPr>
      <p:guideLst>
        <p:guide orient="horz" pos="2928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557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557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1DB275B9-4B0D-4A4E-8680-C96C27DB46D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t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t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4135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15913" y="4295775"/>
            <a:ext cx="6281737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b" anchorCtr="0" compatLnSpc="1">
            <a:prstTxWarp prst="textNoShape">
              <a:avLst/>
            </a:prstTxWarp>
          </a:bodyPr>
          <a:lstStyle>
            <a:lvl1pPr defTabSz="922338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b" anchorCtr="0" compatLnSpc="1">
            <a:prstTxWarp prst="textNoShape">
              <a:avLst/>
            </a:prstTxWarp>
          </a:bodyPr>
          <a:lstStyle>
            <a:lvl1pPr algn="r" defTabSz="922338">
              <a:spcBef>
                <a:spcPct val="0"/>
              </a:spcBef>
              <a:defRPr sz="1200"/>
            </a:lvl1pPr>
          </a:lstStyle>
          <a:p>
            <a:fld id="{1B4D070E-D5DA-4737-98CD-6B789AD851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28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685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033463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EE78E-7F8C-47FF-A84A-E3E9A11FB56B}" type="slidenum">
              <a:rPr lang="en-US"/>
              <a:pPr/>
              <a:t>1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6913"/>
            <a:ext cx="4648200" cy="348615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31" y="4415790"/>
            <a:ext cx="5486400" cy="418338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924" name="Picture 12" descr="RTR1KWE8_cropp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ltGray">
          <a:xfrm>
            <a:off x="339725" y="371475"/>
            <a:ext cx="8451850" cy="2905125"/>
          </a:xfrm>
          <a:prstGeom prst="rect">
            <a:avLst/>
          </a:prstGeom>
          <a:noFill/>
        </p:spPr>
      </p:pic>
      <p:pic>
        <p:nvPicPr>
          <p:cNvPr id="38930" name="Picture 18" descr="tr_hrz_rgb_pos"/>
          <p:cNvPicPr>
            <a:picLocks noChangeAspect="1" noChangeArrowheads="1"/>
          </p:cNvPicPr>
          <p:nvPr/>
        </p:nvPicPr>
        <p:blipFill>
          <a:blip r:embed="rId3" cstate="print"/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B318F9-22C9-4849-9667-DBA0669DD5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4C2CF6-3FCC-40E0-B325-1085E9C4B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66713" y="2060575"/>
            <a:ext cx="8399462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9162" name="Picture 10" descr="tr_hrz_rgb_pos"/>
          <p:cNvPicPr>
            <a:picLocks noChangeAspect="1" noChangeArrowheads="1"/>
          </p:cNvPicPr>
          <p:nvPr/>
        </p:nvPicPr>
        <p:blipFill>
          <a:blip r:embed="rId3" cstate="print"/>
          <a:srcRect b="20689"/>
          <a:stretch>
            <a:fillRect/>
          </a:stretch>
        </p:blipFill>
        <p:spPr bwMode="auto">
          <a:xfrm>
            <a:off x="6048375" y="5976938"/>
            <a:ext cx="273367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772BF4-2544-429B-9637-5FF23B491DB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8C075-6321-4983-AFBD-7679EFFBFC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8763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8763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08E8EC-4238-4C45-B651-B17ADC5084E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A370B3-C40F-4FE9-92C0-8548CBE915A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AE0152-4E7C-4EFC-9967-EEEE26DF72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72598B-223B-4FDA-B6EE-3473B55D63E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10AA02-B8DF-485E-9086-E43EA8EAEE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D7462-0E2B-4C3F-BF71-357BD3334B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2AAB471-3CFF-47EF-9922-16CB17F4BF8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BE453E-B3E5-4628-BAA4-7D5EE71ABA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5250" y="493713"/>
            <a:ext cx="1841500" cy="5605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575" y="493713"/>
            <a:ext cx="5375275" cy="5605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9CE69F-451B-4690-8B67-9D9BE4D629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77189" name="Picture 5" descr="hc_DividerBG_pur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77195" name="Picture 11" descr="hc_Divider_Tran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E3C9AD-7362-4954-9193-08B6C6A4A4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19711A-386B-4482-AB67-C82F8BC58A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26B6AC-B862-4233-9E69-4E29ACE916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36C8B4-D62D-4611-BA9B-42A7200A70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0159C0-2748-495D-80DF-8B73E26694D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430EB3-EA0A-4F0D-A6F0-67D1625ECD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402ACE-1A09-4F23-A19C-22B94669FA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464239-CF82-414B-8B2A-D922B08F995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9E540F-9FEF-46B0-8C7F-8258F74FBF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A916EC-B70B-415A-89A4-A9169651E9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8CFB80-59F7-42EB-A27E-48D87BB22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23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923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7923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79237" name="Picture 5" descr="hc_DividerGraphBG_pur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6A4DA4-1F57-458A-BAE5-ABECE372807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B29034-96C9-4812-9556-BB28D347F8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284E42-325F-448C-A5A8-CD24F7D13C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2B368-F144-45B6-8C0C-59B3AD5C28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19CFA6-D1BF-440F-AC30-97F95C583F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187D8D-A75F-4980-9CE7-A0EF81E7FF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03BF3A-D75F-4954-99DD-4DC1AB2EE3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F38FFF-2A3C-448D-8995-B3D758963D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4F6738-3A2E-4B9C-9420-06C88658EFB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12C8B5-C8A5-4E51-B194-51240DE7C9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646492-A66D-43D0-8DB0-042F6BE24F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0" name="Picture 10" descr="hc_DividerBG_Wgre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81286" name="Picture 6" descr="hc_Divider_Tran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4A519F-BA5E-463F-89B0-E819089B82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B34522-7A4F-4BBE-86DD-55F62922C7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0C549F-1A0D-42B9-8DA8-0B21FBA1EF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01BFBC-0751-4857-8B80-A01986622DF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E714F9-4956-4BCC-8B3B-E7808D4078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0F4FB9-F98C-440E-B129-5A815872BB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ACB17C-5115-4364-8AD1-392FD67028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6AEE25-369B-46C7-A211-24EDC6DEC5F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DBBAC7-1B76-4E4C-941F-3216A6499B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92176-042F-40BC-96DF-2F5325AD8E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30C49-B92C-4E33-8828-16C3AF3433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33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333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333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3337" name="Picture 9" descr="hc_DividerGraphBG_Wgr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E5F068-10C1-4472-8C34-D1D5F512A2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81DB45-5890-4489-BCB1-8E38D353BE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A9991B-4924-4F35-9325-D25DC83BF8C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A536E8-E9F9-442E-88E1-BCB8C3508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29D4E8-BB0B-4084-8863-269AC1801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F50B5-11CB-405E-92D1-63559ACEFC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154F66-E783-4614-A00A-E497594E12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9EA964-D267-4F3E-B352-E1A06408CF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52770B-8C26-4DE7-BEE8-3D4F1D45A4E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15CA4B-5014-4288-8AEC-23CA8B0BF7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30030C-288B-457B-B8B4-C07E5F9E74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86" name="Picture 10" descr="hc_DividerBG_Cgre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85382" name="Picture 6" descr="hc_Divider_Trans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7CD0FE-D101-4EA0-B80B-7A9E2F109D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FF06FB-AA5B-49F7-B0D0-E00C729824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DD3D7-351A-45B5-B5CE-20930B9A50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B4733-0A7C-4A13-B411-AC43C8BA361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679D3A-83D4-4BCB-BCAE-14E9443189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B517611-E4DF-42A6-A683-6948405834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852A12-EF84-4C1A-842E-3A626B2BA4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48F299-5872-476E-8510-E73D6D011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1C258A-C395-4B9C-BE97-ED3F247D60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177102-EC7D-409B-A5A1-73DE7ED227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7D177A-FACA-4623-8E7C-C3E363B08C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42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742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742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7433" name="Picture 9" descr="hc_DividerGraphBG_Cgr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FE5E8B-F8A8-45F7-A45D-D1C24CF8D7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0AF127-6557-4D77-B918-150BB9E47C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7C8644-3FC1-4337-9567-64364A24AF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A3BC60-3686-4E98-8B2E-56470FCAC9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320775-022A-453C-8261-1350593BA8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9228C5-9B92-49B8-95D1-93FFAE0A94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9EF5B6-9CA3-4B74-B844-D98FF16A90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A2F435-E9F6-4EC7-A480-8EA852FA10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890691-968B-4EDD-A0B1-07622D2D6D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F42841-14CA-4512-90C0-E46F4105A2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99AA08-1BB2-469D-B952-2E3AFA3078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018EDA-39AC-4F44-BAB9-CB80FC41A9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9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chemeClr val="tx2"/>
              </a:buClr>
              <a:buFontTx/>
              <a:buChar char="•"/>
            </a:pPr>
            <a:endParaRPr lang="en-US"/>
          </a:p>
        </p:txBody>
      </p:sp>
      <p:pic>
        <p:nvPicPr>
          <p:cNvPr id="37906" name="Picture 18" descr="TR_SlideLogo_BW6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1475" y="6323013"/>
            <a:ext cx="1652588" cy="536575"/>
          </a:xfrm>
          <a:prstGeom prst="rect">
            <a:avLst/>
          </a:prstGeom>
          <a:noFill/>
        </p:spPr>
      </p:pic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0DE02FFA-6E53-4ACA-AAE8-25276E8E33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79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79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7905" name="Picture 17" descr="slideMaster_Logo60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hidden">
          <a:xfrm>
            <a:off x="371475" y="6323013"/>
            <a:ext cx="1644650" cy="528637"/>
          </a:xfrm>
          <a:prstGeom prst="rect">
            <a:avLst/>
          </a:prstGeom>
          <a:noFill/>
        </p:spPr>
      </p:pic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fontAlgn="base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171450" algn="l" rtl="0" fontAlgn="base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2573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19431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7625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2531A254-ABA3-465C-B425-E672CCB335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1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937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4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8763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8147" name="Picture 19" descr="tr_hrz_rgb_pos"/>
          <p:cNvPicPr>
            <a:picLocks noChangeAspect="1" noChangeArrowheads="1"/>
          </p:cNvPicPr>
          <p:nvPr/>
        </p:nvPicPr>
        <p:blipFill>
          <a:blip r:embed="rId13" cstate="print"/>
          <a:srcRect b="20689"/>
          <a:stretch>
            <a:fillRect/>
          </a:stretch>
        </p:blipFill>
        <p:spPr bwMode="auto">
          <a:xfrm>
            <a:off x="385763" y="6324600"/>
            <a:ext cx="168751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fontAlgn="base">
        <a:spcBef>
          <a:spcPct val="3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fontAlgn="base">
        <a:spcBef>
          <a:spcPct val="25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25730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5pPr>
      <a:lvl6pPr marL="20002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574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71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16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7616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76165" name="Picture 5" descr="hc_DividerBG_purp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76166" name="Picture 6" descr="hc_Divider_Trans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fld id="{D5299FC1-B882-412D-92A2-0F2BDFFD18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617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defTabSz="800100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fontAlgn="base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314450" indent="-228600" algn="l" defTabSz="800100" rtl="0" fontAlgn="base">
        <a:spcBef>
          <a:spcPct val="25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21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7821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78213" name="Picture 5" descr="hc_DividerGraphBG_purp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fld id="{862776B0-B0B6-446A-87A5-209EE02F7A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782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82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355600" y="136842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25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026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0268" name="Picture 12" descr="hc_DividerBG_Wgre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fld id="{8B5B766B-59E7-4AB4-9336-86004C0AB73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02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80262" name="Picture 6" descr="hc_Divider_Trans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30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230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2315" name="Picture 11" descr="hc_DividerGraphBG_Wgre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</a:defRPr>
            </a:lvl1pPr>
          </a:lstStyle>
          <a:p>
            <a:fld id="{5A0DDF7C-000A-425C-999D-DFD7D45940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231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231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364" name="Picture 12" descr="hc_DividerBG_Cgrey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84358" name="Picture 6" descr="hc_Divider_Tran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9EE1ACB0-0D42-495E-8197-FE52EBFB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  <p:sp>
        <p:nvSpPr>
          <p:cNvPr id="48436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43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40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8640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</p:spPr>
        </p:pic>
      </p:grpSp>
      <p:pic>
        <p:nvPicPr>
          <p:cNvPr id="486411" name="Picture 11" descr="hc_DividerGraphBG_Cgrey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fld id="{F4CDD255-E38D-45DC-971D-725C528B41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8641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641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355600" y="136842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/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9pPr>
    </p:titleStyle>
    <p:bodyStyle>
      <a:lvl1pPr marL="228600" indent="-228600" algn="l" rtl="0" fontAlgn="base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fontAlgn="base">
        <a:spcBef>
          <a:spcPct val="3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143000" indent="-1714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lob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388938"/>
            <a:ext cx="8455025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-108" charset="-128"/>
              </a:rPr>
              <a:t>eDTK</a:t>
            </a:r>
            <a:r>
              <a:rPr lang="en-US" dirty="0" smtClean="0">
                <a:ea typeface="ＭＳ Ｐゴシック" pitchFamily="-108" charset="-128"/>
              </a:rPr>
              <a:t> – DAD NFT Testing</a:t>
            </a:r>
            <a:endParaRPr lang="en-US" dirty="0" smtClean="0">
              <a:ea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Objective</a:t>
            </a:r>
          </a:p>
          <a:p>
            <a:pPr marL="457200" indent="-457200">
              <a:buAutoNum type="arabicPeriod"/>
            </a:pPr>
            <a:r>
              <a:rPr lang="en-US" dirty="0" smtClean="0"/>
              <a:t>DAD NFT Plan</a:t>
            </a:r>
          </a:p>
          <a:p>
            <a:pPr marL="457200" indent="-457200">
              <a:buAutoNum type="arabicPeriod"/>
            </a:pPr>
            <a:r>
              <a:rPr lang="en-US" dirty="0" smtClean="0"/>
              <a:t>Execution Plan</a:t>
            </a:r>
          </a:p>
          <a:p>
            <a:pPr marL="457200" indent="-457200">
              <a:buAutoNum type="arabicPeriod"/>
            </a:pPr>
            <a:r>
              <a:rPr lang="en-US" dirty="0" smtClean="0"/>
              <a:t>NFT Status</a:t>
            </a:r>
          </a:p>
          <a:p>
            <a:pPr marL="457200" indent="-457200">
              <a:buAutoNum type="arabicPeriod"/>
            </a:pPr>
            <a:r>
              <a:rPr lang="en-US" dirty="0" smtClean="0"/>
              <a:t>What is been measured?</a:t>
            </a:r>
          </a:p>
          <a:p>
            <a:pPr marL="457200" indent="-457200">
              <a:buAutoNum type="arabicPeriod"/>
            </a:pPr>
            <a:r>
              <a:rPr lang="en-US" dirty="0" smtClean="0"/>
              <a:t>Challenges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D7462-0E2B-4C3F-BF71-357BD3334B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DADs </a:t>
            </a:r>
            <a:r>
              <a:rPr lang="en-US" dirty="0" smtClean="0"/>
              <a:t>NFT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 </a:t>
            </a:r>
            <a:r>
              <a:rPr lang="en-US" dirty="0" smtClean="0"/>
              <a:t>the 2 hour peak time during sales where 5000 order line items would be processed. In the first 3 weeks of June (March, Sept and Dec as well) there will be 30000 order line items processed by customer admin; 60% of these during sales close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D7462-0E2B-4C3F-BF71-357BD3334B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D7462-0E2B-4C3F-BF71-357BD3334B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11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264" y="1525588"/>
            <a:ext cx="6625797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D7462-0E2B-4C3F-BF71-357BD3334B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12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953" y="2164976"/>
            <a:ext cx="742277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NFT Status–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We had conducted few rounds of testing with order processing from Siebel Blue – SAP MR2 for an order with 500 line items. During this we had faced issues with EAI, DB and the long time taken to complete the order. </a:t>
            </a:r>
            <a:r>
              <a:rPr lang="en-US" sz="1600" dirty="0" smtClean="0">
                <a:solidFill>
                  <a:srgbClr val="92D050"/>
                </a:solidFill>
              </a:rPr>
              <a:t>This was resolved with some of the workflow changes.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Note: Some background load for the Account Publish, Contact Publish, Quote creation and the </a:t>
            </a:r>
            <a:r>
              <a:rPr lang="en-US" sz="1600" dirty="0" err="1" smtClean="0"/>
              <a:t>Oppty</a:t>
            </a:r>
            <a:r>
              <a:rPr lang="en-US" sz="1600" dirty="0" smtClean="0"/>
              <a:t> creation is applied during the DAD testing.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D7462-0E2B-4C3F-BF71-357BD3334B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been measured?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D7462-0E2B-4C3F-BF71-357BD3334BF5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1182874" y="3414386"/>
          <a:ext cx="6731000" cy="2809875"/>
        </p:xfrm>
        <a:graphic>
          <a:graphicData uri="http://schemas.openxmlformats.org/drawingml/2006/table">
            <a:tbl>
              <a:tblPr/>
              <a:tblGrid>
                <a:gridCol w="609025"/>
                <a:gridCol w="865958"/>
                <a:gridCol w="609025"/>
                <a:gridCol w="609025"/>
                <a:gridCol w="609025"/>
                <a:gridCol w="637574"/>
                <a:gridCol w="609025"/>
                <a:gridCol w="1484500"/>
                <a:gridCol w="228385"/>
                <a:gridCol w="228385"/>
                <a:gridCol w="241073"/>
              </a:tblGrid>
              <a:tr h="5429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Request processing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Dequeues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Order request from Siebel: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11:29:47 AM GMT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6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sec</a:t>
                      </a:r>
                    </a:p>
                  </a:txBody>
                  <a:tcPr marL="9525" marR="9525" marT="9525" marB="0" vert="vert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time: Approx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 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minutes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72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Billing request send to SAP: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11:30:17 AM GMT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6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Response     propagation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Received Billing Status from SAP :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11:36:18 AM GMT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Approx-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min 20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sec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sent the Billing status for OLIs to Siebel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11:36:30 AM GMT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2D6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[Acknowledgement] Received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11:37:42 AM GMT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4740" y="1492623"/>
          <a:ext cx="6952131" cy="1707776"/>
        </p:xfrm>
        <a:graphic>
          <a:graphicData uri="http://schemas.openxmlformats.org/drawingml/2006/table">
            <a:tbl>
              <a:tblPr/>
              <a:tblGrid>
                <a:gridCol w="2317377"/>
                <a:gridCol w="2317377"/>
                <a:gridCol w="2317377"/>
              </a:tblGrid>
              <a:tr h="243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Arial"/>
                          <a:ea typeface="Calibri"/>
                          <a:cs typeface="Times New Roman"/>
                        </a:rPr>
                        <a:t>Order Number 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Arial"/>
                          <a:ea typeface="Calibri"/>
                          <a:cs typeface="Times New Roman"/>
                        </a:rPr>
                        <a:t>Order Journey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Arial"/>
                          <a:ea typeface="Calibri"/>
                          <a:cs typeface="Times New Roman"/>
                        </a:rPr>
                        <a:t>Time Taken (SRM Request Table)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1-5360337726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Order Submission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37 Seconds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1-5360337726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Order Processing and Response from downstream system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18 Mins 3 Seconds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1-5360453551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Order Submission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27 Seconds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9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1-5360453551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latin typeface="Arial"/>
                          <a:ea typeface="Calibri"/>
                          <a:cs typeface="Times New Roman"/>
                        </a:rPr>
                        <a:t>Order Processing and Response from downstream system</a:t>
                      </a: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20 </a:t>
                      </a:r>
                      <a:r>
                        <a:rPr lang="en-US" sz="900" dirty="0" err="1">
                          <a:latin typeface="Arial"/>
                          <a:ea typeface="Calibri"/>
                          <a:cs typeface="Times New Roman"/>
                        </a:rPr>
                        <a:t>Mins</a:t>
                      </a:r>
                      <a:r>
                        <a:rPr lang="en-US" sz="900" dirty="0">
                          <a:latin typeface="Arial"/>
                          <a:ea typeface="Calibri"/>
                          <a:cs typeface="Times New Roman"/>
                        </a:rPr>
                        <a:t> 26 Seconds</a:t>
                      </a: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issues </a:t>
            </a:r>
          </a:p>
          <a:p>
            <a:r>
              <a:rPr lang="en-US" dirty="0" smtClean="0"/>
              <a:t>Test Data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D7462-0E2B-4C3F-BF71-357BD3334B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py of tr_present_080417 template">
  <a:themeElements>
    <a:clrScheme name="Copy of tr_present_080417 template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Copy of tr_present_080417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opy of tr_present_080417 template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 of tr_present_080417 template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 of tr_present_080417 template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 of tr_present_080417 template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y of tr_present_080417 template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R_PPT_forApply">
  <a:themeElements>
    <a:clrScheme name="1_TR_PPT_forApply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TR_PPT_forAppl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TR_PPT_forApply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_PPT_forApply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_PPT_forApply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_PPT_forApply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R_PPT_forApply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Copy of tr_present_080417 template</Template>
  <TotalTime>1395</TotalTime>
  <Words>298</Words>
  <Application>Microsoft Office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Copy of tr_present_080417 template</vt:lpstr>
      <vt:lpstr>1_TR_PPT_forApply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eDTK – DAD NFT Testing</vt:lpstr>
      <vt:lpstr>Agenda</vt:lpstr>
      <vt:lpstr>Objective of DADs NFT</vt:lpstr>
      <vt:lpstr>NFT Plan</vt:lpstr>
      <vt:lpstr>Execution Plan</vt:lpstr>
      <vt:lpstr>NFT Status– In Progress</vt:lpstr>
      <vt:lpstr>What is been measured?</vt:lpstr>
      <vt:lpstr>Challenges</vt:lpstr>
    </vt:vector>
  </TitlesOfParts>
  <Company>Thomson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THOMSON REUTERS  </dc:title>
  <dc:creator>rama.manda</dc:creator>
  <cp:lastModifiedBy>rajneesh.jain</cp:lastModifiedBy>
  <cp:revision>103</cp:revision>
  <dcterms:created xsi:type="dcterms:W3CDTF">2008-04-23T12:20:29Z</dcterms:created>
  <dcterms:modified xsi:type="dcterms:W3CDTF">2011-04-21T09:00:24Z</dcterms:modified>
</cp:coreProperties>
</file>