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03" r:id="rId2"/>
    <p:sldId id="304" r:id="rId3"/>
    <p:sldId id="305" r:id="rId4"/>
    <p:sldId id="302" r:id="rId5"/>
    <p:sldId id="300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D5"/>
    <a:srgbClr val="FFF0E1"/>
    <a:srgbClr val="FBFEC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24C2EF-BF5E-498B-8780-F1763BDAF5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_TitleLogo_BW6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438" y="5967413"/>
            <a:ext cx="274161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TR_TitleLogo_BW6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438" y="5967413"/>
            <a:ext cx="274161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55600" y="20605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7" descr="titleMaster_Logo600id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hidden">
          <a:xfrm>
            <a:off x="6045200" y="5965825"/>
            <a:ext cx="27463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1950" y="292100"/>
            <a:ext cx="8382000" cy="1665288"/>
          </a:xfrm>
        </p:spPr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800225"/>
          </a:xfrm>
        </p:spPr>
        <p:txBody>
          <a:bodyPr rIns="0"/>
          <a:lstStyle>
            <a:lvl1pPr>
              <a:spcBef>
                <a:spcPct val="0"/>
              </a:spcBef>
              <a:defRPr sz="18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2345-341D-48C3-ACF3-7DD7F1D908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5725" y="457200"/>
            <a:ext cx="1860550" cy="5641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0900" y="457200"/>
            <a:ext cx="5432425" cy="5641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2249F-DEA3-43F7-B09C-F642ACE40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A6B6-E6E7-4615-B6C0-36157E95FE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76878-2F01-402F-9117-CC53159658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0" y="1528763"/>
            <a:ext cx="36464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528763"/>
            <a:ext cx="36464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427AE-DCD8-4B28-94E3-5EB39929A9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4281E-85A7-42B8-9CFC-07C309213B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ACAB-3184-4CA2-BB27-DF684CCBEA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889CB-76AF-4FB2-AAE8-A131E5512E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B2FEB-7445-4531-AED2-A3CFDFADC9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DB3A8-D9F4-413E-AED9-61C5AED8A5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_SlideLogo_BW6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1475" y="6315075"/>
            <a:ext cx="165258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lideMaster_Logo6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hidden">
          <a:xfrm>
            <a:off x="377825" y="6323013"/>
            <a:ext cx="164465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13D01B2E-05CE-45C8-BC84-B9D28AA76D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50900" y="457200"/>
            <a:ext cx="7445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0900" y="1528763"/>
            <a:ext cx="74453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850900" y="1371600"/>
            <a:ext cx="7445375" cy="1588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7338" indent="-28575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569913" indent="-280988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2488" indent="-280988" algn="l" rtl="0" eaLnBrk="0" fontAlgn="base" hangingPunct="0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135063" indent="-280988" algn="l" rtl="0" eaLnBrk="0" fontAlgn="base" hangingPunct="0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1592263" indent="-280988" algn="l" rtl="0" fontAlgn="base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049463" indent="-280988" algn="l" rtl="0" fontAlgn="base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506663" indent="-280988" algn="l" rtl="0" fontAlgn="base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963863" indent="-280988" algn="l" rtl="0" fontAlgn="base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Integration Architecture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412776"/>
            <a:ext cx="7445375" cy="4344988"/>
          </a:xfrm>
        </p:spPr>
        <p:txBody>
          <a:bodyPr/>
          <a:lstStyle/>
          <a:p>
            <a:pPr lvl="1">
              <a:buFontTx/>
              <a:buNone/>
            </a:pPr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11560" y="2060848"/>
            <a:ext cx="1080120" cy="29523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ESO</a:t>
            </a:r>
          </a:p>
          <a:p>
            <a:pPr algn="ctr"/>
            <a:r>
              <a:rPr lang="en-US" dirty="0" smtClean="0"/>
              <a:t>/SFDC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83968" y="2132856"/>
            <a:ext cx="1152128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EAI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452320" y="2060848"/>
            <a:ext cx="1224136" cy="29523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Siebel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63688" y="27809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xm</a:t>
            </a:r>
            <a:r>
              <a:rPr lang="en-US" sz="1200" dirty="0"/>
              <a:t>l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15816" y="2132856"/>
            <a:ext cx="504056" cy="2808312"/>
          </a:xfrm>
          <a:prstGeom prst="roundRect">
            <a:avLst/>
          </a:prstGeom>
          <a:solidFill>
            <a:srgbClr val="FFEA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WEBSERVICE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691680" y="3068960"/>
            <a:ext cx="12241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691680" y="3789040"/>
            <a:ext cx="1224136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91680" y="416011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 xml</a:t>
            </a:r>
            <a:endParaRPr lang="en-US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876256" y="3715444"/>
            <a:ext cx="5760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467520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200" dirty="0" smtClean="0"/>
              <a:t>New Inbound and Outbound queue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5436096" y="4437112"/>
            <a:ext cx="5040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3419872" y="4437112"/>
            <a:ext cx="8640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1691680" y="4437112"/>
            <a:ext cx="122413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63688" y="350100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 Shake</a:t>
            </a:r>
            <a:endParaRPr lang="en-US" sz="1200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5940152" y="3284984"/>
            <a:ext cx="936104" cy="1368152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19872" y="3068960"/>
            <a:ext cx="8640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3419872" y="3789040"/>
            <a:ext cx="864096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64088" y="3717032"/>
            <a:ext cx="5760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6876258" y="4437112"/>
            <a:ext cx="576063" cy="83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Design Approach/Flow - EAI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45375" cy="457041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defRPr/>
            </a:pPr>
            <a:endParaRPr lang="en-US" sz="900" kern="1200" dirty="0" smtClean="0">
              <a:latin typeface="Arial" charset="0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sz="900" kern="1200" dirty="0" smtClean="0">
              <a:latin typeface="Arial" charset="0"/>
            </a:endParaRPr>
          </a:p>
          <a:p>
            <a:pPr>
              <a:defRPr/>
            </a:pPr>
            <a:endParaRPr lang="en-US" sz="900" kern="1200" dirty="0" smtClean="0">
              <a:latin typeface="Arial" charset="0"/>
            </a:endParaRPr>
          </a:p>
          <a:p>
            <a:pPr>
              <a:defRPr/>
            </a:pPr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101B41-D643-45FE-A6C0-2A76D23FCA1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16968" y="1915220"/>
            <a:ext cx="866800" cy="1743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BD4B4"/>
              </a:gs>
            </a:gsLst>
            <a:lin ang="5400000" scaled="1"/>
          </a:gradFill>
          <a:ln w="12700">
            <a:solidFill>
              <a:srgbClr val="FABF8F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000" b="1" dirty="0" smtClean="0">
                <a:latin typeface="Calibri" pitchFamily="34" charset="0"/>
              </a:rPr>
              <a:t>Accept_ESEQuote_</a:t>
            </a:r>
          </a:p>
          <a:p>
            <a:r>
              <a:rPr lang="en-US" sz="1000" b="1" dirty="0" smtClean="0">
                <a:latin typeface="Calibri" pitchFamily="34" charset="0"/>
              </a:rPr>
              <a:t>ESB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Route-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req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/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resp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24833" y="1907282"/>
            <a:ext cx="1019175" cy="180975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Calibri" pitchFamily="34" charset="0"/>
              </a:rPr>
              <a:t>Propagation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Calibri" pitchFamily="34" charset="0"/>
              </a:rPr>
              <a:t>BPEL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- Validate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- Lookup DVM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latin typeface="Calibri" pitchFamily="34" charset="0"/>
              </a:rPr>
              <a:t>- Transform &amp;</a:t>
            </a:r>
            <a:endParaRPr kumimoji="0" lang="en-US" sz="9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  Route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436096" y="1915220"/>
            <a:ext cx="1080119" cy="18018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Enq_Generic QuoteMsg_BPEL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Invoke Queue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Assign 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Invoke Caller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endParaRPr lang="en-US" b="1" dirty="0" smtClean="0"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7178377" y="2411338"/>
            <a:ext cx="561975" cy="638175"/>
          </a:xfrm>
          <a:prstGeom prst="flowChartMagneticDisk">
            <a:avLst/>
          </a:prstGeom>
          <a:solidFill>
            <a:srgbClr val="92D05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6516216" y="2771377"/>
            <a:ext cx="734169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107504" y="1915220"/>
            <a:ext cx="904875" cy="17335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ESO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Portal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>
            <a:off x="2483768" y="2339330"/>
            <a:ext cx="1152128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036" name="AutoShape 12"/>
          <p:cNvCxnSpPr>
            <a:cxnSpLocks noChangeShapeType="1"/>
          </p:cNvCxnSpPr>
          <p:nvPr/>
        </p:nvCxnSpPr>
        <p:spPr bwMode="auto">
          <a:xfrm flipH="1">
            <a:off x="1054993" y="3401120"/>
            <a:ext cx="5619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1043608" y="2123306"/>
            <a:ext cx="561975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4644008" y="2348880"/>
            <a:ext cx="9361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&lt;&lt;Async &gt;&gt;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2462813" y="1916832"/>
            <a:ext cx="13170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&lt;&lt;Synchronous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827584" y="1700808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&lt;&lt;Sync W/S&gt;&gt;</a:t>
            </a:r>
            <a:endParaRPr lang="en-US" sz="900" dirty="0"/>
          </a:p>
        </p:txBody>
      </p:sp>
      <p:cxnSp>
        <p:nvCxnSpPr>
          <p:cNvPr id="29" name="AutoShape 11"/>
          <p:cNvCxnSpPr>
            <a:cxnSpLocks noChangeShapeType="1"/>
          </p:cNvCxnSpPr>
          <p:nvPr/>
        </p:nvCxnSpPr>
        <p:spPr bwMode="auto">
          <a:xfrm>
            <a:off x="4644008" y="2769790"/>
            <a:ext cx="792088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lg" len="lg"/>
          </a:ln>
        </p:spPr>
      </p:cxnSp>
      <p:cxnSp>
        <p:nvCxnSpPr>
          <p:cNvPr id="25" name="AutoShape 4"/>
          <p:cNvCxnSpPr>
            <a:cxnSpLocks noChangeShapeType="1"/>
          </p:cNvCxnSpPr>
          <p:nvPr/>
        </p:nvCxnSpPr>
        <p:spPr bwMode="auto">
          <a:xfrm>
            <a:off x="1043608" y="5877272"/>
            <a:ext cx="864096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508105" y="4651524"/>
            <a:ext cx="1080119" cy="18018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Calibri" pitchFamily="34" charset="0"/>
              </a:rPr>
              <a:t> </a:t>
            </a:r>
            <a:r>
              <a:rPr lang="en-US" sz="1000" b="1" dirty="0" err="1" smtClean="0">
                <a:latin typeface="Calibri" pitchFamily="34" charset="0"/>
              </a:rPr>
              <a:t>Deq</a:t>
            </a:r>
            <a:r>
              <a:rPr kumimoji="0" lang="en-US" sz="10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QuoteStatus</a:t>
            </a:r>
            <a:endParaRPr kumimoji="0" lang="en-US" sz="1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BPEL</a:t>
            </a:r>
            <a:endParaRPr kumimoji="0" lang="en-US" sz="1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latin typeface="Calibri" pitchFamily="34" charset="0"/>
              </a:rPr>
              <a:t>De-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Queue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Assign 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Invoke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endParaRPr lang="en-US" b="1" dirty="0" smtClean="0"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7092280" y="5157192"/>
            <a:ext cx="561975" cy="638175"/>
          </a:xfrm>
          <a:prstGeom prst="flowChartMagneticDisk">
            <a:avLst/>
          </a:prstGeom>
          <a:solidFill>
            <a:srgbClr val="92D05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179512" y="4647778"/>
            <a:ext cx="904875" cy="17335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ESO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Portal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1" name="AutoShape 11"/>
          <p:cNvCxnSpPr>
            <a:cxnSpLocks noChangeShapeType="1"/>
          </p:cNvCxnSpPr>
          <p:nvPr/>
        </p:nvCxnSpPr>
        <p:spPr bwMode="auto">
          <a:xfrm flipH="1">
            <a:off x="1084389" y="5013176"/>
            <a:ext cx="82331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8172400" y="4575770"/>
            <a:ext cx="904875" cy="17335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CRM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Siebel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 flipV="1">
            <a:off x="6588224" y="5517232"/>
            <a:ext cx="504056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43" name="Rectangle 42"/>
          <p:cNvSpPr/>
          <p:nvPr/>
        </p:nvSpPr>
        <p:spPr>
          <a:xfrm>
            <a:off x="7164288" y="4926360"/>
            <a:ext cx="115212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&lt;&lt;Async  Inv&gt;&gt;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971600" y="4437112"/>
            <a:ext cx="13170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&lt;&lt;Synchronous&gt;&gt;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596336" y="5445224"/>
            <a:ext cx="576064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arrow"/>
            <a:tailEnd type="none" w="med" len="med"/>
          </a:ln>
        </p:spPr>
      </p:cxnSp>
      <p:sp>
        <p:nvSpPr>
          <p:cNvPr id="68" name="AutoShape 10"/>
          <p:cNvSpPr>
            <a:spLocks noChangeArrowheads="1"/>
          </p:cNvSpPr>
          <p:nvPr/>
        </p:nvSpPr>
        <p:spPr bwMode="auto">
          <a:xfrm>
            <a:off x="8131621" y="1901924"/>
            <a:ext cx="904875" cy="17335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CRM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Siebel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0" name="AutoShape 8"/>
          <p:cNvCxnSpPr>
            <a:cxnSpLocks noChangeShapeType="1"/>
          </p:cNvCxnSpPr>
          <p:nvPr/>
        </p:nvCxnSpPr>
        <p:spPr bwMode="auto">
          <a:xfrm flipV="1">
            <a:off x="7740352" y="2767583"/>
            <a:ext cx="432048" cy="37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5" name="AutoShape 12"/>
          <p:cNvCxnSpPr>
            <a:cxnSpLocks noChangeShapeType="1"/>
          </p:cNvCxnSpPr>
          <p:nvPr/>
        </p:nvCxnSpPr>
        <p:spPr bwMode="auto">
          <a:xfrm rot="10800000">
            <a:off x="2483768" y="3203426"/>
            <a:ext cx="1152128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58" name="Rectangle 57"/>
          <p:cNvSpPr/>
          <p:nvPr/>
        </p:nvSpPr>
        <p:spPr>
          <a:xfrm>
            <a:off x="179512" y="4046875"/>
            <a:ext cx="2304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Quote Submission Response</a:t>
            </a:r>
            <a:endParaRPr lang="en-US" sz="1200" b="1" u="sng" dirty="0"/>
          </a:p>
        </p:txBody>
      </p:sp>
      <p:sp>
        <p:nvSpPr>
          <p:cNvPr id="60" name="Rectangle 59"/>
          <p:cNvSpPr/>
          <p:nvPr/>
        </p:nvSpPr>
        <p:spPr>
          <a:xfrm>
            <a:off x="107504" y="1412776"/>
            <a:ext cx="2880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ESO Quote Submission Request</a:t>
            </a:r>
            <a:endParaRPr lang="en-US" sz="1200" b="1" u="sng" dirty="0"/>
          </a:p>
        </p:txBody>
      </p:sp>
      <p:sp>
        <p:nvSpPr>
          <p:cNvPr id="62" name="Rectangle 61"/>
          <p:cNvSpPr/>
          <p:nvPr/>
        </p:nvSpPr>
        <p:spPr>
          <a:xfrm>
            <a:off x="6516216" y="2348880"/>
            <a:ext cx="9361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&lt;&lt;Async &gt;&gt;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7020272" y="116632"/>
            <a:ext cx="194421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7" name="AutoShape 12"/>
          <p:cNvCxnSpPr>
            <a:cxnSpLocks noChangeShapeType="1"/>
          </p:cNvCxnSpPr>
          <p:nvPr/>
        </p:nvCxnSpPr>
        <p:spPr bwMode="auto">
          <a:xfrm rot="10800000">
            <a:off x="7164288" y="403075"/>
            <a:ext cx="432048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1" name="AutoShape 13"/>
          <p:cNvCxnSpPr>
            <a:cxnSpLocks noChangeShapeType="1"/>
          </p:cNvCxnSpPr>
          <p:nvPr/>
        </p:nvCxnSpPr>
        <p:spPr bwMode="auto">
          <a:xfrm>
            <a:off x="7164288" y="260647"/>
            <a:ext cx="417959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74" name="Rectangle 73"/>
          <p:cNvSpPr/>
          <p:nvPr/>
        </p:nvSpPr>
        <p:spPr>
          <a:xfrm>
            <a:off x="7740352" y="173832"/>
            <a:ext cx="1152128" cy="2308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</a:rPr>
              <a:t>Sync Req / Res</a:t>
            </a:r>
          </a:p>
        </p:txBody>
      </p:sp>
      <p:cxnSp>
        <p:nvCxnSpPr>
          <p:cNvPr id="75" name="AutoShape 8"/>
          <p:cNvCxnSpPr>
            <a:cxnSpLocks noChangeShapeType="1"/>
          </p:cNvCxnSpPr>
          <p:nvPr/>
        </p:nvCxnSpPr>
        <p:spPr bwMode="auto">
          <a:xfrm rot="10800000">
            <a:off x="7164288" y="763116"/>
            <a:ext cx="432048" cy="1588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78" name="Rectangle 77"/>
          <p:cNvSpPr/>
          <p:nvPr/>
        </p:nvSpPr>
        <p:spPr>
          <a:xfrm>
            <a:off x="7740352" y="620688"/>
            <a:ext cx="1152128" cy="2308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</a:rPr>
              <a:t>Async Invocation 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1907704" y="4643586"/>
            <a:ext cx="1019175" cy="1809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BD4B4"/>
              </a:gs>
            </a:gsLst>
            <a:lin ang="5400000" scaled="1"/>
          </a:gradFill>
          <a:ln w="12700">
            <a:solidFill>
              <a:srgbClr val="FABF8F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Calibri" pitchFamily="34" charset="0"/>
              </a:rPr>
              <a:t>Propagation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Calibri" pitchFamily="34" charset="0"/>
              </a:rPr>
              <a:t>BPEL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smtClean="0">
              <a:latin typeface="Calibri" pitchFamily="34" charset="0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smtClean="0">
              <a:latin typeface="Calibri" pitchFamily="34" charset="0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Calibri" pitchFamily="34" charset="0"/>
              </a:rPr>
              <a:t>- Validate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Calibri" pitchFamily="34" charset="0"/>
              </a:rPr>
              <a:t>- Lookup DVM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Calibri" pitchFamily="34" charset="0"/>
              </a:rPr>
              <a:t>- Transform &amp;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Calibri" pitchFamily="34" charset="0"/>
              </a:rPr>
              <a:t>   Route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smtClean="0">
              <a:latin typeface="Calibri" pitchFamily="34" charset="0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smtClean="0">
              <a:latin typeface="Calibri" pitchFamily="34" charset="0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smtClean="0">
              <a:latin typeface="Calibri" pitchFamily="34" charset="0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smtClean="0">
              <a:latin typeface="Calibri" pitchFamily="34" charset="0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smtClean="0">
              <a:latin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55976" y="3429000"/>
            <a:ext cx="144016" cy="1440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28184" y="3429000"/>
            <a:ext cx="144016" cy="1440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80112" y="4725144"/>
            <a:ext cx="144016" cy="1440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3635896" y="4653136"/>
            <a:ext cx="1008112" cy="181508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FABF8F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Calibri" pitchFamily="34" charset="0"/>
              </a:rPr>
              <a:t>Quote Status Dispatcher</a:t>
            </a:r>
            <a:endParaRPr lang="en-US" sz="10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1000" b="1" dirty="0" smtClean="0">
                <a:solidFill>
                  <a:schemeClr val="bg1"/>
                </a:solidFill>
                <a:latin typeface="Calibri" pitchFamily="34" charset="0"/>
              </a:rPr>
              <a:t>BPEL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</a:rPr>
              <a:t>Route Quote Status/Faults to  ESO</a:t>
            </a:r>
          </a:p>
        </p:txBody>
      </p:sp>
      <p:cxnSp>
        <p:nvCxnSpPr>
          <p:cNvPr id="52" name="AutoShape 11"/>
          <p:cNvCxnSpPr>
            <a:cxnSpLocks noChangeShapeType="1"/>
          </p:cNvCxnSpPr>
          <p:nvPr/>
        </p:nvCxnSpPr>
        <p:spPr bwMode="auto">
          <a:xfrm flipH="1">
            <a:off x="4644008" y="5517232"/>
            <a:ext cx="864096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lg" len="lg"/>
          </a:ln>
        </p:spPr>
      </p:cxn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 flipH="1">
            <a:off x="2915816" y="5445224"/>
            <a:ext cx="720080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lg" len="lg"/>
          </a:ln>
        </p:spPr>
      </p:cxnSp>
      <p:sp>
        <p:nvSpPr>
          <p:cNvPr id="63" name="Oval 62"/>
          <p:cNvSpPr/>
          <p:nvPr/>
        </p:nvSpPr>
        <p:spPr>
          <a:xfrm>
            <a:off x="7236296" y="105273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44" idx="4"/>
          </p:cNvCxnSpPr>
          <p:nvPr/>
        </p:nvCxnSpPr>
        <p:spPr>
          <a:xfrm rot="5400000">
            <a:off x="3815916" y="4041068"/>
            <a:ext cx="1080120" cy="144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47" idx="4"/>
          </p:cNvCxnSpPr>
          <p:nvPr/>
        </p:nvCxnSpPr>
        <p:spPr>
          <a:xfrm rot="5400000">
            <a:off x="4932040" y="2924944"/>
            <a:ext cx="720080" cy="2016224"/>
          </a:xfrm>
          <a:prstGeom prst="bentConnector2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8" idx="2"/>
          </p:cNvCxnSpPr>
          <p:nvPr/>
        </p:nvCxnSpPr>
        <p:spPr>
          <a:xfrm rot="10800000">
            <a:off x="4572000" y="4293096"/>
            <a:ext cx="1008112" cy="50405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Approach/Flow – EAI ( 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101B41-D643-45FE-A6C0-2A76D23FCA1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827584" y="1412776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Key Features/Highlights:</a:t>
            </a:r>
          </a:p>
          <a:p>
            <a:pPr>
              <a:buFontTx/>
              <a:buChar char="-"/>
            </a:pPr>
            <a:r>
              <a:rPr lang="en-US" dirty="0" smtClean="0">
                <a:latin typeface="+mn-lt"/>
              </a:rPr>
              <a:t>    Scalable design to cater to other applications in future.</a:t>
            </a:r>
          </a:p>
          <a:p>
            <a:pPr>
              <a:buFontTx/>
              <a:buChar char="-"/>
            </a:pPr>
            <a:r>
              <a:rPr lang="en-US" dirty="0" smtClean="0">
                <a:latin typeface="+mn-lt"/>
              </a:rPr>
              <a:t>    No Internal x-ref table look used.</a:t>
            </a:r>
          </a:p>
          <a:p>
            <a:pPr>
              <a:buFontTx/>
              <a:buChar char="-"/>
            </a:pPr>
            <a:r>
              <a:rPr lang="en-US" dirty="0" smtClean="0">
                <a:latin typeface="+mn-lt"/>
              </a:rPr>
              <a:t>    No Sequencing to be done in EAI, as each transaction from ESO will be     </a:t>
            </a:r>
          </a:p>
          <a:p>
            <a:r>
              <a:rPr lang="en-US" dirty="0" smtClean="0">
                <a:latin typeface="+mn-lt"/>
              </a:rPr>
              <a:t>     identified based on unique Transaction ID.</a:t>
            </a:r>
          </a:p>
          <a:p>
            <a:pPr>
              <a:buFontTx/>
              <a:buChar char="-"/>
            </a:pPr>
            <a:r>
              <a:rPr lang="en-US" dirty="0" smtClean="0">
                <a:latin typeface="+mn-lt"/>
              </a:rPr>
              <a:t>    No Explicit Data base persistence of incoming Quote Creation Payload.</a:t>
            </a:r>
          </a:p>
          <a:p>
            <a:pPr>
              <a:buFontTx/>
              <a:buChar char="-"/>
            </a:pPr>
            <a:endParaRPr lang="en-US" dirty="0" smtClean="0">
              <a:latin typeface="+mn-lt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+mn-lt"/>
              </a:rPr>
              <a:t>    DVM to provide Loose coupling and Extensibility of Action codes 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861048"/>
            <a:ext cx="7416824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445375" cy="854075"/>
          </a:xfrm>
        </p:spPr>
        <p:txBody>
          <a:bodyPr/>
          <a:lstStyle/>
          <a:p>
            <a:r>
              <a:rPr lang="en-US" dirty="0" smtClean="0"/>
              <a:t>Design Approach/Flow - Siebel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101B41-D643-45FE-A6C0-2A76D23FCA1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3059832" y="1772816"/>
            <a:ext cx="1296144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Quote Header Creation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979712" y="2564904"/>
            <a:ext cx="936104" cy="432048"/>
          </a:xfrm>
          <a:prstGeom prst="flowChartDocumen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/>
              <a:t>Email to Customer</a:t>
            </a:r>
            <a:endParaRPr lang="en-US" sz="1100" dirty="0"/>
          </a:p>
        </p:txBody>
      </p:sp>
      <p:sp>
        <p:nvSpPr>
          <p:cNvPr id="13" name="Down Arrow 12"/>
          <p:cNvSpPr/>
          <p:nvPr/>
        </p:nvSpPr>
        <p:spPr>
          <a:xfrm>
            <a:off x="4800600" y="2971800"/>
            <a:ext cx="46038" cy="53340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3568" y="3789040"/>
            <a:ext cx="1440160" cy="648072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/>
              <a:t>Clone/Installation</a:t>
            </a:r>
            <a:endParaRPr lang="en-US" sz="1100" dirty="0"/>
          </a:p>
        </p:txBody>
      </p:sp>
      <p:cxnSp>
        <p:nvCxnSpPr>
          <p:cNvPr id="21" name="Elbow Connector 20"/>
          <p:cNvCxnSpPr>
            <a:stCxn id="58" idx="1"/>
            <a:endCxn id="14" idx="0"/>
          </p:cNvCxnSpPr>
          <p:nvPr/>
        </p:nvCxnSpPr>
        <p:spPr>
          <a:xfrm rot="10800000" flipV="1">
            <a:off x="1403648" y="3104964"/>
            <a:ext cx="1656184" cy="684076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804248" y="3789040"/>
            <a:ext cx="1368152" cy="576064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Swap</a:t>
            </a:r>
            <a:endParaRPr lang="en-US" sz="1100" dirty="0"/>
          </a:p>
        </p:txBody>
      </p:sp>
      <p:sp>
        <p:nvSpPr>
          <p:cNvPr id="64" name="Rounded Rectangle 63"/>
          <p:cNvSpPr/>
          <p:nvPr/>
        </p:nvSpPr>
        <p:spPr>
          <a:xfrm>
            <a:off x="5004048" y="1772816"/>
            <a:ext cx="1152128" cy="504056"/>
          </a:xfrm>
          <a:prstGeom prst="round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 Handling</a:t>
            </a:r>
            <a:endParaRPr lang="en-US" sz="1100" dirty="0"/>
          </a:p>
        </p:txBody>
      </p:sp>
      <p:sp>
        <p:nvSpPr>
          <p:cNvPr id="108" name="Rounded Rectangle 107"/>
          <p:cNvSpPr/>
          <p:nvPr/>
        </p:nvSpPr>
        <p:spPr>
          <a:xfrm>
            <a:off x="2627784" y="5805264"/>
            <a:ext cx="1656184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Create Contacts/Project Contacts</a:t>
            </a:r>
            <a:endParaRPr lang="en-US" sz="1100" dirty="0"/>
          </a:p>
        </p:txBody>
      </p:sp>
      <p:cxnSp>
        <p:nvCxnSpPr>
          <p:cNvPr id="128" name="Straight Arrow Connector 127"/>
          <p:cNvCxnSpPr>
            <a:stCxn id="208" idx="3"/>
            <a:endCxn id="177" idx="1"/>
          </p:cNvCxnSpPr>
          <p:nvPr/>
        </p:nvCxnSpPr>
        <p:spPr>
          <a:xfrm flipV="1">
            <a:off x="1475656" y="5190256"/>
            <a:ext cx="309736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3"/>
            <a:endCxn id="160" idx="1"/>
          </p:cNvCxnSpPr>
          <p:nvPr/>
        </p:nvCxnSpPr>
        <p:spPr>
          <a:xfrm flipV="1">
            <a:off x="4139952" y="5190256"/>
            <a:ext cx="2880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499992" y="50491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3059832" y="2852936"/>
            <a:ext cx="1296144" cy="504056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Action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95536" y="33477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Action: Add</a:t>
            </a:r>
          </a:p>
          <a:p>
            <a:r>
              <a:rPr lang="en-US" sz="900" dirty="0" smtClean="0"/>
              <a:t>Operation: New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339752" y="3281209"/>
            <a:ext cx="1584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Action:  Add/Delete</a:t>
            </a:r>
          </a:p>
          <a:p>
            <a:r>
              <a:rPr lang="en-US" sz="900" dirty="0" smtClean="0"/>
              <a:t>Operation: New/Cancel </a:t>
            </a:r>
            <a:r>
              <a:rPr lang="en-US" sz="900" dirty="0" err="1" smtClean="0"/>
              <a:t>AddOn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444208" y="3284984"/>
            <a:ext cx="12961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Action:  Update</a:t>
            </a:r>
          </a:p>
          <a:p>
            <a:r>
              <a:rPr lang="en-US" sz="900" dirty="0" smtClean="0"/>
              <a:t>Operation: User Swap</a:t>
            </a:r>
            <a:endParaRPr lang="en-US" sz="900" dirty="0"/>
          </a:p>
        </p:txBody>
      </p:sp>
      <p:sp>
        <p:nvSpPr>
          <p:cNvPr id="160" name="Rounded Rectangle 159"/>
          <p:cNvSpPr/>
          <p:nvPr/>
        </p:nvSpPr>
        <p:spPr>
          <a:xfrm>
            <a:off x="4427984" y="4941168"/>
            <a:ext cx="936104" cy="498176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 Swap Products</a:t>
            </a:r>
            <a:endParaRPr lang="en-US" sz="1100" dirty="0"/>
          </a:p>
        </p:txBody>
      </p:sp>
      <p:cxnSp>
        <p:nvCxnSpPr>
          <p:cNvPr id="179" name="Elbow Connector 178"/>
          <p:cNvCxnSpPr>
            <a:stCxn id="14" idx="2"/>
            <a:endCxn id="208" idx="0"/>
          </p:cNvCxnSpPr>
          <p:nvPr/>
        </p:nvCxnSpPr>
        <p:spPr>
          <a:xfrm rot="5400000">
            <a:off x="863789" y="4401309"/>
            <a:ext cx="504056" cy="575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14" idx="1"/>
            <a:endCxn id="108" idx="1"/>
          </p:cNvCxnSpPr>
          <p:nvPr/>
        </p:nvCxnSpPr>
        <p:spPr>
          <a:xfrm rot="10800000" flipH="1" flipV="1">
            <a:off x="683568" y="4113076"/>
            <a:ext cx="1944216" cy="1944216"/>
          </a:xfrm>
          <a:prstGeom prst="bentConnector3">
            <a:avLst>
              <a:gd name="adj1" fmla="val -3163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ounded Rectangle 207"/>
          <p:cNvSpPr/>
          <p:nvPr/>
        </p:nvSpPr>
        <p:spPr>
          <a:xfrm>
            <a:off x="180314" y="4941168"/>
            <a:ext cx="129534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Product Hierarchy construction</a:t>
            </a:r>
            <a:endParaRPr lang="en-US" sz="1100" dirty="0"/>
          </a:p>
        </p:txBody>
      </p:sp>
      <p:sp>
        <p:nvSpPr>
          <p:cNvPr id="244" name="TextBox 243"/>
          <p:cNvSpPr txBox="1"/>
          <p:nvPr/>
        </p:nvSpPr>
        <p:spPr>
          <a:xfrm>
            <a:off x="4788024" y="3281209"/>
            <a:ext cx="936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Action:  Delete</a:t>
            </a:r>
          </a:p>
          <a:p>
            <a:r>
              <a:rPr lang="en-US" sz="900" dirty="0" smtClean="0"/>
              <a:t>Operation: Cancellation</a:t>
            </a:r>
            <a:endParaRPr lang="en-US" sz="900" dirty="0"/>
          </a:p>
        </p:txBody>
      </p:sp>
      <p:sp>
        <p:nvSpPr>
          <p:cNvPr id="265" name="AutoShape 7"/>
          <p:cNvSpPr>
            <a:spLocks noChangeArrowheads="1"/>
          </p:cNvSpPr>
          <p:nvPr/>
        </p:nvSpPr>
        <p:spPr bwMode="auto">
          <a:xfrm>
            <a:off x="1872208" y="1700808"/>
            <a:ext cx="467544" cy="648072"/>
          </a:xfrm>
          <a:prstGeom prst="flowChartMagneticDisk">
            <a:avLst/>
          </a:prstGeom>
          <a:solidFill>
            <a:srgbClr val="92D05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5940152" y="6381328"/>
            <a:ext cx="1440160" cy="288032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Existing component</a:t>
            </a:r>
            <a:endParaRPr lang="en-US" sz="1100" dirty="0"/>
          </a:p>
        </p:txBody>
      </p:sp>
      <p:sp>
        <p:nvSpPr>
          <p:cNvPr id="278" name="Rounded Rectangle 277"/>
          <p:cNvSpPr/>
          <p:nvPr/>
        </p:nvSpPr>
        <p:spPr>
          <a:xfrm>
            <a:off x="7452320" y="6381328"/>
            <a:ext cx="1440160" cy="288032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/>
              <a:t>New Components</a:t>
            </a:r>
            <a:endParaRPr lang="en-US" sz="1100" dirty="0"/>
          </a:p>
        </p:txBody>
      </p:sp>
      <p:sp>
        <p:nvSpPr>
          <p:cNvPr id="163" name="Rounded Rectangle 162"/>
          <p:cNvSpPr/>
          <p:nvPr/>
        </p:nvSpPr>
        <p:spPr>
          <a:xfrm>
            <a:off x="6948264" y="4869160"/>
            <a:ext cx="1080120" cy="648072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 Associate Contacts to Line items</a:t>
            </a:r>
            <a:endParaRPr lang="en-US" sz="1100" dirty="0"/>
          </a:p>
        </p:txBody>
      </p:sp>
      <p:sp>
        <p:nvSpPr>
          <p:cNvPr id="165" name="Rounded Rectangle 164"/>
          <p:cNvSpPr/>
          <p:nvPr/>
        </p:nvSpPr>
        <p:spPr>
          <a:xfrm>
            <a:off x="5652120" y="4941168"/>
            <a:ext cx="1008112" cy="504056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 Price Products</a:t>
            </a:r>
            <a:endParaRPr lang="en-US" sz="1100" dirty="0"/>
          </a:p>
        </p:txBody>
      </p:sp>
      <p:cxnSp>
        <p:nvCxnSpPr>
          <p:cNvPr id="166" name="Straight Arrow Connector 165"/>
          <p:cNvCxnSpPr>
            <a:stCxn id="165" idx="3"/>
            <a:endCxn id="163" idx="1"/>
          </p:cNvCxnSpPr>
          <p:nvPr/>
        </p:nvCxnSpPr>
        <p:spPr>
          <a:xfrm>
            <a:off x="6660232" y="51931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hape 170"/>
          <p:cNvCxnSpPr>
            <a:stCxn id="108" idx="3"/>
            <a:endCxn id="163" idx="2"/>
          </p:cNvCxnSpPr>
          <p:nvPr/>
        </p:nvCxnSpPr>
        <p:spPr>
          <a:xfrm flipV="1">
            <a:off x="4283968" y="5517232"/>
            <a:ext cx="3204356" cy="5400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1785392" y="4935288"/>
            <a:ext cx="986408" cy="509935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Apply Product Attributes</a:t>
            </a:r>
            <a:endParaRPr lang="en-US" sz="1100" dirty="0"/>
          </a:p>
        </p:txBody>
      </p:sp>
      <p:cxnSp>
        <p:nvCxnSpPr>
          <p:cNvPr id="182" name="Straight Arrow Connector 181"/>
          <p:cNvCxnSpPr>
            <a:endCxn id="185" idx="2"/>
          </p:cNvCxnSpPr>
          <p:nvPr/>
        </p:nvCxnSpPr>
        <p:spPr>
          <a:xfrm>
            <a:off x="7956376" y="522920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8172400" y="4797152"/>
            <a:ext cx="971600" cy="864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Quote  with OLI’s</a:t>
            </a:r>
            <a:endParaRPr lang="en-US" sz="1100" dirty="0"/>
          </a:p>
        </p:txBody>
      </p:sp>
      <p:sp>
        <p:nvSpPr>
          <p:cNvPr id="215" name="Rounded Rectangle 214"/>
          <p:cNvSpPr/>
          <p:nvPr/>
        </p:nvSpPr>
        <p:spPr>
          <a:xfrm>
            <a:off x="2975992" y="3789040"/>
            <a:ext cx="1451992" cy="613792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/>
              <a:t> </a:t>
            </a:r>
            <a:r>
              <a:rPr lang="en-US" sz="1100" dirty="0"/>
              <a:t>Modify - Add of Service/Delete of Service.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5000600" y="3789039"/>
            <a:ext cx="1299592" cy="64219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/>
              <a:t>Cancellation</a:t>
            </a:r>
            <a:endParaRPr lang="en-US" sz="1100" dirty="0"/>
          </a:p>
        </p:txBody>
      </p:sp>
      <p:cxnSp>
        <p:nvCxnSpPr>
          <p:cNvPr id="236" name="Elbow Connector 235"/>
          <p:cNvCxnSpPr>
            <a:stCxn id="216" idx="2"/>
            <a:endCxn id="185" idx="0"/>
          </p:cNvCxnSpPr>
          <p:nvPr/>
        </p:nvCxnSpPr>
        <p:spPr>
          <a:xfrm rot="16200000" flipH="1">
            <a:off x="6971338" y="3110290"/>
            <a:ext cx="365920" cy="3007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2"/>
            <a:endCxn id="58" idx="0"/>
          </p:cNvCxnSpPr>
          <p:nvPr/>
        </p:nvCxnSpPr>
        <p:spPr>
          <a:xfrm>
            <a:off x="3707904" y="227687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65" idx="4"/>
            <a:endCxn id="6" idx="1"/>
          </p:cNvCxnSpPr>
          <p:nvPr/>
        </p:nvCxnSpPr>
        <p:spPr>
          <a:xfrm>
            <a:off x="2339752" y="202484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" idx="2"/>
            <a:endCxn id="8" idx="0"/>
          </p:cNvCxnSpPr>
          <p:nvPr/>
        </p:nvCxnSpPr>
        <p:spPr>
          <a:xfrm rot="5400000">
            <a:off x="2933818" y="1790818"/>
            <a:ext cx="288032" cy="1260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8" idx="2"/>
            <a:endCxn id="215" idx="0"/>
          </p:cNvCxnSpPr>
          <p:nvPr/>
        </p:nvCxnSpPr>
        <p:spPr>
          <a:xfrm flipH="1">
            <a:off x="3701988" y="3356992"/>
            <a:ext cx="59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58" idx="3"/>
            <a:endCxn id="216" idx="0"/>
          </p:cNvCxnSpPr>
          <p:nvPr/>
        </p:nvCxnSpPr>
        <p:spPr>
          <a:xfrm>
            <a:off x="4355976" y="3104964"/>
            <a:ext cx="1294420" cy="684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58" idx="3"/>
            <a:endCxn id="48" idx="0"/>
          </p:cNvCxnSpPr>
          <p:nvPr/>
        </p:nvCxnSpPr>
        <p:spPr>
          <a:xfrm>
            <a:off x="4355976" y="3104964"/>
            <a:ext cx="3132348" cy="6840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15" idx="2"/>
            <a:endCxn id="208" idx="0"/>
          </p:cNvCxnSpPr>
          <p:nvPr/>
        </p:nvCxnSpPr>
        <p:spPr>
          <a:xfrm rot="5400000">
            <a:off x="1995819" y="3234999"/>
            <a:ext cx="538336" cy="28740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3059832" y="4941168"/>
            <a:ext cx="1080120" cy="498177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 Product Model Validation</a:t>
            </a:r>
            <a:endParaRPr lang="en-US" sz="1100" dirty="0"/>
          </a:p>
        </p:txBody>
      </p:sp>
      <p:cxnSp>
        <p:nvCxnSpPr>
          <p:cNvPr id="127" name="Straight Arrow Connector 126"/>
          <p:cNvCxnSpPr>
            <a:stCxn id="177" idx="3"/>
            <a:endCxn id="123" idx="1"/>
          </p:cNvCxnSpPr>
          <p:nvPr/>
        </p:nvCxnSpPr>
        <p:spPr>
          <a:xfrm>
            <a:off x="2771800" y="5190256"/>
            <a:ext cx="2880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60" idx="3"/>
            <a:endCxn id="165" idx="1"/>
          </p:cNvCxnSpPr>
          <p:nvPr/>
        </p:nvCxnSpPr>
        <p:spPr>
          <a:xfrm>
            <a:off x="5364088" y="5190256"/>
            <a:ext cx="288032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48" idx="2"/>
            <a:endCxn id="163" idx="0"/>
          </p:cNvCxnSpPr>
          <p:nvPr/>
        </p:nvCxnSpPr>
        <p:spPr>
          <a:xfrm>
            <a:off x="7488324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Flowchart: Document 156"/>
          <p:cNvSpPr/>
          <p:nvPr/>
        </p:nvSpPr>
        <p:spPr>
          <a:xfrm>
            <a:off x="6444208" y="1700808"/>
            <a:ext cx="1440160" cy="648072"/>
          </a:xfrm>
          <a:prstGeom prst="flowChartDocumen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/>
              <a:t>HTML Attachment with error details</a:t>
            </a:r>
            <a:endParaRPr lang="en-US" sz="1100" dirty="0"/>
          </a:p>
        </p:txBody>
      </p:sp>
      <p:cxnSp>
        <p:nvCxnSpPr>
          <p:cNvPr id="159" name="Straight Arrow Connector 158"/>
          <p:cNvCxnSpPr>
            <a:stCxn id="64" idx="3"/>
            <a:endCxn id="157" idx="1"/>
          </p:cNvCxnSpPr>
          <p:nvPr/>
        </p:nvCxnSpPr>
        <p:spPr>
          <a:xfrm>
            <a:off x="6156176" y="20248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6" idx="3"/>
            <a:endCxn id="64" idx="1"/>
          </p:cNvCxnSpPr>
          <p:nvPr/>
        </p:nvCxnSpPr>
        <p:spPr>
          <a:xfrm>
            <a:off x="4355976" y="20248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211960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07704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084168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956376" y="41490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067944" y="60932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283968" y="65253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427984" y="6453336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Reuse Error Handling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 – Siebel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445375" cy="4570412"/>
          </a:xfrm>
        </p:spPr>
        <p:txBody>
          <a:bodyPr/>
          <a:lstStyle/>
          <a:p>
            <a:r>
              <a:rPr lang="en-US" sz="1800" dirty="0" smtClean="0"/>
              <a:t>Key Features/Highlights:</a:t>
            </a:r>
          </a:p>
          <a:p>
            <a:r>
              <a:rPr lang="en-US" sz="1800" dirty="0" smtClean="0"/>
              <a:t>-    Scalable design to cater to other applications in future</a:t>
            </a:r>
          </a:p>
          <a:p>
            <a:pPr>
              <a:buFontTx/>
              <a:buChar char="-"/>
            </a:pPr>
            <a:r>
              <a:rPr lang="en-US" sz="1800" dirty="0" smtClean="0"/>
              <a:t>Feasibility of processing mixed orders in a single request</a:t>
            </a:r>
          </a:p>
          <a:p>
            <a:pPr>
              <a:buFontTx/>
              <a:buChar char="-"/>
            </a:pPr>
            <a:r>
              <a:rPr lang="en-US" sz="1800" dirty="0" smtClean="0"/>
              <a:t>Construct product hierarchy without calling Product Configurator</a:t>
            </a:r>
          </a:p>
          <a:p>
            <a:pPr>
              <a:buFontTx/>
              <a:buChar char="-"/>
            </a:pPr>
            <a:r>
              <a:rPr lang="en-US" sz="1800" dirty="0" smtClean="0"/>
              <a:t>ESO Design v/s other quote interfaces ( eDTK, SEA, BQ, Fast track)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666666"/>
      </a:dk1>
      <a:lt1>
        <a:srgbClr val="FFFFFF"/>
      </a:lt1>
      <a:dk2>
        <a:srgbClr val="FF8000"/>
      </a:dk2>
      <a:lt2>
        <a:srgbClr val="BABABA"/>
      </a:lt2>
      <a:accent1>
        <a:srgbClr val="FF8000"/>
      </a:accent1>
      <a:accent2>
        <a:srgbClr val="DC0A0A"/>
      </a:accent2>
      <a:accent3>
        <a:srgbClr val="FFFFFF"/>
      </a:accent3>
      <a:accent4>
        <a:srgbClr val="565656"/>
      </a:accent4>
      <a:accent5>
        <a:srgbClr val="FFC0AA"/>
      </a:accent5>
      <a:accent6>
        <a:srgbClr val="C70808"/>
      </a:accent6>
      <a:hlink>
        <a:srgbClr val="766C62"/>
      </a:hlink>
      <a:folHlink>
        <a:srgbClr val="A0968C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666666"/>
        </a:dk1>
        <a:lt1>
          <a:srgbClr val="FFFFFF"/>
        </a:lt1>
        <a:dk2>
          <a:srgbClr val="FF8000"/>
        </a:dk2>
        <a:lt2>
          <a:srgbClr val="BABABA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565656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666666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565656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666666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565656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666666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565656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12887</TotalTime>
  <Words>345</Words>
  <Application>Microsoft Office PowerPoint</Application>
  <PresentationFormat>On-screen Show (4:3)</PresentationFormat>
  <Paragraphs>165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Integration Architecture</vt:lpstr>
      <vt:lpstr>Design Approach/Flow - EAI</vt:lpstr>
      <vt:lpstr>Design Approach/Flow – EAI ( Contd)</vt:lpstr>
      <vt:lpstr>Design Approach/Flow - Siebel</vt:lpstr>
      <vt:lpstr>Design Approach – Siebel (contd)</vt:lpstr>
    </vt:vector>
  </TitlesOfParts>
  <Company>Reuters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eDTK Options</dc:title>
  <dc:creator>Jeanine Long</dc:creator>
  <cp:lastModifiedBy>Rijoy.Purayil</cp:lastModifiedBy>
  <cp:revision>311</cp:revision>
  <dcterms:created xsi:type="dcterms:W3CDTF">2010-09-14T16:36:04Z</dcterms:created>
  <dcterms:modified xsi:type="dcterms:W3CDTF">2012-01-04T14:45:54Z</dcterms:modified>
</cp:coreProperties>
</file>