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276025-C236-42CF-A353-C0176128E432}">
  <a:tblStyle styleId="{EB276025-C236-42CF-A353-C0176128E4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ontserrat-regular.fntdata"/><Relationship Id="rId21" Type="http://schemas.openxmlformats.org/officeDocument/2006/relationships/font" Target="fonts/Nuni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d25e1b85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d25e1b8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d25e1b85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d25e1b85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d33c758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d33c758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25e1b8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25e1b8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crises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d25e1b8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d25e1b8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d25e1b8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d25e1b8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d25e1b8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d25e1b8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d33c75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d33c75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d33c758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d33c758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d33c758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d33c758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d33c758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d33c758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ciencedirect.com/science/article/abs/pii/S105752192030151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Financial Crises</a:t>
            </a:r>
            <a:endParaRPr/>
          </a:p>
        </p:txBody>
      </p:sp>
      <p:sp>
        <p:nvSpPr>
          <p:cNvPr id="135" name="Google Shape;135;p13"/>
          <p:cNvSpPr txBox="1"/>
          <p:nvPr>
            <p:ph idx="1" type="subTitle"/>
          </p:nvPr>
        </p:nvSpPr>
        <p:spPr>
          <a:xfrm>
            <a:off x="5083950" y="3404225"/>
            <a:ext cx="3470700" cy="102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 Kamien</a:t>
            </a:r>
            <a:endParaRPr/>
          </a:p>
          <a:p>
            <a:pPr indent="0" lvl="0" marL="0" rtl="0" algn="l">
              <a:spcBef>
                <a:spcPts val="0"/>
              </a:spcBef>
              <a:spcAft>
                <a:spcPts val="0"/>
              </a:spcAft>
              <a:buNone/>
            </a:pPr>
            <a:r>
              <a:rPr lang="en"/>
              <a:t>Sairajath</a:t>
            </a:r>
            <a:endParaRPr/>
          </a:p>
          <a:p>
            <a:pPr indent="0" lvl="0" marL="0" rtl="0" algn="l">
              <a:spcBef>
                <a:spcPts val="0"/>
              </a:spcBef>
              <a:spcAft>
                <a:spcPts val="0"/>
              </a:spcAft>
              <a:buNone/>
            </a:pPr>
            <a:r>
              <a:rPr lang="en"/>
              <a:t>Chaitanya Shashi Kumar</a:t>
            </a:r>
            <a:endParaRPr/>
          </a:p>
          <a:p>
            <a:pPr indent="0" lvl="0" marL="0" rtl="0" algn="l">
              <a:spcBef>
                <a:spcPts val="0"/>
              </a:spcBef>
              <a:spcAft>
                <a:spcPts val="0"/>
              </a:spcAft>
              <a:buNone/>
            </a:pPr>
            <a:r>
              <a:rPr lang="en"/>
              <a:t>Ram Kishore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accuracy is high for all the models, </a:t>
            </a:r>
            <a:r>
              <a:rPr lang="en"/>
              <a:t>with</a:t>
            </a:r>
            <a:r>
              <a:rPr lang="en"/>
              <a:t> logistic regression performing better than the others.</a:t>
            </a:r>
            <a:endParaRPr/>
          </a:p>
          <a:p>
            <a:pPr indent="-311150" lvl="0" marL="457200" rtl="0" algn="l">
              <a:spcBef>
                <a:spcPts val="0"/>
              </a:spcBef>
              <a:spcAft>
                <a:spcPts val="0"/>
              </a:spcAft>
              <a:buSzPts val="1300"/>
              <a:buChar char="●"/>
            </a:pPr>
            <a:r>
              <a:rPr lang="en"/>
              <a:t>Precision is above 60% </a:t>
            </a:r>
            <a:r>
              <a:rPr lang="en"/>
              <a:t>whereas</a:t>
            </a:r>
            <a:r>
              <a:rPr lang="en"/>
              <a:t> recall is frequently poor.</a:t>
            </a:r>
            <a:endParaRPr/>
          </a:p>
          <a:p>
            <a:pPr indent="-311150" lvl="0" marL="457200" rtl="0" algn="l">
              <a:spcBef>
                <a:spcPts val="0"/>
              </a:spcBef>
              <a:spcAft>
                <a:spcPts val="0"/>
              </a:spcAft>
              <a:buSzPts val="1300"/>
              <a:buChar char="●"/>
            </a:pPr>
            <a:r>
              <a:rPr lang="en"/>
              <a:t>T</a:t>
            </a:r>
            <a:r>
              <a:rPr lang="en"/>
              <a:t>he ensemble performs worse in most measures with the notable exception of recall in which it is consistently the highest performing.</a:t>
            </a:r>
            <a:endParaRPr/>
          </a:p>
          <a:p>
            <a:pPr indent="-311150" lvl="0" marL="457200" rtl="0" algn="l">
              <a:spcBef>
                <a:spcPts val="0"/>
              </a:spcBef>
              <a:spcAft>
                <a:spcPts val="0"/>
              </a:spcAft>
              <a:buSzPts val="1300"/>
              <a:buChar char="●"/>
            </a:pPr>
            <a:r>
              <a:rPr lang="en"/>
              <a:t>Inflation crises were the easiest to consistently positively identify, as shown by the relatively high recall</a:t>
            </a:r>
            <a:endParaRPr/>
          </a:p>
          <a:p>
            <a:pPr indent="-311150" lvl="0" marL="457200" rtl="0" algn="l">
              <a:spcBef>
                <a:spcPts val="0"/>
              </a:spcBef>
              <a:spcAft>
                <a:spcPts val="0"/>
              </a:spcAft>
              <a:buSzPts val="1300"/>
              <a:buChar char="●"/>
            </a:pPr>
            <a:r>
              <a:rPr lang="en"/>
              <a:t>Currency crises were hard to positively identify with the lowest recall among all crisis types.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Incorporate  </a:t>
            </a:r>
            <a:r>
              <a:rPr lang="en"/>
              <a:t>different</a:t>
            </a:r>
            <a:r>
              <a:rPr lang="en"/>
              <a:t> machine </a:t>
            </a:r>
            <a:r>
              <a:rPr lang="en"/>
              <a:t>learning</a:t>
            </a:r>
            <a:r>
              <a:rPr lang="en"/>
              <a:t> models such as SVM,ANN or advanced </a:t>
            </a:r>
            <a:r>
              <a:rPr lang="en"/>
              <a:t>ensemble techniques</a:t>
            </a:r>
            <a:endParaRPr/>
          </a:p>
          <a:p>
            <a:pPr indent="-311150" lvl="0" marL="457200" rtl="0" algn="l">
              <a:spcBef>
                <a:spcPts val="0"/>
              </a:spcBef>
              <a:spcAft>
                <a:spcPts val="0"/>
              </a:spcAft>
              <a:buSzPts val="1300"/>
              <a:buChar char="●"/>
            </a:pPr>
            <a:r>
              <a:rPr lang="en"/>
              <a:t>Consider using larger and more diverse datasets to enhance the model’s  generalization capabilities</a:t>
            </a:r>
            <a:endParaRPr/>
          </a:p>
          <a:p>
            <a:pPr indent="-311150" lvl="0" marL="457200" rtl="0" algn="l">
              <a:spcBef>
                <a:spcPts val="0"/>
              </a:spcBef>
              <a:spcAft>
                <a:spcPts val="0"/>
              </a:spcAft>
              <a:buSzPts val="1300"/>
              <a:buChar char="●"/>
            </a:pPr>
            <a:r>
              <a:rPr lang="en"/>
              <a:t>Exploring the feasibility of adapting the models to an learning setting, allowing to improve and update the data over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69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141" name="Google Shape;141;p14"/>
          <p:cNvSpPr txBox="1"/>
          <p:nvPr>
            <p:ph idx="1" type="body"/>
          </p:nvPr>
        </p:nvSpPr>
        <p:spPr>
          <a:xfrm>
            <a:off x="1303800" y="15328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By leveraging machine learning approaches, can we predict various forms of financial crises (banking, inflation, gold standard, etc.) by examining various signifiers of economic health (GDP, debt, PPP, etc.)?</a:t>
            </a:r>
            <a:endParaRPr sz="1600"/>
          </a:p>
        </p:txBody>
      </p:sp>
      <p:pic>
        <p:nvPicPr>
          <p:cNvPr id="142" name="Google Shape;142;p14"/>
          <p:cNvPicPr preferRelativeResize="0"/>
          <p:nvPr/>
        </p:nvPicPr>
        <p:blipFill>
          <a:blip r:embed="rId3">
            <a:alphaModFix/>
          </a:blip>
          <a:stretch>
            <a:fillRect/>
          </a:stretch>
        </p:blipFill>
        <p:spPr>
          <a:xfrm>
            <a:off x="5795301" y="2786950"/>
            <a:ext cx="2190550" cy="1807824"/>
          </a:xfrm>
          <a:prstGeom prst="rect">
            <a:avLst/>
          </a:prstGeom>
          <a:noFill/>
          <a:ln>
            <a:noFill/>
          </a:ln>
        </p:spPr>
      </p:pic>
      <p:pic>
        <p:nvPicPr>
          <p:cNvPr id="143" name="Google Shape;143;p14"/>
          <p:cNvPicPr preferRelativeResize="0"/>
          <p:nvPr/>
        </p:nvPicPr>
        <p:blipFill>
          <a:blip r:embed="rId4">
            <a:alphaModFix/>
          </a:blip>
          <a:stretch>
            <a:fillRect/>
          </a:stretch>
        </p:blipFill>
        <p:spPr>
          <a:xfrm>
            <a:off x="990600" y="2787993"/>
            <a:ext cx="2722371" cy="180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9" name="Google Shape;149;p15"/>
          <p:cNvSpPr txBox="1"/>
          <p:nvPr>
            <p:ph idx="1" type="body"/>
          </p:nvPr>
        </p:nvSpPr>
        <p:spPr>
          <a:xfrm>
            <a:off x="1239775" y="10878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present data collected over many years by Carmen Reinhart (with her coauthors Ken Rogoff, Christoph Trebesch, and Vincent Reinhart). These include banking crisis data for more than 70 countries from 1800-present, exchange rate crises, stock market crises, sovereign debt growth and default, and many other data series.</a:t>
            </a:r>
            <a:endParaRPr/>
          </a:p>
        </p:txBody>
      </p:sp>
      <p:pic>
        <p:nvPicPr>
          <p:cNvPr id="150" name="Google Shape;150;p15"/>
          <p:cNvPicPr preferRelativeResize="0"/>
          <p:nvPr/>
        </p:nvPicPr>
        <p:blipFill rotWithShape="1">
          <a:blip r:embed="rId3">
            <a:alphaModFix/>
          </a:blip>
          <a:srcRect b="7969" l="0" r="0" t="0"/>
          <a:stretch/>
        </p:blipFill>
        <p:spPr>
          <a:xfrm>
            <a:off x="249775" y="2680300"/>
            <a:ext cx="8486077" cy="2322925"/>
          </a:xfrm>
          <a:prstGeom prst="rect">
            <a:avLst/>
          </a:prstGeom>
          <a:noFill/>
          <a:ln>
            <a:noFill/>
          </a:ln>
        </p:spPr>
      </p:pic>
      <p:sp>
        <p:nvSpPr>
          <p:cNvPr id="151" name="Google Shape;151;p15"/>
          <p:cNvSpPr txBox="1"/>
          <p:nvPr/>
        </p:nvSpPr>
        <p:spPr>
          <a:xfrm>
            <a:off x="320275" y="2275000"/>
            <a:ext cx="30882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Nunito"/>
                <a:ea typeface="Nunito"/>
                <a:cs typeface="Nunito"/>
                <a:sym typeface="Nunito"/>
              </a:rPr>
              <a:t>Sample:</a:t>
            </a:r>
            <a:endParaRPr b="1" sz="16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a:t>
            </a:r>
            <a:endParaRPr/>
          </a:p>
        </p:txBody>
      </p:sp>
      <p:sp>
        <p:nvSpPr>
          <p:cNvPr id="157" name="Google Shape;157;p16"/>
          <p:cNvSpPr txBox="1"/>
          <p:nvPr>
            <p:ph idx="1" type="body"/>
          </p:nvPr>
        </p:nvSpPr>
        <p:spPr>
          <a:xfrm>
            <a:off x="459675" y="1399125"/>
            <a:ext cx="8445900" cy="313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14"/>
              <a:t>Machine learning as an early warning system to predict financial crisis</a:t>
            </a:r>
            <a:endParaRPr sz="2014"/>
          </a:p>
          <a:p>
            <a:pPr indent="0" lvl="0" marL="0" rtl="0" algn="l">
              <a:spcBef>
                <a:spcPts val="1200"/>
              </a:spcBef>
              <a:spcAft>
                <a:spcPts val="0"/>
              </a:spcAft>
              <a:buNone/>
            </a:pPr>
            <a:r>
              <a:rPr lang="en"/>
              <a:t>They employ structured financial networks and machine learning algorithms to enhance Early Warning Systems, identifying contagion risks with 98.8% accuracy. The findings emphasize the utility of financial network analysis for policymakers and investors, offering valuable insights for portfolio selection based on asset centrality.</a:t>
            </a:r>
            <a:endParaRPr/>
          </a:p>
          <a:p>
            <a:pPr indent="0" lvl="0" marL="0" rtl="0" algn="l">
              <a:spcBef>
                <a:spcPts val="1200"/>
              </a:spcBef>
              <a:spcAft>
                <a:spcPts val="0"/>
              </a:spcAft>
              <a:buNone/>
            </a:pPr>
            <a:r>
              <a:rPr lang="en"/>
              <a:t>Author: Aristeidis Samitas</a:t>
            </a:r>
            <a:endParaRPr/>
          </a:p>
          <a:p>
            <a:pPr indent="0" lvl="0" marL="0" rtl="0" algn="l">
              <a:spcBef>
                <a:spcPts val="1200"/>
              </a:spcBef>
              <a:spcAft>
                <a:spcPts val="0"/>
              </a:spcAft>
              <a:buNone/>
            </a:pPr>
            <a:r>
              <a:rPr lang="en"/>
              <a:t>Paper: </a:t>
            </a:r>
            <a:r>
              <a:rPr lang="en" u="sng">
                <a:solidFill>
                  <a:schemeClr val="hlink"/>
                </a:solidFill>
                <a:hlinkClick r:id="rId3"/>
              </a:rPr>
              <a:t>https://www.sciencedirect.com/science/article/abs/pii/S1057521920301514</a:t>
            </a:r>
            <a:endParaRPr/>
          </a:p>
          <a:p>
            <a:pPr indent="0" lvl="0" marL="0" rtl="0" algn="l">
              <a:spcBef>
                <a:spcPts val="1200"/>
              </a:spcBef>
              <a:spcAft>
                <a:spcPts val="0"/>
              </a:spcAft>
              <a:buNone/>
            </a:pPr>
            <a:r>
              <a:rPr lang="en" sz="2014"/>
              <a:t>Predicting Financial Crises - The Role of Asset Prices</a:t>
            </a:r>
            <a:endParaRPr sz="2014"/>
          </a:p>
          <a:p>
            <a:pPr indent="0" lvl="0" marL="0" rtl="0" algn="l">
              <a:spcBef>
                <a:spcPts val="1200"/>
              </a:spcBef>
              <a:spcAft>
                <a:spcPts val="0"/>
              </a:spcAft>
              <a:buNone/>
            </a:pPr>
            <a:r>
              <a:rPr lang="en"/>
              <a:t>They examine a composite indicator, combining signals from asset price growth and volatility, as an effective early warning system for financial crises across 108 advanced and emerging economies from 1995 to 2017. The research demonstrates that elevated levels of this indicator, indicating rapid asset price growth coupled with low volatility, significantly enhance the predictive accuracy of future financial crises, outperforming credit-based metrics and providing critical information about systemic risk levels for policymakers.</a:t>
            </a:r>
            <a:endParaRPr/>
          </a:p>
          <a:p>
            <a:pPr indent="0" lvl="0" marL="0" rtl="0" algn="l">
              <a:spcBef>
                <a:spcPts val="1200"/>
              </a:spcBef>
              <a:spcAft>
                <a:spcPts val="0"/>
              </a:spcAft>
              <a:buNone/>
            </a:pPr>
            <a:r>
              <a:rPr lang="en"/>
              <a:t>Authors: Tristan Hennig, Plamen Iossifov, and Richard Varghese</a:t>
            </a:r>
            <a:br>
              <a:rPr lang="en"/>
            </a:br>
            <a:r>
              <a:rPr lang="en"/>
              <a:t>Paper: https://www.imf.org/en/Publications/WP/Issues/2023/08/03/Predicting-Financial-Crises-The-Role-of-Asset-Prices-536491</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idx="1" type="body"/>
          </p:nvPr>
        </p:nvSpPr>
        <p:spPr>
          <a:xfrm>
            <a:off x="1303800" y="1304250"/>
            <a:ext cx="7030500" cy="39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a:p>
            <a:pPr indent="-311150" lvl="0" marL="457200" rtl="0" algn="l">
              <a:spcBef>
                <a:spcPts val="120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Decision Tree</a:t>
            </a:r>
            <a:endParaRPr/>
          </a:p>
          <a:p>
            <a:pPr indent="-311150" lvl="0" marL="457200" rtl="0" algn="l">
              <a:spcBef>
                <a:spcPts val="0"/>
              </a:spcBef>
              <a:spcAft>
                <a:spcPts val="0"/>
              </a:spcAft>
              <a:buSzPts val="1300"/>
              <a:buChar char="●"/>
            </a:pPr>
            <a:r>
              <a:rPr lang="en"/>
              <a:t>Naive Bayes</a:t>
            </a:r>
            <a:endParaRPr/>
          </a:p>
          <a:p>
            <a:pPr indent="-311150" lvl="0" marL="457200" rtl="0" algn="l">
              <a:spcBef>
                <a:spcPts val="0"/>
              </a:spcBef>
              <a:spcAft>
                <a:spcPts val="0"/>
              </a:spcAft>
              <a:buSzPts val="1300"/>
              <a:buChar char="●"/>
            </a:pPr>
            <a:r>
              <a:rPr lang="en"/>
              <a:t>Ensemble</a:t>
            </a:r>
            <a:endParaRPr/>
          </a:p>
          <a:p>
            <a:pPr indent="0" lvl="0" marL="0" rtl="0" algn="l">
              <a:spcBef>
                <a:spcPts val="1200"/>
              </a:spcBef>
              <a:spcAft>
                <a:spcPts val="0"/>
              </a:spcAft>
              <a:buNone/>
            </a:pPr>
            <a:r>
              <a:rPr lang="en"/>
              <a:t>Pre-Processing</a:t>
            </a:r>
            <a:endParaRPr/>
          </a:p>
          <a:p>
            <a:pPr indent="-311150" lvl="0" marL="457200" rtl="0" algn="l">
              <a:spcBef>
                <a:spcPts val="1200"/>
              </a:spcBef>
              <a:spcAft>
                <a:spcPts val="0"/>
              </a:spcAft>
              <a:buSzPts val="1300"/>
              <a:buChar char="●"/>
            </a:pPr>
            <a:r>
              <a:rPr lang="en"/>
              <a:t>Reading and cleaning the data</a:t>
            </a:r>
            <a:endParaRPr/>
          </a:p>
          <a:p>
            <a:pPr indent="-311150" lvl="0" marL="457200" rtl="0" algn="l">
              <a:spcBef>
                <a:spcPts val="0"/>
              </a:spcBef>
              <a:spcAft>
                <a:spcPts val="0"/>
              </a:spcAft>
              <a:buSzPts val="1300"/>
              <a:buChar char="●"/>
            </a:pPr>
            <a:r>
              <a:rPr lang="en"/>
              <a:t>Data structuring and cleaning</a:t>
            </a:r>
            <a:endParaRPr/>
          </a:p>
          <a:p>
            <a:pPr indent="-311150" lvl="0" marL="457200" rtl="0" algn="l">
              <a:spcBef>
                <a:spcPts val="0"/>
              </a:spcBef>
              <a:spcAft>
                <a:spcPts val="0"/>
              </a:spcAft>
              <a:buSzPts val="1300"/>
              <a:buChar char="●"/>
            </a:pPr>
            <a:r>
              <a:rPr lang="en"/>
              <a:t>Data Splitting</a:t>
            </a:r>
            <a:endParaRPr/>
          </a:p>
          <a:p>
            <a:pPr indent="-311150" lvl="0" marL="457200" rtl="0" algn="l">
              <a:spcBef>
                <a:spcPts val="0"/>
              </a:spcBef>
              <a:spcAft>
                <a:spcPts val="0"/>
              </a:spcAft>
              <a:buSzPts val="1300"/>
              <a:buChar char="●"/>
            </a:pPr>
            <a:r>
              <a:rPr lang="en"/>
              <a:t>Feature Normalization</a:t>
            </a:r>
            <a:endParaRPr/>
          </a:p>
          <a:p>
            <a:pPr indent="-311150" lvl="0" marL="457200" rtl="0" algn="l">
              <a:spcBef>
                <a:spcPts val="0"/>
              </a:spcBef>
              <a:spcAft>
                <a:spcPts val="0"/>
              </a:spcAft>
              <a:buSzPts val="1300"/>
              <a:buChar char="●"/>
            </a:pPr>
            <a:r>
              <a:rPr lang="en"/>
              <a:t>Target Variable Adjustment</a:t>
            </a:r>
            <a:endParaRPr/>
          </a:p>
        </p:txBody>
      </p:sp>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18"/>
          <p:cNvGraphicFramePr/>
          <p:nvPr/>
        </p:nvGraphicFramePr>
        <p:xfrm>
          <a:off x="1668588" y="1968625"/>
          <a:ext cx="3000000" cy="3000000"/>
        </p:xfrm>
        <a:graphic>
          <a:graphicData uri="http://schemas.openxmlformats.org/drawingml/2006/table">
            <a:tbl>
              <a:tblPr>
                <a:noFill/>
                <a:tableStyleId>{EB276025-C236-42CF-A353-C0176128E432}</a:tableStyleId>
              </a:tblPr>
              <a:tblGrid>
                <a:gridCol w="1918075"/>
                <a:gridCol w="1389400"/>
                <a:gridCol w="1415075"/>
                <a:gridCol w="1574175"/>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 Decision Tree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0.91448413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0.72514172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0.18013374</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 Naive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0.91150794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0.69864199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0.16142778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0.9236111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0.86223248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0.18981808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Ensemble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0.89781746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0.7146902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0.2483704 </a:t>
                      </a:r>
                      <a:endParaRPr>
                        <a:solidFill>
                          <a:schemeClr val="lt1"/>
                        </a:solidFill>
                      </a:endParaRPr>
                    </a:p>
                  </a:txBody>
                  <a:tcPr marT="91425" marB="91425" marR="91425" marL="91425"/>
                </a:tc>
              </a:tr>
            </a:tbl>
          </a:graphicData>
        </a:graphic>
      </p:graphicFrame>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Stats-Currency Crisis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Stats- Banking Crisis</a:t>
            </a:r>
            <a:endParaRPr/>
          </a:p>
        </p:txBody>
      </p:sp>
      <p:graphicFrame>
        <p:nvGraphicFramePr>
          <p:cNvPr id="175" name="Google Shape;175;p19"/>
          <p:cNvGraphicFramePr/>
          <p:nvPr/>
        </p:nvGraphicFramePr>
        <p:xfrm>
          <a:off x="1668588" y="1968625"/>
          <a:ext cx="3000000" cy="3000000"/>
        </p:xfrm>
        <a:graphic>
          <a:graphicData uri="http://schemas.openxmlformats.org/drawingml/2006/table">
            <a:tbl>
              <a:tblPr>
                <a:noFill/>
                <a:tableStyleId>{EB276025-C236-42CF-A353-C0176128E432}</a:tableStyleId>
              </a:tblPr>
              <a:tblGrid>
                <a:gridCol w="1918075"/>
                <a:gridCol w="1389400"/>
                <a:gridCol w="1415075"/>
                <a:gridCol w="1574175"/>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 </a:t>
                      </a:r>
                      <a:r>
                        <a:rPr lang="en">
                          <a:solidFill>
                            <a:schemeClr val="lt1"/>
                          </a:solidFill>
                        </a:rPr>
                        <a:t>Decision Tree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0.94484127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0.74501134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0.32405896</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 </a:t>
                      </a:r>
                      <a:r>
                        <a:rPr lang="en">
                          <a:solidFill>
                            <a:schemeClr val="lt1"/>
                          </a:solidFill>
                        </a:rPr>
                        <a:t>Naive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0.93154762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0.70497639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0.33344517</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0.94464286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0.76846939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0.26990569</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Ensemble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0.91011905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0.65988472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a:t>
                      </a:r>
                      <a:r>
                        <a:rPr lang="en">
                          <a:solidFill>
                            <a:schemeClr val="lt1"/>
                          </a:solidFill>
                        </a:rPr>
                        <a:t>.39520717</a:t>
                      </a:r>
                      <a:endParaRPr>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Stats-Inflation Crisis</a:t>
            </a:r>
            <a:endParaRPr/>
          </a:p>
        </p:txBody>
      </p:sp>
      <p:graphicFrame>
        <p:nvGraphicFramePr>
          <p:cNvPr id="181" name="Google Shape;181;p20"/>
          <p:cNvGraphicFramePr/>
          <p:nvPr/>
        </p:nvGraphicFramePr>
        <p:xfrm>
          <a:off x="1668588" y="1968625"/>
          <a:ext cx="3000000" cy="3000000"/>
        </p:xfrm>
        <a:graphic>
          <a:graphicData uri="http://schemas.openxmlformats.org/drawingml/2006/table">
            <a:tbl>
              <a:tblPr>
                <a:noFill/>
                <a:tableStyleId>{EB276025-C236-42CF-A353-C0176128E432}</a:tableStyleId>
              </a:tblPr>
              <a:tblGrid>
                <a:gridCol w="1918075"/>
                <a:gridCol w="1389400"/>
                <a:gridCol w="1415075"/>
                <a:gridCol w="1574175"/>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t> </a:t>
                      </a:r>
                      <a:r>
                        <a:rPr lang="en">
                          <a:solidFill>
                            <a:schemeClr val="lt1"/>
                          </a:solidFill>
                        </a:rPr>
                        <a:t>Decision Tree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0.91031746</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0.6410369</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0.36477324</a:t>
                      </a:r>
                      <a:endParaRPr>
                        <a:solidFill>
                          <a:schemeClr val="lt1"/>
                        </a:solidFill>
                        <a:highlight>
                          <a:schemeClr val="dk1"/>
                        </a:highlight>
                      </a:endParaRPr>
                    </a:p>
                  </a:txBody>
                  <a:tcPr marT="91425" marB="91425" marR="91425" marL="91425"/>
                </a:tc>
              </a:tr>
              <a:tr h="381000">
                <a:tc>
                  <a:txBody>
                    <a:bodyPr/>
                    <a:lstStyle/>
                    <a:p>
                      <a:pPr indent="0" lvl="0" marL="0" rtl="0" algn="l">
                        <a:spcBef>
                          <a:spcPts val="0"/>
                        </a:spcBef>
                        <a:spcAft>
                          <a:spcPts val="0"/>
                        </a:spcAft>
                        <a:buNone/>
                      </a:pPr>
                      <a:r>
                        <a:rPr lang="en"/>
                        <a:t> </a:t>
                      </a:r>
                      <a:r>
                        <a:rPr lang="en">
                          <a:solidFill>
                            <a:schemeClr val="lt1"/>
                          </a:solidFill>
                        </a:rPr>
                        <a:t>Naive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0.91884921</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0.68873976</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0.31473639</a:t>
                      </a:r>
                      <a:endParaRPr>
                        <a:solidFill>
                          <a:schemeClr val="lt1"/>
                        </a:solidFill>
                        <a:highlight>
                          <a:schemeClr val="dk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0.95496032</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0.88859606</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0.57059807</a:t>
                      </a:r>
                      <a:endParaRPr>
                        <a:solidFill>
                          <a:schemeClr val="lt1"/>
                        </a:solidFill>
                        <a:highlight>
                          <a:schemeClr val="dk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Ensemble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0.91329365</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0.69430448,</a:t>
                      </a:r>
                      <a:endParaRPr>
                        <a:solidFill>
                          <a:schemeClr val="lt1"/>
                        </a:solidFill>
                        <a:highlight>
                          <a:schemeClr val="dk1"/>
                        </a:highlight>
                      </a:endParaRPr>
                    </a:p>
                  </a:txBody>
                  <a:tcPr marT="91425" marB="91425" marR="91425" marL="91425"/>
                </a:tc>
                <a:tc>
                  <a:txBody>
                    <a:bodyPr/>
                    <a:lstStyle/>
                    <a:p>
                      <a:pPr indent="0" lvl="0" marL="0" rtl="0" algn="l">
                        <a:spcBef>
                          <a:spcPts val="0"/>
                        </a:spcBef>
                        <a:spcAft>
                          <a:spcPts val="0"/>
                        </a:spcAft>
                        <a:buNone/>
                      </a:pPr>
                      <a:r>
                        <a:rPr lang="en">
                          <a:solidFill>
                            <a:schemeClr val="lt1"/>
                          </a:solidFill>
                          <a:highlight>
                            <a:schemeClr val="dk1"/>
                          </a:highlight>
                        </a:rPr>
                        <a:t>0.59063209</a:t>
                      </a:r>
                      <a:endParaRPr>
                        <a:solidFill>
                          <a:schemeClr val="lt1"/>
                        </a:solidFill>
                        <a:highlight>
                          <a:schemeClr val="dk1"/>
                        </a:highligh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Stats-Systemic Crisis</a:t>
            </a:r>
            <a:endParaRPr/>
          </a:p>
        </p:txBody>
      </p:sp>
      <p:graphicFrame>
        <p:nvGraphicFramePr>
          <p:cNvPr id="187" name="Google Shape;187;p21"/>
          <p:cNvGraphicFramePr/>
          <p:nvPr/>
        </p:nvGraphicFramePr>
        <p:xfrm>
          <a:off x="1668588" y="1968625"/>
          <a:ext cx="3000000" cy="3000000"/>
        </p:xfrm>
        <a:graphic>
          <a:graphicData uri="http://schemas.openxmlformats.org/drawingml/2006/table">
            <a:tbl>
              <a:tblPr>
                <a:noFill/>
                <a:tableStyleId>{EB276025-C236-42CF-A353-C0176128E432}</a:tableStyleId>
              </a:tblPr>
              <a:tblGrid>
                <a:gridCol w="1918075"/>
                <a:gridCol w="1389400"/>
                <a:gridCol w="1415075"/>
                <a:gridCol w="1574175"/>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t> </a:t>
                      </a:r>
                      <a:r>
                        <a:rPr lang="en">
                          <a:solidFill>
                            <a:schemeClr val="lt1"/>
                          </a:solidFill>
                        </a:rPr>
                        <a:t>Decision Tree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0.96230159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0.788344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0.38025356</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t> </a:t>
                      </a:r>
                      <a:r>
                        <a:rPr lang="en">
                          <a:solidFill>
                            <a:schemeClr val="lt1"/>
                          </a:solidFill>
                        </a:rPr>
                        <a:t>Naive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0.95357143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0.80106419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0.38384045</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Logistic Regression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0.96269841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0.84547619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0.32394558</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Ensemble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0.93948413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0.74393117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0.42603587</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