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3" r:id="rId1"/>
  </p:sldMasterIdLst>
  <p:sldIdLst>
    <p:sldId id="256" r:id="rId2"/>
    <p:sldId id="257" r:id="rId3"/>
    <p:sldId id="258" r:id="rId4"/>
    <p:sldId id="259" r:id="rId5"/>
    <p:sldId id="260" r:id="rId6"/>
    <p:sldId id="276"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17" autoAdjust="0"/>
  </p:normalViewPr>
  <p:slideViewPr>
    <p:cSldViewPr snapToGrid="0">
      <p:cViewPr>
        <p:scale>
          <a:sx n="125" d="100"/>
          <a:sy n="125" d="100"/>
        </p:scale>
        <p:origin x="-1356" y="-1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406498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3AFE4-1D2E-44D8-92E4-FDF414B6942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83226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3AFE4-1D2E-44D8-92E4-FDF414B6942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B3EAC1-FE5C-4062-9FE8-6F9B6BD691C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9027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463274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034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385890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40233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58921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16878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3AFE4-1D2E-44D8-92E4-FDF414B6942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33899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13AFE4-1D2E-44D8-92E4-FDF414B69421}"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54447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3AFE4-1D2E-44D8-92E4-FDF414B69421}"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89565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3AFE4-1D2E-44D8-92E4-FDF414B69421}"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84966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3AFE4-1D2E-44D8-92E4-FDF414B69421}"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99902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34945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361183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13AFE4-1D2E-44D8-92E4-FDF414B69421}" type="datetimeFigureOut">
              <a:rPr lang="en-IN" smtClean="0"/>
              <a:t>10-03-2023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B3EAC1-FE5C-4062-9FE8-6F9B6BD691CC}" type="slidenum">
              <a:rPr lang="en-IN" smtClean="0"/>
              <a:t>‹#›</a:t>
            </a:fld>
            <a:endParaRPr lang="en-IN"/>
          </a:p>
        </p:txBody>
      </p:sp>
    </p:spTree>
    <p:extLst>
      <p:ext uri="{BB962C8B-B14F-4D97-AF65-F5344CB8AC3E}">
        <p14:creationId xmlns:p14="http://schemas.microsoft.com/office/powerpoint/2010/main" val="1603262878"/>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react-bootstrap.github.io/components/carousel/"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reactjs.org/docs/getting-started.html" TargetMode="External"/><Relationship Id="rId5" Type="http://schemas.openxmlformats.org/officeDocument/2006/relationships/hyperlink" Target="https://javaee.github.io/javaee-spec/javadocs/" TargetMode="External"/><Relationship Id="rId4" Type="http://schemas.openxmlformats.org/officeDocument/2006/relationships/hyperlink" Target="https://www.geeksforgeeks.org/reactjs-tutorial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5289" y="1248508"/>
            <a:ext cx="4484834" cy="2262781"/>
          </a:xfrm>
        </p:spPr>
        <p:txBody>
          <a:bodyPr>
            <a:normAutofit/>
          </a:bodyPr>
          <a:lstStyle/>
          <a:p>
            <a:r>
              <a:rPr lang="en-IN" sz="6600" dirty="0" smtClean="0">
                <a:solidFill>
                  <a:schemeClr val="accent1">
                    <a:lumMod val="75000"/>
                  </a:schemeClr>
                </a:solidFill>
                <a:latin typeface="Times New Roman" panose="02020603050405020304" pitchFamily="18" charset="0"/>
                <a:cs typeface="Times New Roman" panose="02020603050405020304" pitchFamily="18" charset="0"/>
              </a:rPr>
              <a:t>Food-Home</a:t>
            </a:r>
            <a:endParaRPr lang="en-IN" sz="6600" dirty="0"/>
          </a:p>
        </p:txBody>
      </p:sp>
      <p:sp>
        <p:nvSpPr>
          <p:cNvPr id="3" name="Subtitle 2"/>
          <p:cNvSpPr>
            <a:spLocks noGrp="1"/>
          </p:cNvSpPr>
          <p:nvPr>
            <p:ph type="subTitle" idx="1"/>
          </p:nvPr>
        </p:nvSpPr>
        <p:spPr>
          <a:xfrm>
            <a:off x="5815107" y="3511289"/>
            <a:ext cx="6376894" cy="3346711"/>
          </a:xfrm>
        </p:spPr>
        <p:txBody>
          <a:bodyPr>
            <a:normAutofit fontScale="92500"/>
          </a:bodyPr>
          <a:lstStyle/>
          <a:p>
            <a:r>
              <a:rPr lang="en-US" sz="2800" b="1" dirty="0" smtClean="0">
                <a:solidFill>
                  <a:schemeClr val="accent6"/>
                </a:solidFill>
                <a:latin typeface="Times New Roman" panose="02020603050405020304" pitchFamily="18" charset="0"/>
                <a:cs typeface="Times New Roman" panose="02020603050405020304" pitchFamily="18" charset="0"/>
              </a:rPr>
              <a:t>Online Mess Service</a:t>
            </a:r>
          </a:p>
          <a:p>
            <a:r>
              <a:rPr lang="en-US" sz="2800" b="1" dirty="0" smtClean="0">
                <a:solidFill>
                  <a:schemeClr val="accent6"/>
                </a:solidFill>
                <a:latin typeface="Times New Roman" panose="02020603050405020304" pitchFamily="18" charset="0"/>
                <a:cs typeface="Times New Roman" panose="02020603050405020304" pitchFamily="18" charset="0"/>
              </a:rPr>
              <a:t>								</a:t>
            </a:r>
          </a:p>
          <a:p>
            <a:endParaRPr lang="en-US" altLang="ko-KR" sz="2800" b="1" dirty="0">
              <a:solidFill>
                <a:schemeClr val="accent6"/>
              </a:solidFill>
              <a:latin typeface="Times New Roman" panose="02020603050405020304" pitchFamily="18" charset="0"/>
              <a:cs typeface="Times New Roman" panose="02020603050405020304" pitchFamily="18" charset="0"/>
            </a:endParaRPr>
          </a:p>
          <a:p>
            <a:r>
              <a:rPr lang="en-US" altLang="ko-KR" sz="2800" b="1" dirty="0" smtClean="0">
                <a:solidFill>
                  <a:schemeClr val="accent6"/>
                </a:solidFill>
                <a:latin typeface="Times New Roman" panose="02020603050405020304" pitchFamily="18" charset="0"/>
                <a:cs typeface="Times New Roman" panose="02020603050405020304" pitchFamily="18" charset="0"/>
              </a:rPr>
              <a:t>							</a:t>
            </a:r>
            <a:r>
              <a:rPr lang="en-US" altLang="ko-KR" sz="28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ko-KR" sz="2800" dirty="0" smtClean="0">
                <a:solidFill>
                  <a:schemeClr val="tx1">
                    <a:lumMod val="95000"/>
                    <a:lumOff val="5000"/>
                  </a:schemeClr>
                </a:solidFill>
                <a:latin typeface="Times New Roman" panose="02020603050405020304" pitchFamily="18" charset="0"/>
                <a:cs typeface="Times New Roman" panose="02020603050405020304" pitchFamily="18" charset="0"/>
              </a:rPr>
              <a:t>Presented </a:t>
            </a:r>
            <a:r>
              <a:rPr lang="en-GB" altLang="ko-KR" sz="2800" dirty="0">
                <a:solidFill>
                  <a:schemeClr val="tx1">
                    <a:lumMod val="95000"/>
                    <a:lumOff val="5000"/>
                  </a:schemeClr>
                </a:solidFill>
                <a:latin typeface="Times New Roman" panose="02020603050405020304" pitchFamily="18" charset="0"/>
                <a:cs typeface="Times New Roman" panose="02020603050405020304" pitchFamily="18" charset="0"/>
              </a:rPr>
              <a:t>By-</a:t>
            </a:r>
          </a:p>
          <a:p>
            <a:pPr algn="r">
              <a:buFont typeface="Arial" pitchFamily="34" charset="0"/>
              <a:buChar char="•"/>
            </a:pPr>
            <a:r>
              <a:rPr lang="en-GB" altLang="ko-KR" sz="2800" dirty="0" smtClean="0">
                <a:solidFill>
                  <a:schemeClr val="tx1">
                    <a:lumMod val="95000"/>
                    <a:lumOff val="5000"/>
                  </a:schemeClr>
                </a:solidFill>
                <a:latin typeface="Times New Roman" panose="02020603050405020304" pitchFamily="18" charset="0"/>
                <a:cs typeface="Times New Roman" panose="02020603050405020304" pitchFamily="18" charset="0"/>
              </a:rPr>
              <a:t>Sagar G. Satav(229195)</a:t>
            </a:r>
            <a:endParaRPr lang="en-GB" altLang="ko-KR"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r">
              <a:buFont typeface="Arial" pitchFamily="34" charset="0"/>
              <a:buChar char="•"/>
            </a:pPr>
            <a:r>
              <a:rPr lang="en-GB" altLang="ko-KR" sz="2800" dirty="0" smtClean="0">
                <a:solidFill>
                  <a:schemeClr val="tx1">
                    <a:lumMod val="95000"/>
                    <a:lumOff val="5000"/>
                  </a:schemeClr>
                </a:solidFill>
                <a:latin typeface="Times New Roman" panose="02020603050405020304" pitchFamily="18" charset="0"/>
                <a:cs typeface="Times New Roman" panose="02020603050405020304" pitchFamily="18" charset="0"/>
              </a:rPr>
              <a:t>Rambhau T. Manjare(229172)</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800" b="1" dirty="0" smtClean="0">
              <a:solidFill>
                <a:schemeClr val="accent6"/>
              </a:solidFill>
              <a:latin typeface="Times New Roman" panose="02020603050405020304" pitchFamily="18" charset="0"/>
              <a:cs typeface="Times New Roman" panose="02020603050405020304" pitchFamily="18" charset="0"/>
            </a:endParaRPr>
          </a:p>
          <a:p>
            <a:endParaRPr lang="en-IN" sz="2800" b="1" dirty="0">
              <a:solidFill>
                <a:schemeClr val="accent6"/>
              </a:solidFill>
              <a:latin typeface="Times New Roman" panose="02020603050405020304" pitchFamily="18" charset="0"/>
              <a:cs typeface="Times New Roman" panose="02020603050405020304" pitchFamily="18" charset="0"/>
            </a:endParaRPr>
          </a:p>
        </p:txBody>
      </p:sp>
      <p:pic>
        <p:nvPicPr>
          <p:cNvPr id="1026" name="Picture 2" descr="Institute for Advanced Computing and Software Development (IACS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06" y="1969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620123" y="390232"/>
            <a:ext cx="3436035" cy="1157214"/>
          </a:xfrm>
          <a:prstGeom prst="rect">
            <a:avLst/>
          </a:prstGeom>
        </p:spPr>
      </p:pic>
    </p:spTree>
    <p:extLst>
      <p:ext uri="{BB962C8B-B14F-4D97-AF65-F5344CB8AC3E}">
        <p14:creationId xmlns:p14="http://schemas.microsoft.com/office/powerpoint/2010/main" val="29242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44" y="0"/>
            <a:ext cx="8911687" cy="1280890"/>
          </a:xfrm>
        </p:spPr>
        <p:txBody>
          <a:bodyPr/>
          <a:lstStyle/>
          <a:p>
            <a:r>
              <a:rPr lang="en-GB" dirty="0">
                <a:solidFill>
                  <a:schemeClr val="tx1">
                    <a:lumMod val="95000"/>
                    <a:lumOff val="5000"/>
                  </a:schemeClr>
                </a:solidFill>
                <a:latin typeface="Times New Roman" panose="02020603050405020304" pitchFamily="18" charset="0"/>
                <a:cs typeface="Times New Roman" panose="02020603050405020304" pitchFamily="18" charset="0"/>
              </a:rPr>
              <a:t>Class Diagram</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92" t="24390" r="23775" b="30081"/>
          <a:stretch/>
        </p:blipFill>
        <p:spPr>
          <a:xfrm>
            <a:off x="0" y="668740"/>
            <a:ext cx="12192000" cy="6189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C:\Users\USER\Pictures\Screenshots\Screenshot (90).png"/>
          <p:cNvPicPr/>
          <p:nvPr/>
        </p:nvPicPr>
        <p:blipFill>
          <a:blip r:embed="rId3">
            <a:extLst>
              <a:ext uri="{28A0092B-C50C-407E-A947-70E740481C1C}">
                <a14:useLocalDpi xmlns:a14="http://schemas.microsoft.com/office/drawing/2010/main" val="0"/>
              </a:ext>
            </a:extLst>
          </a:blip>
          <a:srcRect/>
          <a:stretch>
            <a:fillRect/>
          </a:stretch>
        </p:blipFill>
        <p:spPr bwMode="auto">
          <a:xfrm>
            <a:off x="0" y="668740"/>
            <a:ext cx="12192000" cy="6189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0168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453" y="0"/>
            <a:ext cx="8911687" cy="1280890"/>
          </a:xfrm>
        </p:spPr>
        <p:txBody>
          <a:bodyPr/>
          <a:lstStyle/>
          <a:p>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Use Case</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5" y="0"/>
            <a:ext cx="7276688" cy="6976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6115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82" y="0"/>
            <a:ext cx="8911687" cy="1280890"/>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Admin</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276" t="21644" r="32185" b="7419"/>
          <a:stretch/>
        </p:blipFill>
        <p:spPr>
          <a:xfrm>
            <a:off x="2046515" y="711200"/>
            <a:ext cx="8258628" cy="6146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13424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4"/>
            <a:ext cx="8911687" cy="1280890"/>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a:t>
            </a: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Of Mess Owner</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4032" b="38151"/>
          <a:stretch/>
        </p:blipFill>
        <p:spPr>
          <a:xfrm>
            <a:off x="3730088" y="0"/>
            <a:ext cx="6720113"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8534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82" y="0"/>
            <a:ext cx="8911687" cy="1280890"/>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a:t>
            </a: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Of Customer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979" y="0"/>
            <a:ext cx="5984192"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7539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10" y="0"/>
            <a:ext cx="8911687" cy="1280890"/>
          </a:xfrm>
        </p:spPr>
        <p: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sequence diagram for login</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932" t="17671" r="26570" b="25474"/>
          <a:stretch/>
        </p:blipFill>
        <p:spPr>
          <a:xfrm>
            <a:off x="101600" y="740229"/>
            <a:ext cx="12090399" cy="6117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6390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82" y="0"/>
            <a:ext cx="8911687" cy="1280890"/>
          </a:xfrm>
        </p:spPr>
        <p:txBody>
          <a:bodyPr/>
          <a:lstStyle/>
          <a:p>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DFD </a:t>
            </a:r>
            <a:b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diagrams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834" t="25068" r="41203" b="9915"/>
          <a:stretch/>
        </p:blipFill>
        <p:spPr>
          <a:xfrm>
            <a:off x="2293258" y="0"/>
            <a:ext cx="8461178"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33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692" t="22184" r="34952" b="15295"/>
          <a:stretch/>
        </p:blipFill>
        <p:spPr>
          <a:xfrm>
            <a:off x="133349" y="0"/>
            <a:ext cx="12058651"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1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19" y="0"/>
            <a:ext cx="8911687" cy="1280890"/>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UI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Screen </a:t>
            </a:r>
            <a:r>
              <a:rPr lang="en-US" dirty="0">
                <a:solidFill>
                  <a:schemeClr val="accent1">
                    <a:lumMod val="75000"/>
                  </a:schemeClr>
                </a:solidFill>
                <a:latin typeface="Times New Roman" panose="02020603050405020304" pitchFamily="18" charset="0"/>
                <a:cs typeface="Times New Roman" panose="02020603050405020304" pitchFamily="18" charset="0"/>
              </a:rPr>
              <a:t>Shots</a:t>
            </a:r>
            <a:r>
              <a:rPr lang="en-US" dirty="0">
                <a:solidFill>
                  <a:schemeClr val="accent1">
                    <a:lumMod val="75000"/>
                  </a:schemeClr>
                </a:solidFill>
              </a:rPr>
              <a:t/>
            </a:r>
            <a:br>
              <a:rPr lang="en-US" dirty="0">
                <a:solidFill>
                  <a:schemeClr val="accent1">
                    <a:lumMod val="75000"/>
                  </a:schemeClr>
                </a:solidFill>
              </a:rPr>
            </a:b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04" y="640445"/>
            <a:ext cx="11746322" cy="6182116"/>
          </a:xfrm>
        </p:spPr>
      </p:pic>
    </p:spTree>
    <p:extLst>
      <p:ext uri="{BB962C8B-B14F-4D97-AF65-F5344CB8AC3E}">
        <p14:creationId xmlns:p14="http://schemas.microsoft.com/office/powerpoint/2010/main" val="2156043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1532" y="23319"/>
            <a:ext cx="5960468" cy="31293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78" y="23319"/>
            <a:ext cx="5936776" cy="32521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456" y="3453697"/>
            <a:ext cx="5845544" cy="329187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479" y="3453697"/>
            <a:ext cx="5936775" cy="3291878"/>
          </a:xfrm>
          <a:prstGeom prst="rect">
            <a:avLst/>
          </a:prstGeom>
        </p:spPr>
      </p:pic>
    </p:spTree>
    <p:extLst>
      <p:ext uri="{BB962C8B-B14F-4D97-AF65-F5344CB8AC3E}">
        <p14:creationId xmlns:p14="http://schemas.microsoft.com/office/powerpoint/2010/main" val="3253008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latin typeface="Times New Roman" panose="02020603050405020304" pitchFamily="18" charset="0"/>
                <a:cs typeface="Times New Roman" panose="02020603050405020304" pitchFamily="18" charset="0"/>
              </a:rPr>
              <a:t>	Project </a:t>
            </a:r>
            <a:r>
              <a:rPr lang="en-IN" b="1"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a:xfrm>
            <a:off x="2592924" y="1575582"/>
            <a:ext cx="8911687" cy="4335640"/>
          </a:xfrm>
        </p:spPr>
        <p:txBody>
          <a:bodyPr>
            <a:normAutofit lnSpcReduction="10000"/>
          </a:bodyPr>
          <a:lstStyle/>
          <a:p>
            <a:pPr marL="384048" lvl="2" indent="0" algn="just">
              <a:buSzPct val="10000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Food-Home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is an online mess service system that locates nearby messes and their menus.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mess owners can register and share their mess menus with the consumers through this portal.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Consumers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can register to the portal and can be a member of a specific mess of their choice</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Consumers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can search messes as per locality, category, prices, ratings,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reviews.</a:t>
            </a: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Consumer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searching efforts are reduced and increases the scope of business for mess owners.</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lgn="just">
              <a:buSzPct val="100000"/>
              <a:buNone/>
            </a:pPr>
            <a:r>
              <a:rPr lang="en-IN" dirty="0">
                <a:latin typeface="Times New Roman" panose="02020603050405020304" pitchFamily="18" charset="0"/>
                <a:cs typeface="Times New Roman" panose="02020603050405020304" pitchFamily="18" charset="0"/>
              </a:rPr>
              <a:t>	</a:t>
            </a:r>
          </a:p>
          <a:p>
            <a:pPr algn="just"/>
            <a:endParaRPr lang="en-IN" dirty="0"/>
          </a:p>
        </p:txBody>
      </p:sp>
    </p:spTree>
    <p:extLst>
      <p:ext uri="{BB962C8B-B14F-4D97-AF65-F5344CB8AC3E}">
        <p14:creationId xmlns:p14="http://schemas.microsoft.com/office/powerpoint/2010/main" val="3507970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890" y="3526191"/>
            <a:ext cx="5926110" cy="33318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5865682" cy="32978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891" y="0"/>
            <a:ext cx="5926110" cy="333181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37679"/>
            <a:ext cx="5905675" cy="3320321"/>
          </a:xfrm>
          <a:prstGeom prst="rect">
            <a:avLst/>
          </a:prstGeom>
        </p:spPr>
      </p:pic>
    </p:spTree>
    <p:extLst>
      <p:ext uri="{BB962C8B-B14F-4D97-AF65-F5344CB8AC3E}">
        <p14:creationId xmlns:p14="http://schemas.microsoft.com/office/powerpoint/2010/main" val="3099056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945" y="3478431"/>
            <a:ext cx="6011056" cy="33795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454"/>
            <a:ext cx="6011056" cy="33795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945" y="24454"/>
            <a:ext cx="6011056" cy="33795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78430"/>
            <a:ext cx="6011056" cy="3379569"/>
          </a:xfrm>
          <a:prstGeom prst="rect">
            <a:avLst/>
          </a:prstGeom>
        </p:spPr>
      </p:pic>
    </p:spTree>
    <p:extLst>
      <p:ext uri="{BB962C8B-B14F-4D97-AF65-F5344CB8AC3E}">
        <p14:creationId xmlns:p14="http://schemas.microsoft.com/office/powerpoint/2010/main" val="3775784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599" y="3659274"/>
            <a:ext cx="5689400" cy="31987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82" y="-1"/>
            <a:ext cx="5705710" cy="32078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599" y="9168"/>
            <a:ext cx="5689401" cy="319872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82" y="3648430"/>
            <a:ext cx="5705710" cy="3207896"/>
          </a:xfrm>
          <a:prstGeom prst="rect">
            <a:avLst/>
          </a:prstGeom>
        </p:spPr>
      </p:pic>
    </p:spTree>
    <p:extLst>
      <p:ext uri="{BB962C8B-B14F-4D97-AF65-F5344CB8AC3E}">
        <p14:creationId xmlns:p14="http://schemas.microsoft.com/office/powerpoint/2010/main" val="5837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2599" y="3659274"/>
            <a:ext cx="5689401" cy="31987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97" y="59016"/>
            <a:ext cx="5689401" cy="31987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599" y="59016"/>
            <a:ext cx="5689401" cy="31987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597" y="3659274"/>
            <a:ext cx="5689401" cy="3198726"/>
          </a:xfrm>
          <a:prstGeom prst="rect">
            <a:avLst/>
          </a:prstGeom>
        </p:spPr>
      </p:pic>
    </p:spTree>
    <p:extLst>
      <p:ext uri="{BB962C8B-B14F-4D97-AF65-F5344CB8AC3E}">
        <p14:creationId xmlns:p14="http://schemas.microsoft.com/office/powerpoint/2010/main" val="71883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668" y="0"/>
            <a:ext cx="8911687" cy="1280890"/>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Futures Extensions</a:t>
            </a:r>
            <a:endParaRPr lang="en-IN" dirty="0"/>
          </a:p>
        </p:txBody>
      </p:sp>
      <p:sp>
        <p:nvSpPr>
          <p:cNvPr id="3" name="Content Placeholder 2"/>
          <p:cNvSpPr>
            <a:spLocks noGrp="1"/>
          </p:cNvSpPr>
          <p:nvPr>
            <p:ph idx="1"/>
          </p:nvPr>
        </p:nvSpPr>
        <p:spPr>
          <a:xfrm>
            <a:off x="1654630" y="1016000"/>
            <a:ext cx="9849982" cy="5842000"/>
          </a:xfrm>
        </p:spPr>
        <p:txBody>
          <a:bodyPr>
            <a:normAutofit lnSpcReduction="10000"/>
          </a:bodyPr>
          <a:lstStyle/>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Future extensions for step-up of project</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Association with </a:t>
            </a:r>
            <a:r>
              <a:rPr lang="en-IN" sz="2400" dirty="0" smtClean="0">
                <a:latin typeface="Times New Roman" panose="02020603050405020304" pitchFamily="18" charset="0"/>
                <a:cs typeface="Times New Roman" panose="02020603050405020304" pitchFamily="18" charset="0"/>
              </a:rPr>
              <a:t>Google </a:t>
            </a:r>
            <a:r>
              <a:rPr lang="en-IN" sz="2400" dirty="0">
                <a:latin typeface="Times New Roman" panose="02020603050405020304" pitchFamily="18" charset="0"/>
                <a:cs typeface="Times New Roman" panose="02020603050405020304" pitchFamily="18" charset="0"/>
              </a:rPr>
              <a:t>maps</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Payment mode</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Discount /offer management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Billing</a:t>
            </a:r>
          </a:p>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Estimated time of implementation</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smtClean="0"/>
              <a:t>	</a:t>
            </a:r>
            <a:r>
              <a:rPr lang="en-IN" sz="2400" dirty="0" smtClean="0">
                <a:latin typeface="Times New Roman" panose="02020603050405020304" pitchFamily="18" charset="0"/>
                <a:cs typeface="Times New Roman" panose="02020603050405020304" pitchFamily="18" charset="0"/>
              </a:rPr>
              <a:t>4 weeks</a:t>
            </a:r>
          </a:p>
          <a:p>
            <a:pPr marL="91440" lvl="1" indent="-91440">
              <a:spcBef>
                <a:spcPts val="1200"/>
              </a:spcBef>
              <a:spcAft>
                <a:spcPts val="200"/>
              </a:spcAft>
              <a:buSzPct val="100000"/>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Benefits of future extension</a:t>
            </a:r>
            <a:r>
              <a:rPr lang="en-IN" sz="2800"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Growth </a:t>
            </a:r>
            <a:r>
              <a:rPr lang="en-IN" sz="2400" dirty="0">
                <a:latin typeface="Times New Roman" panose="02020603050405020304" pitchFamily="18" charset="0"/>
                <a:cs typeface="Times New Roman" panose="02020603050405020304" pitchFamily="18" charset="0"/>
              </a:rPr>
              <a:t>for registered messes through advertisements</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Attractive UI</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Richer user experience</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Robustness in application</a:t>
            </a:r>
          </a:p>
          <a:p>
            <a:endParaRPr lang="en-US" sz="2400" dirty="0"/>
          </a:p>
          <a:p>
            <a:endParaRPr lang="en-IN" sz="2400" dirty="0"/>
          </a:p>
        </p:txBody>
      </p:sp>
    </p:spTree>
    <p:extLst>
      <p:ext uri="{BB962C8B-B14F-4D97-AF65-F5344CB8AC3E}">
        <p14:creationId xmlns:p14="http://schemas.microsoft.com/office/powerpoint/2010/main" val="8850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4724400"/>
          </a:xfrm>
        </p:spPr>
        <p:txBody>
          <a:bodyPr>
            <a:normAutofit/>
          </a:bodyPr>
          <a:lstStyle/>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current competitive world, many youths travel to different unknown locations for their basic education or jobs. The main problem they face is the food they get, and they crave for homemade food, but it is difficult to find it. On the other hand, some housewives wish to work and earn money to gain financial independence</a:t>
            </a:r>
            <a:r>
              <a:rPr lang="en-IN" sz="2400" dirty="0" smtClean="0">
                <a:latin typeface="Times New Roman" panose="02020603050405020304" pitchFamily="18" charset="0"/>
                <a:cs typeface="Times New Roman" panose="02020603050405020304" pitchFamily="18" charset="0"/>
              </a:rPr>
              <a:t>. It </a:t>
            </a:r>
            <a:r>
              <a:rPr lang="en-IN" sz="2400" dirty="0">
                <a:latin typeface="Times New Roman" panose="02020603050405020304" pitchFamily="18" charset="0"/>
                <a:cs typeface="Times New Roman" panose="02020603050405020304" pitchFamily="18" charset="0"/>
              </a:rPr>
              <a:t>is difficult for these ladies to reach  customers and market their products.</a:t>
            </a:r>
            <a:r>
              <a:rPr lang="en-US" sz="2400" dirty="0" smtClean="0">
                <a:latin typeface="Times New Roman" panose="02020603050405020304" pitchFamily="18" charset="0"/>
                <a:cs typeface="Times New Roman" panose="02020603050405020304" pitchFamily="18" charset="0"/>
              </a:rPr>
              <a:t> So this </a:t>
            </a:r>
            <a:r>
              <a:rPr lang="en-US" sz="2400" dirty="0">
                <a:latin typeface="Times New Roman" panose="02020603050405020304" pitchFamily="18" charset="0"/>
                <a:cs typeface="Times New Roman" panose="02020603050405020304" pitchFamily="18" charset="0"/>
              </a:rPr>
              <a:t>online mess service will provide the common platform </a:t>
            </a:r>
            <a:r>
              <a:rPr lang="en-US" sz="2400" dirty="0" smtClean="0">
                <a:latin typeface="Times New Roman" panose="02020603050405020304" pitchFamily="18" charset="0"/>
                <a:cs typeface="Times New Roman" panose="02020603050405020304" pitchFamily="18" charset="0"/>
              </a:rPr>
              <a:t>for those mess owner and students or youths to register mess and spend money according to service provided by owner. And also reduces the searching efforts of messes for youths and also giving </a:t>
            </a:r>
            <a:r>
              <a:rPr lang="en-IN" sz="2400" dirty="0">
                <a:latin typeface="Times New Roman" panose="02020603050405020304" pitchFamily="18" charset="0"/>
                <a:cs typeface="Times New Roman" panose="02020603050405020304" pitchFamily="18" charset="0"/>
              </a:rPr>
              <a:t>financial </a:t>
            </a:r>
            <a:r>
              <a:rPr lang="en-IN" sz="2400" dirty="0" smtClean="0">
                <a:latin typeface="Times New Roman" panose="02020603050405020304" pitchFamily="18" charset="0"/>
                <a:cs typeface="Times New Roman" panose="02020603050405020304" pitchFamily="18" charset="0"/>
              </a:rPr>
              <a:t>help to mess owner.</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867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sz="2400" dirty="0">
                <a:solidFill>
                  <a:schemeClr val="tx1"/>
                </a:solidFill>
                <a:latin typeface="Times New Roman"/>
                <a:ea typeface="Times New Roman"/>
                <a:hlinkClick r:id="rId2"/>
              </a:rPr>
              <a:t>https://www.w3schools.com/</a:t>
            </a:r>
            <a:endParaRPr lang="en-US" sz="2400" dirty="0">
              <a:solidFill>
                <a:schemeClr val="tx1"/>
              </a:solidFill>
              <a:latin typeface="Times New Roman"/>
              <a:ea typeface="Times New Roman"/>
            </a:endParaRPr>
          </a:p>
          <a:p>
            <a:r>
              <a:rPr lang="en-IN" sz="2400" dirty="0">
                <a:solidFill>
                  <a:schemeClr val="tx1"/>
                </a:solidFill>
                <a:latin typeface="Times New Roman" panose="02020603050405020304" pitchFamily="18" charset="0"/>
                <a:cs typeface="Times New Roman" panose="02020603050405020304" pitchFamily="18" charset="0"/>
                <a:hlinkClick r:id="rId3"/>
              </a:rPr>
              <a:t>https://react-bootstrap.github.io/components/carousel</a:t>
            </a:r>
            <a:r>
              <a:rPr lang="en-IN" sz="2400" dirty="0" smtClean="0">
                <a:solidFill>
                  <a:schemeClr val="tx1"/>
                </a:solidFill>
                <a:latin typeface="Times New Roman" panose="02020603050405020304" pitchFamily="18" charset="0"/>
                <a:cs typeface="Times New Roman" panose="02020603050405020304" pitchFamily="18" charset="0"/>
                <a:hlinkClick r:id="rId3"/>
              </a:rPr>
              <a:t>/</a:t>
            </a:r>
            <a:endParaRPr lang="en-IN" sz="24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hlinkClick r:id="rId4"/>
              </a:rPr>
              <a:t>https://www.geeksforgeeks.org/reactjs-tutorials</a:t>
            </a:r>
            <a:r>
              <a:rPr lang="en-IN" sz="2400" dirty="0" smtClean="0">
                <a:solidFill>
                  <a:schemeClr val="tx1"/>
                </a:solidFill>
                <a:latin typeface="Times New Roman" panose="02020603050405020304" pitchFamily="18" charset="0"/>
                <a:cs typeface="Times New Roman" panose="02020603050405020304" pitchFamily="18" charset="0"/>
                <a:hlinkClick r:id="rId4"/>
              </a:rPr>
              <a:t>/</a:t>
            </a:r>
            <a:endParaRPr lang="en-IN" sz="24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hlinkClick r:id="rId5"/>
              </a:rPr>
              <a:t>https://javaee.github.io/javaee-spec/javadocs</a:t>
            </a:r>
            <a:r>
              <a:rPr lang="en-IN" sz="2400" dirty="0" smtClean="0">
                <a:solidFill>
                  <a:schemeClr val="tx1"/>
                </a:solidFill>
                <a:latin typeface="Times New Roman" panose="02020603050405020304" pitchFamily="18" charset="0"/>
                <a:cs typeface="Times New Roman" panose="02020603050405020304" pitchFamily="18" charset="0"/>
                <a:hlinkClick r:id="rId5"/>
              </a:rPr>
              <a:t>/</a:t>
            </a:r>
            <a:endParaRPr lang="en-IN" sz="24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hlinkClick r:id="rId6"/>
              </a:rPr>
              <a:t>https://</a:t>
            </a:r>
            <a:r>
              <a:rPr lang="en-IN" sz="2400" dirty="0" smtClean="0">
                <a:solidFill>
                  <a:schemeClr val="tx1"/>
                </a:solidFill>
                <a:latin typeface="Times New Roman" panose="02020603050405020304" pitchFamily="18" charset="0"/>
                <a:cs typeface="Times New Roman" panose="02020603050405020304" pitchFamily="18" charset="0"/>
                <a:hlinkClick r:id="rId6"/>
              </a:rPr>
              <a:t>reactjs.org/docs/getting-started.html</a:t>
            </a:r>
            <a:endParaRPr lang="en-IN"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7474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6" y="4601024"/>
            <a:ext cx="10314441" cy="1280890"/>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5400" b="1" dirty="0" smtClean="0">
                <a:solidFill>
                  <a:schemeClr val="accent1">
                    <a:lumMod val="75000"/>
                  </a:schemeClr>
                </a:solidFill>
                <a:latin typeface="Times New Roman" panose="02020603050405020304" pitchFamily="18" charset="0"/>
                <a:cs typeface="Times New Roman" panose="02020603050405020304" pitchFamily="18" charset="0"/>
              </a:rPr>
              <a:t>THANK YOU</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F0B50BDA-9DD3-47E4-8852-4E61CF2A00B0}"/>
              </a:ext>
            </a:extLst>
          </p:cNvPr>
          <p:cNvSpPr/>
          <p:nvPr/>
        </p:nvSpPr>
        <p:spPr>
          <a:xfrm>
            <a:off x="174171" y="4738241"/>
            <a:ext cx="3894993" cy="719132"/>
          </a:xfrm>
          <a:prstGeom prst="rect">
            <a:avLst/>
          </a:prstGeom>
          <a:solidFill>
            <a:srgbClr val="F8BA1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pic>
        <p:nvPicPr>
          <p:cNvPr id="6" name="Picture 5"/>
          <p:cNvPicPr>
            <a:picLocks noChangeAspect="1"/>
          </p:cNvPicPr>
          <p:nvPr/>
        </p:nvPicPr>
        <p:blipFill>
          <a:blip r:embed="rId2"/>
          <a:stretch>
            <a:fillRect/>
          </a:stretch>
        </p:blipFill>
        <p:spPr>
          <a:xfrm>
            <a:off x="8296318" y="4737983"/>
            <a:ext cx="3895682" cy="7193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164" y="142499"/>
            <a:ext cx="4171201" cy="41712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5028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Objective (Purpose):</a:t>
            </a:r>
            <a:br>
              <a:rPr lang="en-IN" b="1" dirty="0">
                <a:solidFill>
                  <a:schemeClr val="accent1">
                    <a:lumMod val="75000"/>
                  </a:schemeClr>
                </a:solidFill>
                <a:latin typeface="Times New Roman" panose="02020603050405020304" pitchFamily="18" charset="0"/>
                <a:cs typeface="Times New Roman" panose="02020603050405020304" pitchFamily="18" charset="0"/>
              </a:rPr>
            </a:b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33711" y="1603717"/>
            <a:ext cx="9070901" cy="4490385"/>
          </a:xfrm>
        </p:spPr>
        <p:txBody>
          <a:bodyPr>
            <a:noAutofit/>
          </a:bodyPr>
          <a:lstStyle/>
          <a:p>
            <a:pPr algn="just"/>
            <a:r>
              <a:rPr lang="en-IN" sz="2400" dirty="0">
                <a:latin typeface="Times New Roman" panose="02020603050405020304" pitchFamily="18" charset="0"/>
                <a:cs typeface="Times New Roman" panose="02020603050405020304" pitchFamily="18" charset="0"/>
              </a:rPr>
              <a:t>The online Mess Service </a:t>
            </a:r>
            <a:r>
              <a:rPr lang="en-IN" sz="2400" dirty="0" smtClean="0">
                <a:latin typeface="Times New Roman" panose="02020603050405020304" pitchFamily="18" charset="0"/>
                <a:cs typeface="Times New Roman" panose="02020603050405020304" pitchFamily="18" charset="0"/>
              </a:rPr>
              <a:t>is a </a:t>
            </a:r>
            <a:r>
              <a:rPr lang="en-IN" sz="2400">
                <a:latin typeface="Times New Roman" panose="02020603050405020304" pitchFamily="18" charset="0"/>
                <a:cs typeface="Times New Roman" panose="02020603050405020304" pitchFamily="18" charset="0"/>
              </a:rPr>
              <a:t>Web </a:t>
            </a:r>
            <a:r>
              <a:rPr lang="en-IN" sz="2400" smtClean="0">
                <a:latin typeface="Times New Roman" panose="02020603050405020304" pitchFamily="18" charset="0"/>
                <a:cs typeface="Times New Roman" panose="02020603050405020304" pitchFamily="18" charset="0"/>
              </a:rPr>
              <a:t>Application </a:t>
            </a:r>
            <a:r>
              <a:rPr lang="en-IN" sz="2400" dirty="0">
                <a:latin typeface="Times New Roman" panose="02020603050405020304" pitchFamily="18" charset="0"/>
                <a:cs typeface="Times New Roman" panose="02020603050405020304" pitchFamily="18" charset="0"/>
              </a:rPr>
              <a:t>is intended </a:t>
            </a:r>
            <a:r>
              <a:rPr lang="en-IN" sz="2400" dirty="0" smtClean="0">
                <a:latin typeface="Times New Roman" panose="02020603050405020304" pitchFamily="18" charset="0"/>
                <a:cs typeface="Times New Roman" panose="02020603050405020304" pitchFamily="18" charset="0"/>
              </a:rPr>
              <a:t>to provide </a:t>
            </a:r>
            <a:r>
              <a:rPr lang="en-IN" sz="2400" dirty="0">
                <a:latin typeface="Times New Roman" panose="02020603050405020304" pitchFamily="18" charset="0"/>
                <a:cs typeface="Times New Roman" panose="02020603050405020304" pitchFamily="18" charset="0"/>
              </a:rPr>
              <a:t>complete solution for Service provider </a:t>
            </a:r>
            <a:r>
              <a:rPr lang="en-IN" sz="2400" dirty="0" smtClean="0">
                <a:latin typeface="Times New Roman" panose="02020603050405020304" pitchFamily="18" charset="0"/>
                <a:cs typeface="Times New Roman" panose="02020603050405020304" pitchFamily="18" charset="0"/>
              </a:rPr>
              <a:t>and Consumers </a:t>
            </a:r>
            <a:r>
              <a:rPr lang="en-IN" sz="2400" dirty="0">
                <a:latin typeface="Times New Roman" panose="02020603050405020304" pitchFamily="18" charset="0"/>
                <a:cs typeface="Times New Roman" panose="02020603050405020304" pitchFamily="18" charset="0"/>
              </a:rPr>
              <a:t>through a single Gateway using internet.</a:t>
            </a:r>
          </a:p>
          <a:p>
            <a:pPr algn="just"/>
            <a:r>
              <a:rPr lang="en-IN" sz="2400" dirty="0">
                <a:latin typeface="Times New Roman" panose="02020603050405020304" pitchFamily="18" charset="0"/>
                <a:cs typeface="Times New Roman" panose="02020603050405020304" pitchFamily="18" charset="0"/>
              </a:rPr>
              <a:t>The main objective of this project is to give a common </a:t>
            </a:r>
            <a:r>
              <a:rPr lang="en-IN" sz="2400" dirty="0" smtClean="0">
                <a:latin typeface="Times New Roman" panose="02020603050405020304" pitchFamily="18" charset="0"/>
                <a:cs typeface="Times New Roman" panose="02020603050405020304" pitchFamily="18" charset="0"/>
              </a:rPr>
              <a:t>platform </a:t>
            </a:r>
            <a:r>
              <a:rPr lang="en-IN" sz="2400" dirty="0">
                <a:latin typeface="Times New Roman" panose="02020603050405020304" pitchFamily="18" charset="0"/>
                <a:cs typeface="Times New Roman" panose="02020603050405020304" pitchFamily="18" charset="0"/>
              </a:rPr>
              <a:t>for the customers and service provider. </a:t>
            </a:r>
            <a:r>
              <a:rPr lang="en-IN" sz="2400" dirty="0" smtClean="0">
                <a:latin typeface="Times New Roman" panose="02020603050405020304" pitchFamily="18" charset="0"/>
                <a:cs typeface="Times New Roman" panose="02020603050405020304" pitchFamily="18" charset="0"/>
              </a:rPr>
              <a:t> </a:t>
            </a:r>
          </a:p>
          <a:p>
            <a:pPr algn="just"/>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system will help consumers from various places to communicate with various providers(mess owners) and ease their searching efforts.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main interest </a:t>
            </a:r>
            <a:r>
              <a:rPr lang="en-IN" sz="2400" dirty="0">
                <a:latin typeface="Times New Roman" panose="02020603050405020304" pitchFamily="18" charset="0"/>
                <a:cs typeface="Times New Roman" panose="02020603050405020304" pitchFamily="18" charset="0"/>
              </a:rPr>
              <a:t>of the Project is to create a central service system that will act as a bridge between providers and consumers.</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673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Scope:</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570893"/>
            <a:ext cx="8915400" cy="4689230"/>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Online </a:t>
            </a:r>
            <a:r>
              <a:rPr lang="en-IN" sz="2400" dirty="0">
                <a:latin typeface="Times New Roman" panose="02020603050405020304" pitchFamily="18" charset="0"/>
                <a:cs typeface="Times New Roman" panose="02020603050405020304" pitchFamily="18" charset="0"/>
              </a:rPr>
              <a:t>Mess Service System is a web application.</a:t>
            </a:r>
          </a:p>
          <a:p>
            <a:pPr algn="just"/>
            <a:r>
              <a:rPr lang="en-IN" sz="2400" dirty="0" smtClean="0">
                <a:latin typeface="Times New Roman" panose="02020603050405020304" pitchFamily="18" charset="0"/>
                <a:cs typeface="Times New Roman" panose="02020603050405020304" pitchFamily="18" charset="0"/>
              </a:rPr>
              <a:t>There </a:t>
            </a:r>
            <a:r>
              <a:rPr lang="en-IN" sz="2400" dirty="0">
                <a:latin typeface="Times New Roman" panose="02020603050405020304" pitchFamily="18" charset="0"/>
                <a:cs typeface="Times New Roman" panose="02020603050405020304" pitchFamily="18" charset="0"/>
              </a:rPr>
              <a:t>are mainly two types of users. One is the provider(Mess </a:t>
            </a:r>
            <a:r>
              <a:rPr lang="en-IN" sz="2400" dirty="0" smtClean="0">
                <a:latin typeface="Times New Roman" panose="02020603050405020304" pitchFamily="18" charset="0"/>
                <a:cs typeface="Times New Roman" panose="02020603050405020304" pitchFamily="18" charset="0"/>
              </a:rPr>
              <a:t>       Owner</a:t>
            </a:r>
            <a:r>
              <a:rPr lang="en-IN" sz="2400" dirty="0">
                <a:latin typeface="Times New Roman" panose="02020603050405020304" pitchFamily="18" charset="0"/>
                <a:cs typeface="Times New Roman" panose="02020603050405020304" pitchFamily="18" charset="0"/>
              </a:rPr>
              <a:t>) and the other is the consumer.</a:t>
            </a:r>
          </a:p>
          <a:p>
            <a:pPr algn="just"/>
            <a:r>
              <a:rPr lang="en-IN" sz="2400" dirty="0" smtClean="0">
                <a:latin typeface="Times New Roman" panose="02020603050405020304" pitchFamily="18" charset="0"/>
                <a:cs typeface="Times New Roman" panose="02020603050405020304" pitchFamily="18" charset="0"/>
              </a:rPr>
              <a:t>Consumers </a:t>
            </a:r>
            <a:r>
              <a:rPr lang="en-IN" sz="2400" dirty="0">
                <a:latin typeface="Times New Roman" panose="02020603050405020304" pitchFamily="18" charset="0"/>
                <a:cs typeface="Times New Roman" panose="02020603050405020304" pitchFamily="18" charset="0"/>
              </a:rPr>
              <a:t>can search for mess menus, and special dishes at their convenience.</a:t>
            </a:r>
          </a:p>
          <a:p>
            <a:pPr algn="just"/>
            <a:r>
              <a:rPr lang="en-IN" sz="2400" dirty="0" smtClean="0">
                <a:latin typeface="Times New Roman" panose="02020603050405020304" pitchFamily="18" charset="0"/>
                <a:cs typeface="Times New Roman" panose="02020603050405020304" pitchFamily="18" charset="0"/>
              </a:rPr>
              <a:t>Mess </a:t>
            </a:r>
            <a:r>
              <a:rPr lang="en-IN" sz="2400" dirty="0">
                <a:latin typeface="Times New Roman" panose="02020603050405020304" pitchFamily="18" charset="0"/>
                <a:cs typeface="Times New Roman" panose="02020603050405020304" pitchFamily="18" charset="0"/>
              </a:rPr>
              <a:t>owners can search for consumers available and their interests.</a:t>
            </a:r>
          </a:p>
          <a:p>
            <a:pPr algn="just"/>
            <a:r>
              <a:rPr lang="en-IN" sz="2400" dirty="0" smtClean="0">
                <a:latin typeface="Times New Roman" panose="02020603050405020304" pitchFamily="18" charset="0"/>
                <a:cs typeface="Times New Roman" panose="02020603050405020304" pitchFamily="18" charset="0"/>
              </a:rPr>
              <a:t>Online </a:t>
            </a:r>
            <a:r>
              <a:rPr lang="en-IN" sz="2400" dirty="0">
                <a:latin typeface="Times New Roman" panose="02020603050405020304" pitchFamily="18" charset="0"/>
                <a:cs typeface="Times New Roman" panose="02020603050405020304" pitchFamily="18" charset="0"/>
              </a:rPr>
              <a:t>Mess Service System provides the functions which connect </a:t>
            </a:r>
            <a:r>
              <a:rPr lang="en-IN" sz="2400" dirty="0" smtClean="0">
                <a:latin typeface="Times New Roman" panose="02020603050405020304" pitchFamily="18" charset="0"/>
                <a:cs typeface="Times New Roman" panose="02020603050405020304" pitchFamily="18" charset="0"/>
              </a:rPr>
              <a:t>   the </a:t>
            </a:r>
            <a:r>
              <a:rPr lang="en-IN" sz="2400" dirty="0">
                <a:latin typeface="Times New Roman" panose="02020603050405020304" pitchFamily="18" charset="0"/>
                <a:cs typeface="Times New Roman" panose="02020603050405020304" pitchFamily="18" charset="0"/>
              </a:rPr>
              <a:t>consumers and the mess owners through the portal.</a:t>
            </a: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online Mess Service System will be Administrated by Admin.</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160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cs typeface="Arial" pitchFamily="34" charset="0"/>
              </a:rPr>
              <a:t> </a:t>
            </a:r>
            <a:r>
              <a:rPr lang="en-GB" altLang="ko-KR" b="1" dirty="0">
                <a:solidFill>
                  <a:schemeClr val="accent1">
                    <a:lumMod val="75000"/>
                  </a:schemeClr>
                </a:solidFill>
                <a:latin typeface="Times New Roman" panose="02020603050405020304" pitchFamily="18" charset="0"/>
                <a:cs typeface="Times New Roman" panose="02020603050405020304" pitchFamily="18" charset="0"/>
              </a:rPr>
              <a:t>Technology Used:</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Front End: </a:t>
            </a:r>
            <a:r>
              <a:rPr lang="en-US" sz="2400" b="1" dirty="0" smtClean="0">
                <a:solidFill>
                  <a:schemeClr val="tx2">
                    <a:lumMod val="75000"/>
                  </a:schemeClr>
                </a:solidFill>
                <a:latin typeface="Times New Roman" panose="02020603050405020304" pitchFamily="18" charset="0"/>
                <a:cs typeface="Times New Roman" panose="02020603050405020304" pitchFamily="18" charset="0"/>
              </a:rPr>
              <a:t>ReactJS</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Back End: Java Spring Boot API</a:t>
            </a:r>
            <a:r>
              <a:rPr lang="en-US" sz="2400" b="1" dirty="0" smtClean="0">
                <a:solidFill>
                  <a:schemeClr val="tx2">
                    <a:lumMod val="75000"/>
                  </a:schemeClr>
                </a:solidFill>
                <a:latin typeface="Times New Roman" panose="02020603050405020304" pitchFamily="18" charset="0"/>
                <a:cs typeface="Times New Roman" panose="02020603050405020304" pitchFamily="18" charset="0"/>
              </a:rPr>
              <a:t>.</a:t>
            </a:r>
          </a:p>
          <a:p>
            <a:pPr algn="just"/>
            <a:r>
              <a:rPr lang="en-US" sz="2400" b="1" dirty="0" smtClean="0">
                <a:solidFill>
                  <a:schemeClr val="tx2">
                    <a:lumMod val="75000"/>
                  </a:schemeClr>
                </a:solidFill>
                <a:latin typeface="Times New Roman" panose="02020603050405020304" pitchFamily="18" charset="0"/>
                <a:cs typeface="Times New Roman" panose="02020603050405020304" pitchFamily="18" charset="0"/>
              </a:rPr>
              <a:t>Database: </a:t>
            </a:r>
            <a:r>
              <a:rPr lang="en-IN" sz="2400" b="1" dirty="0">
                <a:latin typeface="Times New Roman" panose="02020603050405020304" pitchFamily="18" charset="0"/>
                <a:cs typeface="Times New Roman" panose="02020603050405020304" pitchFamily="18" charset="0"/>
              </a:rPr>
              <a:t>MySQL</a:t>
            </a:r>
          </a:p>
          <a:p>
            <a:pPr algn="just"/>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0151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776" y="0"/>
            <a:ext cx="8911687" cy="1280890"/>
          </a:xfrm>
        </p:spPr>
        <p:txBody>
          <a:bodyPr/>
          <a:lstStyle/>
          <a:p>
            <a:r>
              <a:rPr lang="en-GB" altLang="ko-KR" b="1" dirty="0">
                <a:solidFill>
                  <a:schemeClr val="accent1">
                    <a:lumMod val="40000"/>
                    <a:lumOff val="60000"/>
                  </a:schemeClr>
                </a:solidFill>
                <a:cs typeface="Arial" pitchFamily="34" charset="0"/>
              </a:rPr>
              <a:t> </a:t>
            </a:r>
            <a:r>
              <a:rPr lang="en-GB" altLang="ko-KR" b="1" dirty="0">
                <a:solidFill>
                  <a:schemeClr val="accent1">
                    <a:lumMod val="75000"/>
                  </a:schemeClr>
                </a:solidFill>
                <a:latin typeface="Times New Roman" panose="02020603050405020304" pitchFamily="18" charset="0"/>
                <a:cs typeface="Times New Roman" panose="02020603050405020304" pitchFamily="18" charset="0"/>
              </a:rPr>
              <a:t>S/W and H/W Requirements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8776" y="859809"/>
            <a:ext cx="9525836" cy="5745707"/>
          </a:xfrm>
        </p:spPr>
        <p:txBody>
          <a:bodyPr>
            <a:normAutofit lnSpcReduction="10000"/>
          </a:bodyPr>
          <a:lstStyle/>
          <a:p>
            <a:r>
              <a:rPr lang="en-US" sz="2200" b="1" u="sng" dirty="0">
                <a:solidFill>
                  <a:schemeClr val="accent1">
                    <a:lumMod val="75000"/>
                  </a:schemeClr>
                </a:solidFill>
                <a:latin typeface="Times New Roman" panose="02020603050405020304" pitchFamily="18" charset="0"/>
                <a:cs typeface="Times New Roman" panose="02020603050405020304" pitchFamily="18" charset="0"/>
              </a:rPr>
              <a:t>Server Side:</a:t>
            </a:r>
            <a:endParaRPr lang="en-US" sz="2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2200" dirty="0">
                <a:solidFill>
                  <a:schemeClr val="accent1">
                    <a:lumMod val="75000"/>
                  </a:schemeClr>
                </a:solidFill>
                <a:latin typeface="Times New Roman" panose="02020603050405020304" pitchFamily="18" charset="0"/>
                <a:cs typeface="Times New Roman" panose="02020603050405020304" pitchFamily="18" charset="0"/>
              </a:rPr>
              <a:t> </a:t>
            </a: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Processor: </a:t>
            </a:r>
            <a:r>
              <a:rPr lang="en-US" sz="2200" dirty="0" smtClean="0">
                <a:solidFill>
                  <a:schemeClr val="tx1"/>
                </a:solidFill>
                <a:latin typeface="Times New Roman" panose="02020603050405020304" pitchFamily="18" charset="0"/>
                <a:cs typeface="Times New Roman" panose="02020603050405020304" pitchFamily="18" charset="0"/>
              </a:rPr>
              <a:t>Intel core i5 or above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accent1">
                    <a:lumMod val="75000"/>
                  </a:schemeClr>
                </a:solidFill>
                <a:latin typeface="Times New Roman" panose="02020603050405020304" pitchFamily="18" charset="0"/>
                <a:cs typeface="Times New Roman" panose="02020603050405020304" pitchFamily="18" charset="0"/>
              </a:rPr>
              <a:t>HDD: </a:t>
            </a:r>
            <a:r>
              <a:rPr lang="en-US" sz="2200" dirty="0" smtClean="0">
                <a:solidFill>
                  <a:schemeClr val="tx1"/>
                </a:solidFill>
                <a:latin typeface="Times New Roman" panose="02020603050405020304" pitchFamily="18" charset="0"/>
                <a:cs typeface="Times New Roman" panose="02020603050405020304" pitchFamily="18" charset="0"/>
              </a:rPr>
              <a:t>500 GB or above</a:t>
            </a: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RAM: </a:t>
            </a:r>
            <a:r>
              <a:rPr lang="en-US" sz="2200" dirty="0" smtClean="0">
                <a:solidFill>
                  <a:schemeClr val="tx1"/>
                </a:solidFill>
                <a:latin typeface="Times New Roman" panose="02020603050405020304" pitchFamily="18" charset="0"/>
                <a:cs typeface="Times New Roman" panose="02020603050405020304" pitchFamily="18" charset="0"/>
              </a:rPr>
              <a:t>4GB or above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Database</a:t>
            </a:r>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MySQL</a:t>
            </a:r>
          </a:p>
          <a:p>
            <a:pPr marL="0" indent="0">
              <a:buNone/>
            </a:pPr>
            <a:r>
              <a:rPr lang="en-US" sz="2200" dirty="0">
                <a:solidFill>
                  <a:schemeClr val="accent1">
                    <a:lumMod val="75000"/>
                  </a:schemeClr>
                </a:solidFill>
                <a:latin typeface="Times New Roman" panose="02020603050405020304" pitchFamily="18" charset="0"/>
                <a:cs typeface="Times New Roman" panose="02020603050405020304" pitchFamily="18" charset="0"/>
              </a:rPr>
              <a:t> </a:t>
            </a:r>
          </a:p>
          <a:p>
            <a:r>
              <a:rPr lang="en-US" sz="2200" b="1" u="sng" dirty="0">
                <a:solidFill>
                  <a:schemeClr val="accent1">
                    <a:lumMod val="75000"/>
                  </a:schemeClr>
                </a:solidFill>
                <a:latin typeface="Times New Roman" panose="02020603050405020304" pitchFamily="18" charset="0"/>
                <a:cs typeface="Times New Roman" panose="02020603050405020304" pitchFamily="18" charset="0"/>
              </a:rPr>
              <a:t>Client Side (minimum requirement</a:t>
            </a:r>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endParaRPr lang="en-US" sz="22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Processor: </a:t>
            </a:r>
            <a:r>
              <a:rPr lang="en-US" sz="2400" dirty="0" smtClean="0">
                <a:solidFill>
                  <a:schemeClr val="tx1"/>
                </a:solidFill>
                <a:latin typeface="Times New Roman" panose="02020603050405020304" pitchFamily="18" charset="0"/>
                <a:cs typeface="Times New Roman" panose="02020603050405020304" pitchFamily="18" charset="0"/>
              </a:rPr>
              <a:t>Intel Dual Core</a:t>
            </a:r>
            <a:endParaRPr lang="en-US" sz="2200"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HDD</a:t>
            </a:r>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Minimum 80GB Disk Space</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RAM: </a:t>
            </a:r>
            <a:r>
              <a:rPr lang="en-US" sz="2400" dirty="0">
                <a:solidFill>
                  <a:schemeClr val="tx1"/>
                </a:solidFill>
                <a:latin typeface="Times New Roman" panose="02020603050405020304" pitchFamily="18" charset="0"/>
                <a:cs typeface="Times New Roman" panose="02020603050405020304" pitchFamily="18" charset="0"/>
              </a:rPr>
              <a:t>Minimum 2GB</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OS: </a:t>
            </a:r>
            <a:r>
              <a:rPr lang="en-US" sz="2000" dirty="0">
                <a:solidFill>
                  <a:schemeClr val="tx1"/>
                </a:solidFill>
                <a:latin typeface="Times New Roman" panose="02020603050405020304" pitchFamily="18" charset="0"/>
                <a:cs typeface="Times New Roman" panose="02020603050405020304" pitchFamily="18" charset="0"/>
              </a:rPr>
              <a:t>Windows 7, </a:t>
            </a:r>
            <a:r>
              <a:rPr lang="en-US" sz="2000" dirty="0" smtClean="0">
                <a:solidFill>
                  <a:schemeClr val="tx1"/>
                </a:solidFill>
                <a:latin typeface="Times New Roman" panose="02020603050405020304" pitchFamily="18" charset="0"/>
                <a:cs typeface="Times New Roman" panose="02020603050405020304" pitchFamily="18" charset="0"/>
              </a:rPr>
              <a:t>Linux</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239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788" y="201030"/>
            <a:ext cx="8911687" cy="1280890"/>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Functionalities - Module wise /user wise</a:t>
            </a:r>
            <a:endParaRPr lang="en-IN" dirty="0"/>
          </a:p>
        </p:txBody>
      </p:sp>
      <p:sp>
        <p:nvSpPr>
          <p:cNvPr id="3" name="Content Placeholder 2"/>
          <p:cNvSpPr>
            <a:spLocks noGrp="1"/>
          </p:cNvSpPr>
          <p:nvPr>
            <p:ph idx="1"/>
          </p:nvPr>
        </p:nvSpPr>
        <p:spPr>
          <a:xfrm>
            <a:off x="1301537" y="841474"/>
            <a:ext cx="10890463" cy="6016525"/>
          </a:xfrm>
        </p:spPr>
        <p:txBody>
          <a:bodyPr>
            <a:noAutofit/>
          </a:bodyPr>
          <a:lstStyle/>
          <a:p>
            <a:pPr marL="0" lvl="1" indent="0">
              <a:lnSpc>
                <a:spcPct val="100000"/>
              </a:lnSpc>
              <a:spcBef>
                <a:spcPts val="1200"/>
              </a:spcBef>
              <a:spcAft>
                <a:spcPts val="200"/>
              </a:spcAft>
              <a:buSzPct val="100000"/>
              <a:buNone/>
            </a:pPr>
            <a:r>
              <a:rPr lang="en-IN" sz="2800" dirty="0" smtClean="0">
                <a:latin typeface="Times New Roman" panose="02020603050405020304" pitchFamily="18" charset="0"/>
                <a:cs typeface="Times New Roman" panose="02020603050405020304" pitchFamily="18" charset="0"/>
              </a:rPr>
              <a:t>Online </a:t>
            </a:r>
            <a:r>
              <a:rPr lang="en-IN" sz="2800" dirty="0">
                <a:latin typeface="Times New Roman" panose="02020603050405020304" pitchFamily="18" charset="0"/>
                <a:cs typeface="Times New Roman" panose="02020603050405020304" pitchFamily="18" charset="0"/>
              </a:rPr>
              <a:t>Mess Service Portal consists of three modules named </a:t>
            </a:r>
            <a:r>
              <a:rPr lang="en-IN" sz="2800" dirty="0" smtClean="0">
                <a:latin typeface="Times New Roman" panose="02020603050405020304" pitchFamily="18" charset="0"/>
                <a:cs typeface="Times New Roman" panose="02020603050405020304" pitchFamily="18" charset="0"/>
              </a:rPr>
              <a:t>below</a:t>
            </a:r>
          </a:p>
          <a:p>
            <a:pPr marL="91440" lvl="1" indent="-91440">
              <a:lnSpc>
                <a:spcPct val="100000"/>
              </a:lnSpc>
              <a:spcBef>
                <a:spcPts val="1200"/>
              </a:spcBef>
              <a:spcAft>
                <a:spcPts val="200"/>
              </a:spcAft>
              <a:buSzPct val="100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IN" sz="2800" dirty="0">
                <a:solidFill>
                  <a:schemeClr val="accent1">
                    <a:lumMod val="75000"/>
                  </a:schemeClr>
                </a:solidFill>
                <a:latin typeface="Times New Roman" panose="02020603050405020304" pitchFamily="18" charset="0"/>
                <a:cs typeface="Times New Roman" panose="02020603050405020304" pitchFamily="18" charset="0"/>
              </a:rPr>
              <a:t>1. Admin		</a:t>
            </a:r>
          </a:p>
          <a:p>
            <a:pPr marL="91440" lvl="1" indent="-91440">
              <a:lnSpc>
                <a:spcPct val="100000"/>
              </a:lnSpc>
              <a:spcBef>
                <a:spcPts val="1200"/>
              </a:spcBef>
              <a:spcAft>
                <a:spcPts val="200"/>
              </a:spcAft>
              <a:buSzPct val="100000"/>
              <a:buFont typeface="Arial" panose="020B0604020202020204" pitchFamily="34" charset="0"/>
              <a:buChar char="•"/>
            </a:pP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600" dirty="0" smtClean="0">
                <a:solidFill>
                  <a:schemeClr val="accent1">
                    <a:lumMod val="75000"/>
                  </a:schemeClr>
                </a:solidFill>
              </a:rPr>
              <a:t>2</a:t>
            </a:r>
            <a:r>
              <a:rPr lang="en-IN" sz="2600" dirty="0">
                <a:solidFill>
                  <a:schemeClr val="accent1">
                    <a:lumMod val="75000"/>
                  </a:schemeClr>
                </a:solidFill>
              </a:rPr>
              <a:t>. </a:t>
            </a:r>
            <a:r>
              <a:rPr lang="en-IN" sz="2600" dirty="0">
                <a:solidFill>
                  <a:schemeClr val="accent1">
                    <a:lumMod val="75000"/>
                  </a:schemeClr>
                </a:solidFill>
                <a:latin typeface="Times New Roman" panose="02020603050405020304" pitchFamily="18" charset="0"/>
                <a:cs typeface="Times New Roman" panose="02020603050405020304" pitchFamily="18" charset="0"/>
              </a:rPr>
              <a:t>Mess Provider </a:t>
            </a:r>
            <a:r>
              <a:rPr lang="en-IN" sz="2600" dirty="0">
                <a:solidFill>
                  <a:schemeClr val="accent1">
                    <a:lumMod val="75000"/>
                  </a:schemeClr>
                </a:solidFill>
              </a:rPr>
              <a:t>	</a:t>
            </a:r>
            <a:r>
              <a:rPr lang="en-IN" sz="2600" dirty="0">
                <a:solidFill>
                  <a:schemeClr val="accent1">
                    <a:lumMod val="75000"/>
                  </a:schemeClr>
                </a:solidFill>
                <a:latin typeface="Times New Roman" panose="02020603050405020304" pitchFamily="18" charset="0"/>
                <a:cs typeface="Times New Roman" panose="02020603050405020304" pitchFamily="18" charset="0"/>
              </a:rPr>
              <a:t>	</a:t>
            </a:r>
            <a:endParaRPr lang="en-IN" sz="2600" dirty="0" smtClean="0">
              <a:solidFill>
                <a:schemeClr val="accent1">
                  <a:lumMod val="75000"/>
                </a:schemeClr>
              </a:solidFill>
              <a:latin typeface="Times New Roman" panose="02020603050405020304" pitchFamily="18" charset="0"/>
              <a:cs typeface="Times New Roman" panose="02020603050405020304" pitchFamily="18" charset="0"/>
            </a:endParaRPr>
          </a:p>
          <a:p>
            <a:pPr marL="91440" lvl="1" indent="-91440">
              <a:lnSpc>
                <a:spcPct val="100000"/>
              </a:lnSpc>
              <a:spcBef>
                <a:spcPts val="1200"/>
              </a:spcBef>
              <a:spcAft>
                <a:spcPts val="200"/>
              </a:spcAft>
              <a:buSzPct val="100000"/>
              <a:buFont typeface="Arial" panose="020B0604020202020204" pitchFamily="34" charset="0"/>
              <a:buChar char="•"/>
            </a:pP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   3</a:t>
            </a:r>
            <a:r>
              <a:rPr lang="en-IN" sz="2800" dirty="0">
                <a:solidFill>
                  <a:schemeClr val="accent1">
                    <a:lumMod val="75000"/>
                  </a:schemeClr>
                </a:solidFill>
                <a:latin typeface="Times New Roman" panose="02020603050405020304" pitchFamily="18" charset="0"/>
                <a:cs typeface="Times New Roman" panose="02020603050405020304" pitchFamily="18" charset="0"/>
              </a:rPr>
              <a:t>. </a:t>
            </a: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Customer</a:t>
            </a:r>
          </a:p>
          <a:p>
            <a:pPr marL="91440" lvl="1" indent="-91440">
              <a:lnSpc>
                <a:spcPct val="100000"/>
              </a:lnSpc>
              <a:spcBef>
                <a:spcPts val="1200"/>
              </a:spcBef>
              <a:spcAft>
                <a:spcPts val="200"/>
              </a:spcAft>
              <a:buSzPct val="100000"/>
              <a:buFont typeface="Arial" panose="020B0604020202020204" pitchFamily="34" charset="0"/>
              <a:buChar char="•"/>
            </a:pP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marL="0" lvl="1" indent="0">
              <a:lnSpc>
                <a:spcPct val="100000"/>
              </a:lnSpc>
              <a:spcBef>
                <a:spcPts val="1200"/>
              </a:spcBef>
              <a:spcAft>
                <a:spcPts val="200"/>
              </a:spcAft>
              <a:buSzPct val="100000"/>
              <a:buNone/>
            </a:pPr>
            <a:r>
              <a:rPr lang="en-IN" sz="2800" dirty="0" smtClean="0">
                <a:solidFill>
                  <a:schemeClr val="tx2">
                    <a:lumMod val="75000"/>
                  </a:schemeClr>
                </a:solidFill>
                <a:latin typeface="Times New Roman" panose="02020603050405020304" pitchFamily="18" charset="0"/>
                <a:cs typeface="Times New Roman" panose="02020603050405020304" pitchFamily="18" charset="0"/>
              </a:rPr>
              <a:t>User Roles</a:t>
            </a:r>
            <a:r>
              <a:rPr lang="en-IN" sz="2800" dirty="0">
                <a:solidFill>
                  <a:schemeClr val="tx2">
                    <a:lumMod val="75000"/>
                  </a:schemeClr>
                </a:solidFill>
                <a:latin typeface="Times New Roman" panose="02020603050405020304" pitchFamily="18" charset="0"/>
                <a:cs typeface="Times New Roman" panose="02020603050405020304" pitchFamily="18" charset="0"/>
              </a:rPr>
              <a:t>:</a:t>
            </a:r>
          </a:p>
          <a:p>
            <a:pPr marL="726948" lvl="2" indent="-342900">
              <a:lnSpc>
                <a:spcPct val="100000"/>
              </a:lnSpc>
              <a:buSzPct val="100000"/>
              <a:buFont typeface="+mj-lt"/>
              <a:buAutoNum type="arabicPeriod"/>
            </a:pPr>
            <a:r>
              <a:rPr lang="en-IN" sz="2400" dirty="0" smtClean="0">
                <a:solidFill>
                  <a:schemeClr val="tx2">
                    <a:lumMod val="75000"/>
                  </a:schemeClr>
                </a:solidFill>
                <a:latin typeface="Times New Roman" panose="02020603050405020304" pitchFamily="18" charset="0"/>
                <a:cs typeface="Times New Roman" panose="02020603050405020304" pitchFamily="18" charset="0"/>
              </a:rPr>
              <a:t> Admin :Approves </a:t>
            </a:r>
            <a:r>
              <a:rPr lang="en-IN" sz="2400" dirty="0">
                <a:solidFill>
                  <a:schemeClr val="tx2">
                    <a:lumMod val="75000"/>
                  </a:schemeClr>
                </a:solidFill>
                <a:latin typeface="Times New Roman" panose="02020603050405020304" pitchFamily="18" charset="0"/>
                <a:cs typeface="Times New Roman" panose="02020603050405020304" pitchFamily="18" charset="0"/>
              </a:rPr>
              <a:t>Messes, manage logins.</a:t>
            </a:r>
          </a:p>
          <a:p>
            <a:pPr marL="726948" lvl="2" indent="-342900">
              <a:buSzPct val="100000"/>
              <a:buFont typeface="+mj-lt"/>
              <a:buAutoNum type="arabicPeriod"/>
            </a:pPr>
            <a:r>
              <a:rPr lang="en-IN" sz="2400" dirty="0">
                <a:solidFill>
                  <a:schemeClr val="tx2">
                    <a:lumMod val="75000"/>
                  </a:schemeClr>
                </a:solidFill>
                <a:latin typeface="Times New Roman" panose="02020603050405020304" pitchFamily="18" charset="0"/>
                <a:cs typeface="Times New Roman" panose="02020603050405020304" pitchFamily="18" charset="0"/>
              </a:rPr>
              <a:t>Mess Provider : Register’s itself and Mess, logins, provides menus , verifies member consumers, </a:t>
            </a:r>
            <a:r>
              <a:rPr lang="en-IN" sz="2400" dirty="0" smtClean="0">
                <a:solidFill>
                  <a:schemeClr val="tx2">
                    <a:lumMod val="75000"/>
                  </a:schemeClr>
                </a:solidFill>
                <a:latin typeface="Times New Roman" panose="02020603050405020304" pitchFamily="18" charset="0"/>
                <a:cs typeface="Times New Roman" panose="02020603050405020304" pitchFamily="18" charset="0"/>
              </a:rPr>
              <a:t>see </a:t>
            </a:r>
            <a:r>
              <a:rPr lang="en-IN" sz="2400" dirty="0" smtClean="0">
                <a:latin typeface="Times New Roman" panose="02020603050405020304" pitchFamily="18" charset="0"/>
                <a:cs typeface="Times New Roman" panose="02020603050405020304" pitchFamily="18" charset="0"/>
              </a:rPr>
              <a:t>customers</a:t>
            </a:r>
            <a:r>
              <a:rPr lang="en-IN" sz="2400" dirty="0" smtClean="0"/>
              <a:t> </a:t>
            </a:r>
            <a:r>
              <a:rPr lang="en-IN" sz="2400" dirty="0" smtClean="0">
                <a:solidFill>
                  <a:schemeClr val="tx2">
                    <a:lumMod val="75000"/>
                  </a:schemeClr>
                </a:solidFill>
                <a:latin typeface="Times New Roman" panose="02020603050405020304" pitchFamily="18" charset="0"/>
                <a:cs typeface="Times New Roman" panose="02020603050405020304" pitchFamily="18" charset="0"/>
              </a:rPr>
              <a:t>list ,view </a:t>
            </a:r>
            <a:r>
              <a:rPr lang="en-IN" sz="2400" dirty="0">
                <a:solidFill>
                  <a:schemeClr val="tx2">
                    <a:lumMod val="75000"/>
                  </a:schemeClr>
                </a:solidFill>
                <a:latin typeface="Times New Roman" panose="02020603050405020304" pitchFamily="18" charset="0"/>
                <a:cs typeface="Times New Roman" panose="02020603050405020304" pitchFamily="18" charset="0"/>
              </a:rPr>
              <a:t>mess rating and  Reviews.</a:t>
            </a:r>
          </a:p>
          <a:p>
            <a:pPr marL="726948" lvl="2" indent="-342900">
              <a:buSzPct val="100000"/>
              <a:buFont typeface="+mj-lt"/>
              <a:buAutoNum type="arabicPeriod"/>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Customer</a:t>
            </a: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solidFill>
                  <a:schemeClr val="tx2">
                    <a:lumMod val="75000"/>
                  </a:schemeClr>
                </a:solidFill>
                <a:latin typeface="Times New Roman" panose="02020603050405020304" pitchFamily="18" charset="0"/>
                <a:cs typeface="Times New Roman" panose="02020603050405020304" pitchFamily="18" charset="0"/>
              </a:rPr>
              <a:t>: </a:t>
            </a:r>
            <a:r>
              <a:rPr lang="en-IN" sz="2400" dirty="0">
                <a:solidFill>
                  <a:schemeClr val="tx2">
                    <a:lumMod val="75000"/>
                  </a:schemeClr>
                </a:solidFill>
                <a:latin typeface="Times New Roman" panose="02020603050405020304" pitchFamily="18" charset="0"/>
                <a:cs typeface="Times New Roman" panose="02020603050405020304" pitchFamily="18" charset="0"/>
              </a:rPr>
              <a:t>register itself, logins ,search messes using filters ,give rating and reviews ,select mess ,view menus.</a:t>
            </a:r>
          </a:p>
          <a:p>
            <a:pPr marL="457200" indent="-457200">
              <a:buFont typeface="+mj-lt"/>
              <a:buAutoNum type="arabicPeriod"/>
            </a:pPr>
            <a:endParaRPr lang="en-IN" sz="2000" dirty="0"/>
          </a:p>
          <a:p>
            <a:endParaRPr lang="en-IN" sz="2400" dirty="0"/>
          </a:p>
        </p:txBody>
      </p:sp>
    </p:spTree>
    <p:extLst>
      <p:ext uri="{BB962C8B-B14F-4D97-AF65-F5344CB8AC3E}">
        <p14:creationId xmlns:p14="http://schemas.microsoft.com/office/powerpoint/2010/main" val="78404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0"/>
            <a:ext cx="10057949" cy="696036"/>
          </a:xfrm>
        </p:spPr>
        <p:txBody>
          <a:bodyPr/>
          <a:lstStyle/>
          <a:p>
            <a:r>
              <a:rPr lang="en-GB" dirty="0">
                <a:solidFill>
                  <a:schemeClr val="accent1">
                    <a:lumMod val="75000"/>
                  </a:schemeClr>
                </a:solidFill>
                <a:latin typeface="Times New Roman" panose="02020603050405020304" pitchFamily="18" charset="0"/>
                <a:cs typeface="Times New Roman" panose="02020603050405020304" pitchFamily="18" charset="0"/>
              </a:rPr>
              <a:t>UML </a:t>
            </a:r>
            <a:r>
              <a:rPr lang="en-GB" dirty="0" smtClean="0">
                <a:solidFill>
                  <a:schemeClr val="accent1">
                    <a:lumMod val="75000"/>
                  </a:schemeClr>
                </a:solidFill>
                <a:latin typeface="Times New Roman" panose="02020603050405020304" pitchFamily="18" charset="0"/>
                <a:cs typeface="Times New Roman" panose="02020603050405020304" pitchFamily="18" charset="0"/>
              </a:rPr>
              <a:t>Diagrams</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r>
              <a:rPr lang="en-GB" altLang="ko-KR" b="1" dirty="0" smtClean="0">
                <a:solidFill>
                  <a:schemeClr val="tx1">
                    <a:lumMod val="95000"/>
                    <a:lumOff val="5000"/>
                  </a:schemeClr>
                </a:solidFill>
                <a:latin typeface="Times New Roman" panose="02020603050405020304" pitchFamily="18" charset="0"/>
                <a:cs typeface="Times New Roman" panose="02020603050405020304" pitchFamily="18" charset="0"/>
              </a:rPr>
              <a:t>E-R </a:t>
            </a:r>
            <a:r>
              <a:rPr lang="en-GB" altLang="ko-KR" b="1" dirty="0">
                <a:solidFill>
                  <a:schemeClr val="tx1">
                    <a:lumMod val="95000"/>
                    <a:lumOff val="5000"/>
                  </a:schemeClr>
                </a:solidFill>
                <a:latin typeface="Times New Roman" panose="02020603050405020304" pitchFamily="18" charset="0"/>
                <a:cs typeface="Times New Roman" panose="02020603050405020304" pitchFamily="18" charset="0"/>
              </a:rPr>
              <a:t>Diagram</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919249"/>
            <a:ext cx="12192001" cy="6182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0365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594" y="0"/>
            <a:ext cx="8911687" cy="1280890"/>
          </a:xfrm>
        </p:spPr>
        <p:txBody>
          <a:bodyPr/>
          <a:lstStyle/>
          <a:p>
            <a:r>
              <a:rPr lang="en-GB" dirty="0">
                <a:solidFill>
                  <a:schemeClr val="tx1">
                    <a:lumMod val="95000"/>
                    <a:lumOff val="5000"/>
                  </a:schemeClr>
                </a:solidFill>
                <a:latin typeface="Times New Roman" panose="02020603050405020304" pitchFamily="18" charset="0"/>
                <a:cs typeface="Times New Roman" panose="02020603050405020304" pitchFamily="18" charset="0"/>
              </a:rPr>
              <a:t>E-R Diagram(MySQL Auto generated)</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descr="C:\Users\USER\Pictures\Screenshots\Screenshot (88).png"/>
          <p:cNvPicPr/>
          <p:nvPr/>
        </p:nvPicPr>
        <p:blipFill>
          <a:blip r:embed="rId2">
            <a:extLst>
              <a:ext uri="{28A0092B-C50C-407E-A947-70E740481C1C}">
                <a14:useLocalDpi xmlns:a14="http://schemas.microsoft.com/office/drawing/2010/main" val="0"/>
              </a:ext>
            </a:extLst>
          </a:blip>
          <a:srcRect/>
          <a:stretch>
            <a:fillRect/>
          </a:stretch>
        </p:blipFill>
        <p:spPr bwMode="auto">
          <a:xfrm>
            <a:off x="524656" y="584616"/>
            <a:ext cx="11017770" cy="6273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8265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423</TotalTime>
  <Words>516</Words>
  <Application>Microsoft Office PowerPoint</Application>
  <PresentationFormat>Widescreen</PresentationFormat>
  <Paragraphs>86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HY중고딕</vt:lpstr>
      <vt:lpstr>Times New Roman</vt:lpstr>
      <vt:lpstr>Wingdings 3</vt:lpstr>
      <vt:lpstr>Wisp</vt:lpstr>
      <vt:lpstr>Food-Home</vt:lpstr>
      <vt:lpstr> Project Introduction</vt:lpstr>
      <vt:lpstr>Objective (Purpose): </vt:lpstr>
      <vt:lpstr>Scope: </vt:lpstr>
      <vt:lpstr> Technology Used:</vt:lpstr>
      <vt:lpstr> S/W and H/W Requirements</vt:lpstr>
      <vt:lpstr>Functionalities - Module wise /user wise</vt:lpstr>
      <vt:lpstr>UML Diagrams:   E-R Diagram</vt:lpstr>
      <vt:lpstr>E-R Diagram(MySQL Auto generated) </vt:lpstr>
      <vt:lpstr>Class Diagram </vt:lpstr>
      <vt:lpstr>Use Case</vt:lpstr>
      <vt:lpstr>Activity Diagram Of Admin </vt:lpstr>
      <vt:lpstr>Activity Diagram  Of Mess Owner</vt:lpstr>
      <vt:lpstr>Activity Diagram  Of Customer</vt:lpstr>
      <vt:lpstr>sequence diagram for login</vt:lpstr>
      <vt:lpstr>DFD  diagrams</vt:lpstr>
      <vt:lpstr>PowerPoint Presentation</vt:lpstr>
      <vt:lpstr>UI Screen Shots </vt:lpstr>
      <vt:lpstr>PowerPoint Presentation</vt:lpstr>
      <vt:lpstr>PowerPoint Presentation</vt:lpstr>
      <vt:lpstr>PowerPoint Presentation</vt:lpstr>
      <vt:lpstr>PowerPoint Presentation</vt:lpstr>
      <vt:lpstr>PowerPoint Presentation</vt:lpstr>
      <vt:lpstr>Futures Extensions</vt:lpstr>
      <vt:lpstr>Conclusion</vt:lpstr>
      <vt:lpstr>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48</cp:revision>
  <dcterms:created xsi:type="dcterms:W3CDTF">2023-03-08T16:55:51Z</dcterms:created>
  <dcterms:modified xsi:type="dcterms:W3CDTF">2023-03-10T11:07:42Z</dcterms:modified>
</cp:coreProperties>
</file>