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8" r:id="rId4"/>
    <p:sldId id="257" r:id="rId5"/>
    <p:sldId id="267" r:id="rId6"/>
    <p:sldId id="259" r:id="rId7"/>
    <p:sldId id="260" r:id="rId8"/>
    <p:sldId id="262" r:id="rId9"/>
    <p:sldId id="261" r:id="rId10"/>
    <p:sldId id="263" r:id="rId11"/>
    <p:sldId id="264"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64" y="-11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96967B2-7C9F-4DDC-9F04-74F2EA39E47F}" type="datetimeFigureOut">
              <a:rPr lang="en-US" smtClean="0"/>
              <a:pPr/>
              <a:t>25-Dec-20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58A6ED-1FF9-4555-8016-6CE3A61B31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6967B2-7C9F-4DDC-9F04-74F2EA39E47F}" type="datetimeFigureOut">
              <a:rPr lang="en-US" smtClean="0"/>
              <a:pPr/>
              <a:t>25-Dec-20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58A6ED-1FF9-4555-8016-6CE3A61B31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6967B2-7C9F-4DDC-9F04-74F2EA39E47F}" type="datetimeFigureOut">
              <a:rPr lang="en-US" smtClean="0"/>
              <a:pPr/>
              <a:t>25-Dec-20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58A6ED-1FF9-4555-8016-6CE3A61B31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6967B2-7C9F-4DDC-9F04-74F2EA39E47F}" type="datetimeFigureOut">
              <a:rPr lang="en-US" smtClean="0"/>
              <a:pPr/>
              <a:t>25-Dec-20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58A6ED-1FF9-4555-8016-6CE3A61B313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96967B2-7C9F-4DDC-9F04-74F2EA39E47F}" type="datetimeFigureOut">
              <a:rPr lang="en-US" smtClean="0"/>
              <a:pPr/>
              <a:t>25-Dec-20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58A6ED-1FF9-4555-8016-6CE3A61B3138}" type="slidenum">
              <a:rPr lang="en-US" smtClean="0"/>
              <a:pPr/>
              <a:t>‹#›</a:t>
            </a:fld>
            <a:endParaRPr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96967B2-7C9F-4DDC-9F04-74F2EA39E47F}" type="datetimeFigureOut">
              <a:rPr lang="en-US" smtClean="0"/>
              <a:pPr/>
              <a:t>25-Dec-20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58A6ED-1FF9-4555-8016-6CE3A61B313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96967B2-7C9F-4DDC-9F04-74F2EA39E47F}" type="datetimeFigureOut">
              <a:rPr lang="en-US" smtClean="0"/>
              <a:pPr/>
              <a:t>25-Dec-20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958A6ED-1FF9-4555-8016-6CE3A61B31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96967B2-7C9F-4DDC-9F04-74F2EA39E47F}" type="datetimeFigureOut">
              <a:rPr lang="en-US" smtClean="0"/>
              <a:pPr/>
              <a:t>25-Dec-20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958A6ED-1FF9-4555-8016-6CE3A61B313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96967B2-7C9F-4DDC-9F04-74F2EA39E47F}" type="datetimeFigureOut">
              <a:rPr lang="en-US" smtClean="0"/>
              <a:pPr/>
              <a:t>25-Dec-20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958A6ED-1FF9-4555-8016-6CE3A61B31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396967B2-7C9F-4DDC-9F04-74F2EA39E47F}" type="datetimeFigureOut">
              <a:rPr lang="en-US" smtClean="0"/>
              <a:pPr/>
              <a:t>25-Dec-20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58A6ED-1FF9-4555-8016-6CE3A61B31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96967B2-7C9F-4DDC-9F04-74F2EA39E47F}" type="datetimeFigureOut">
              <a:rPr lang="en-US" smtClean="0"/>
              <a:pPr/>
              <a:t>25-Dec-20</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58A6ED-1FF9-4555-8016-6CE3A61B3138}" type="slidenum">
              <a:rPr lang="en-US" smtClean="0"/>
              <a:pPr/>
              <a:t>‹#›</a:t>
            </a:fld>
            <a:endParaRPr lang="en-US"/>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396967B2-7C9F-4DDC-9F04-74F2EA39E47F}" type="datetimeFigureOut">
              <a:rPr lang="en-US" smtClean="0"/>
              <a:pPr/>
              <a:t>25-Dec-20</a:t>
            </a:fld>
            <a:endParaRPr lang="en-US"/>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4958A6ED-1FF9-4555-8016-6CE3A61B31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riramd01" TargetMode="External"/><Relationship Id="rId2" Type="http://schemas.openxmlformats.org/officeDocument/2006/relationships/hyperlink" Target="https://github.com/RamNath512"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590550"/>
            <a:ext cx="8915400" cy="1486622"/>
          </a:xfrm>
        </p:spPr>
        <p:txBody>
          <a:bodyPr>
            <a:normAutofit/>
          </a:bodyPr>
          <a:lstStyle/>
          <a:p>
            <a:pPr algn="ctr"/>
            <a:r>
              <a:rPr lang="en-US" sz="3200" dirty="0" smtClean="0">
                <a:latin typeface="Arial" panose="020B0604020202020204" pitchFamily="34" charset="0"/>
                <a:cs typeface="Arial" panose="020B0604020202020204" pitchFamily="34" charset="0"/>
              </a:rPr>
              <a:t>STUDENT FEE PAYMENT AND EMPLOYE PAYROLL MANAGEMENT</a:t>
            </a:r>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SYSTEM</a:t>
            </a: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09600" y="2571750"/>
            <a:ext cx="8077200" cy="1463246"/>
          </a:xfrm>
        </p:spPr>
        <p:txBody>
          <a:bodyPr>
            <a:normAutofit fontScale="92500" lnSpcReduction="20000"/>
          </a:bodyPr>
          <a:lstStyle/>
          <a:p>
            <a:r>
              <a:rPr lang="en-US" dirty="0" smtClean="0"/>
              <a:t>Team No:8</a:t>
            </a:r>
          </a:p>
          <a:p>
            <a:r>
              <a:rPr lang="en-US" sz="1800" dirty="0" err="1" smtClean="0">
                <a:latin typeface="Arial" panose="020B0604020202020204" pitchFamily="34" charset="0"/>
                <a:cs typeface="Arial" panose="020B0604020202020204" pitchFamily="34" charset="0"/>
              </a:rPr>
              <a:t>K.Deepak</a:t>
            </a:r>
            <a:r>
              <a:rPr lang="en-US" sz="1800" dirty="0" smtClean="0">
                <a:latin typeface="Arial" panose="020B0604020202020204" pitchFamily="34" charset="0"/>
                <a:cs typeface="Arial" panose="020B0604020202020204" pitchFamily="34" charset="0"/>
              </a:rPr>
              <a:t> Ram </a:t>
            </a:r>
            <a:r>
              <a:rPr lang="en-US" sz="1800" dirty="0" err="1" smtClean="0">
                <a:latin typeface="Arial" panose="020B0604020202020204" pitchFamily="34" charset="0"/>
                <a:cs typeface="Arial" panose="020B0604020202020204" pitchFamily="34" charset="0"/>
              </a:rPr>
              <a:t>Nath</a:t>
            </a:r>
            <a:r>
              <a:rPr lang="en-US" sz="1800" dirty="0" smtClean="0">
                <a:latin typeface="Arial" panose="020B0604020202020204" pitchFamily="34" charset="0"/>
                <a:cs typeface="Arial" panose="020B0604020202020204" pitchFamily="34" charset="0"/>
              </a:rPr>
              <a:t> </a:t>
            </a:r>
          </a:p>
          <a:p>
            <a:r>
              <a:rPr lang="en-US" sz="1800" dirty="0" smtClean="0">
                <a:latin typeface="Arial" panose="020B0604020202020204" pitchFamily="34" charset="0"/>
                <a:cs typeface="Arial" panose="020B0604020202020204" pitchFamily="34" charset="0"/>
              </a:rPr>
              <a:t>Roll No: 1602-19-7370130</a:t>
            </a:r>
          </a:p>
          <a:p>
            <a:r>
              <a:rPr lang="en-US" sz="1800" dirty="0" err="1" smtClean="0">
                <a:latin typeface="Arial" panose="020B0604020202020204" pitchFamily="34" charset="0"/>
                <a:cs typeface="Arial" panose="020B0604020202020204" pitchFamily="34" charset="0"/>
              </a:rPr>
              <a:t>Sai</a:t>
            </a:r>
            <a:r>
              <a:rPr lang="en-US" sz="1800" dirty="0" smtClean="0">
                <a:latin typeface="Arial" panose="020B0604020202020204" pitchFamily="34" charset="0"/>
                <a:cs typeface="Arial" panose="020B0604020202020204" pitchFamily="34" charset="0"/>
              </a:rPr>
              <a:t> Sri Ram</a:t>
            </a:r>
          </a:p>
          <a:p>
            <a:r>
              <a:rPr lang="en-US" sz="1800" dirty="0" smtClean="0">
                <a:latin typeface="Arial" panose="020B0604020202020204" pitchFamily="34" charset="0"/>
                <a:cs typeface="Arial" panose="020B0604020202020204" pitchFamily="34" charset="0"/>
              </a:rPr>
              <a:t>Roll No:1602-19-737-160</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01108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66750"/>
            <a:ext cx="8229600" cy="3838719"/>
          </a:xfrm>
        </p:spPr>
        <p:txBody>
          <a:bodyPr>
            <a:normAutofit/>
          </a:bodyPr>
          <a:lstStyle/>
          <a:p>
            <a:pPr marL="109728" indent="0">
              <a:buNone/>
            </a:pPr>
            <a:r>
              <a:rPr lang="en-US" sz="1400" dirty="0">
                <a:latin typeface="Arial" panose="020B0604020202020204" pitchFamily="34" charset="0"/>
                <a:cs typeface="Arial" panose="020B0604020202020204" pitchFamily="34" charset="0"/>
              </a:rPr>
              <a:t>Name : </a:t>
            </a:r>
            <a:r>
              <a:rPr lang="en-US" sz="1400" dirty="0" smtClean="0">
                <a:latin typeface="Arial" panose="020B0604020202020204" pitchFamily="34" charset="0"/>
                <a:cs typeface="Arial" panose="020B0604020202020204" pitchFamily="34" charset="0"/>
              </a:rPr>
              <a:t>Delete </a:t>
            </a:r>
            <a:r>
              <a:rPr lang="en-US" sz="1400" dirty="0">
                <a:latin typeface="Arial" panose="020B0604020202020204" pitchFamily="34" charset="0"/>
                <a:cs typeface="Arial" panose="020B0604020202020204" pitchFamily="34" charset="0"/>
              </a:rPr>
              <a:t>details</a:t>
            </a:r>
          </a:p>
          <a:p>
            <a:pPr marL="109728" indent="0">
              <a:buNone/>
            </a:pPr>
            <a:r>
              <a:rPr lang="en-US" sz="1400" dirty="0">
                <a:latin typeface="Arial" panose="020B0604020202020204" pitchFamily="34" charset="0"/>
                <a:cs typeface="Arial" panose="020B0604020202020204" pitchFamily="34" charset="0"/>
              </a:rPr>
              <a:t>Actor : Administrator</a:t>
            </a:r>
          </a:p>
          <a:p>
            <a:pPr marL="109728" indent="0">
              <a:buNone/>
            </a:pPr>
            <a:r>
              <a:rPr lang="en-US" sz="1400" dirty="0">
                <a:latin typeface="Arial" panose="020B0604020202020204" pitchFamily="34" charset="0"/>
                <a:cs typeface="Arial" panose="020B0604020202020204" pitchFamily="34" charset="0"/>
              </a:rPr>
              <a:t>Description : Allows admin to </a:t>
            </a:r>
            <a:r>
              <a:rPr lang="en-US" sz="1400" dirty="0" smtClean="0">
                <a:latin typeface="Arial" panose="020B0604020202020204" pitchFamily="34" charset="0"/>
                <a:cs typeface="Arial" panose="020B0604020202020204" pitchFamily="34" charset="0"/>
              </a:rPr>
              <a:t>Delete </a:t>
            </a:r>
            <a:r>
              <a:rPr lang="en-US" sz="1400" dirty="0">
                <a:latin typeface="Arial" panose="020B0604020202020204" pitchFamily="34" charset="0"/>
                <a:cs typeface="Arial" panose="020B0604020202020204" pitchFamily="34" charset="0"/>
              </a:rPr>
              <a:t>details of student and staff.</a:t>
            </a:r>
          </a:p>
          <a:p>
            <a:pPr marL="109728" indent="0">
              <a:buNone/>
            </a:pPr>
            <a:r>
              <a:rPr lang="en-US" sz="1400" dirty="0">
                <a:latin typeface="Arial" panose="020B0604020202020204" pitchFamily="34" charset="0"/>
                <a:cs typeface="Arial" panose="020B0604020202020204" pitchFamily="34" charset="0"/>
              </a:rPr>
              <a:t>Pre-condition : User should log in successfully and details of student and staff exist</a:t>
            </a:r>
          </a:p>
          <a:p>
            <a:pPr marL="109728" indent="0">
              <a:buNone/>
            </a:pPr>
            <a:r>
              <a:rPr lang="en-US" sz="1400" dirty="0">
                <a:latin typeface="Arial" panose="020B0604020202020204" pitchFamily="34" charset="0"/>
                <a:cs typeface="Arial" panose="020B0604020202020204" pitchFamily="34" charset="0"/>
              </a:rPr>
              <a:t>Post-condition : Amin have to provide the details to </a:t>
            </a:r>
            <a:r>
              <a:rPr lang="en-US" sz="1400" dirty="0" smtClean="0">
                <a:latin typeface="Arial" panose="020B0604020202020204" pitchFamily="34" charset="0"/>
                <a:cs typeface="Arial" panose="020B0604020202020204" pitchFamily="34" charset="0"/>
              </a:rPr>
              <a:t>delete </a:t>
            </a:r>
            <a:r>
              <a:rPr lang="en-US" sz="1400" dirty="0">
                <a:latin typeface="Arial" panose="020B0604020202020204" pitchFamily="34" charset="0"/>
                <a:cs typeface="Arial" panose="020B0604020202020204" pitchFamily="34" charset="0"/>
              </a:rPr>
              <a:t>the </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record.</a:t>
            </a:r>
          </a:p>
          <a:p>
            <a:pPr marL="109728" indent="0">
              <a:buNone/>
            </a:pPr>
            <a:r>
              <a:rPr lang="en-US" sz="1400" dirty="0">
                <a:latin typeface="Arial" panose="020B0604020202020204" pitchFamily="34" charset="0"/>
                <a:cs typeface="Arial" panose="020B0604020202020204" pitchFamily="34" charset="0"/>
              </a:rPr>
              <a:t>Main Flow </a:t>
            </a:r>
            <a:r>
              <a:rPr lang="en-US" sz="1400" dirty="0" smtClean="0">
                <a:latin typeface="Arial" panose="020B0604020202020204" pitchFamily="34" charset="0"/>
                <a:cs typeface="Arial" panose="020B0604020202020204" pitchFamily="34" charset="0"/>
              </a:rPr>
              <a:t>:</a:t>
            </a:r>
          </a:p>
          <a:p>
            <a:pPr marL="109728" indent="0">
              <a:buNone/>
            </a:pPr>
            <a:endParaRPr lang="en-US" sz="1400" dirty="0">
              <a:latin typeface="Arial" panose="020B0604020202020204" pitchFamily="34" charset="0"/>
              <a:cs typeface="Arial" panose="020B0604020202020204" pitchFamily="34" charset="0"/>
            </a:endParaRPr>
          </a:p>
          <a:p>
            <a:pPr marL="109728" indent="0">
              <a:buNone/>
            </a:pPr>
            <a:endParaRPr lang="en-US" sz="14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57200" y="29441"/>
            <a:ext cx="8229600" cy="536971"/>
          </a:xfrm>
        </p:spPr>
        <p:txBody>
          <a:bodyPr>
            <a:normAutofit/>
          </a:bodyPr>
          <a:lstStyle/>
          <a:p>
            <a:r>
              <a:rPr lang="en-US" sz="1600" dirty="0">
                <a:latin typeface="Arial" panose="020B0604020202020204" pitchFamily="34" charset="0"/>
                <a:cs typeface="Arial" panose="020B0604020202020204" pitchFamily="34" charset="0"/>
              </a:rPr>
              <a:t>Use Case </a:t>
            </a:r>
            <a:r>
              <a:rPr lang="en-US" sz="1600" dirty="0" smtClean="0">
                <a:latin typeface="Arial" panose="020B0604020202020204" pitchFamily="34" charset="0"/>
                <a:cs typeface="Arial" panose="020B0604020202020204" pitchFamily="34" charset="0"/>
              </a:rPr>
              <a:t>id:UC_05</a:t>
            </a:r>
            <a:endParaRPr lang="en-US" sz="16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4042476058"/>
              </p:ext>
            </p:extLst>
          </p:nvPr>
        </p:nvGraphicFramePr>
        <p:xfrm>
          <a:off x="1295400" y="2419350"/>
          <a:ext cx="6096000" cy="1935480"/>
        </p:xfrm>
        <a:graphic>
          <a:graphicData uri="http://schemas.openxmlformats.org/drawingml/2006/table">
            <a:tbl>
              <a:tblPr firstRow="1" bandRow="1">
                <a:tableStyleId>{5C22544A-7EE6-4342-B048-85BDC9FD1C3A}</a:tableStyleId>
              </a:tblPr>
              <a:tblGrid>
                <a:gridCol w="3048000"/>
                <a:gridCol w="3048000"/>
              </a:tblGrid>
              <a:tr h="279400">
                <a:tc>
                  <a:txBody>
                    <a:bodyPr/>
                    <a:lstStyle/>
                    <a:p>
                      <a:r>
                        <a:rPr lang="en-US" sz="1400" dirty="0" smtClean="0">
                          <a:latin typeface="Arial" panose="020B0604020202020204" pitchFamily="34" charset="0"/>
                          <a:cs typeface="Arial" panose="020B0604020202020204" pitchFamily="34" charset="0"/>
                        </a:rPr>
                        <a:t>User</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System</a:t>
                      </a:r>
                      <a:endParaRPr lang="en-US" sz="1400" dirty="0">
                        <a:latin typeface="Arial" panose="020B0604020202020204" pitchFamily="34" charset="0"/>
                        <a:cs typeface="Arial" panose="020B0604020202020204" pitchFamily="34" charset="0"/>
                      </a:endParaRPr>
                    </a:p>
                  </a:txBody>
                  <a:tcPr/>
                </a:tc>
              </a:tr>
              <a:tr h="370840">
                <a:tc>
                  <a:txBody>
                    <a:bodyPr/>
                    <a:lstStyle/>
                    <a:p>
                      <a:r>
                        <a:rPr lang="en-US" sz="1400" dirty="0" smtClean="0">
                          <a:latin typeface="Arial" panose="020B0604020202020204" pitchFamily="34" charset="0"/>
                          <a:cs typeface="Arial" panose="020B0604020202020204" pitchFamily="34" charset="0"/>
                        </a:rPr>
                        <a:t>1.Choose</a:t>
                      </a:r>
                      <a:r>
                        <a:rPr lang="en-US" sz="1400" baseline="0" dirty="0" smtClean="0">
                          <a:latin typeface="Arial" panose="020B0604020202020204" pitchFamily="34" charset="0"/>
                          <a:cs typeface="Arial" panose="020B0604020202020204" pitchFamily="34" charset="0"/>
                        </a:rPr>
                        <a:t> to delete the record.</a:t>
                      </a:r>
                    </a:p>
                  </a:txBody>
                  <a:tcPr/>
                </a:tc>
                <a:tc>
                  <a:txBody>
                    <a:bodyPr/>
                    <a:lstStyle/>
                    <a:p>
                      <a:endParaRPr lang="en-US" sz="1400" dirty="0">
                        <a:latin typeface="Arial" panose="020B0604020202020204" pitchFamily="34" charset="0"/>
                        <a:cs typeface="Arial" panose="020B0604020202020204" pitchFamily="34" charset="0"/>
                      </a:endParaRPr>
                    </a:p>
                  </a:txBody>
                  <a:tcPr/>
                </a:tc>
              </a:tr>
              <a:tr h="370840">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2.Asks the details</a:t>
                      </a:r>
                      <a:r>
                        <a:rPr lang="en-US" sz="1400" baseline="0" dirty="0" smtClean="0">
                          <a:latin typeface="Arial" panose="020B0604020202020204" pitchFamily="34" charset="0"/>
                          <a:cs typeface="Arial" panose="020B0604020202020204" pitchFamily="34" charset="0"/>
                        </a:rPr>
                        <a:t> to delete the record.</a:t>
                      </a:r>
                      <a:endParaRPr lang="en-US" sz="14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3.Enter</a:t>
                      </a:r>
                      <a:r>
                        <a:rPr lang="en-US" sz="1400" baseline="0" dirty="0" smtClean="0">
                          <a:latin typeface="Arial" panose="020B0604020202020204" pitchFamily="34" charset="0"/>
                          <a:cs typeface="Arial" panose="020B0604020202020204" pitchFamily="34" charset="0"/>
                        </a:rPr>
                        <a:t> the required details.</a:t>
                      </a:r>
                      <a:endParaRPr lang="en-US" sz="1400" dirty="0" smtClean="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tr>
              <a:tr h="370840">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4.Delete</a:t>
                      </a:r>
                      <a:r>
                        <a:rPr lang="en-US" sz="1400" baseline="0" dirty="0" smtClean="0">
                          <a:latin typeface="Arial" panose="020B0604020202020204" pitchFamily="34" charset="0"/>
                          <a:cs typeface="Arial" panose="020B0604020202020204" pitchFamily="34" charset="0"/>
                        </a:rPr>
                        <a:t> the record Successfully</a:t>
                      </a:r>
                      <a:endParaRPr lang="en-US" sz="1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xmlns="" val="4136865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66750"/>
            <a:ext cx="8229600" cy="3838719"/>
          </a:xfrm>
        </p:spPr>
        <p:txBody>
          <a:bodyPr>
            <a:normAutofit/>
          </a:bodyPr>
          <a:lstStyle/>
          <a:p>
            <a:pPr marL="109728" indent="0">
              <a:buNone/>
            </a:pPr>
            <a:r>
              <a:rPr lang="en-US" sz="1400" dirty="0">
                <a:latin typeface="Arial" panose="020B0604020202020204" pitchFamily="34" charset="0"/>
                <a:cs typeface="Arial" panose="020B0604020202020204" pitchFamily="34" charset="0"/>
              </a:rPr>
              <a:t>Name : </a:t>
            </a:r>
            <a:r>
              <a:rPr lang="en-US" sz="1400" dirty="0" smtClean="0">
                <a:latin typeface="Arial" panose="020B0604020202020204" pitchFamily="34" charset="0"/>
                <a:cs typeface="Arial" panose="020B0604020202020204" pitchFamily="34" charset="0"/>
              </a:rPr>
              <a:t>Calculate Fee </a:t>
            </a:r>
            <a:endParaRPr lang="en-US" sz="1400" dirty="0">
              <a:latin typeface="Arial" panose="020B0604020202020204" pitchFamily="34" charset="0"/>
              <a:cs typeface="Arial" panose="020B0604020202020204" pitchFamily="34" charset="0"/>
            </a:endParaRPr>
          </a:p>
          <a:p>
            <a:pPr marL="109728" indent="0">
              <a:buNone/>
            </a:pPr>
            <a:r>
              <a:rPr lang="en-US" sz="1400" dirty="0">
                <a:latin typeface="Arial" panose="020B0604020202020204" pitchFamily="34" charset="0"/>
                <a:cs typeface="Arial" panose="020B0604020202020204" pitchFamily="34" charset="0"/>
              </a:rPr>
              <a:t>Actor : Administrator</a:t>
            </a:r>
          </a:p>
          <a:p>
            <a:pPr marL="109728" indent="0">
              <a:buNone/>
            </a:pPr>
            <a:r>
              <a:rPr lang="en-US" sz="1400" dirty="0">
                <a:latin typeface="Arial" panose="020B0604020202020204" pitchFamily="34" charset="0"/>
                <a:cs typeface="Arial" panose="020B0604020202020204" pitchFamily="34" charset="0"/>
              </a:rPr>
              <a:t>Description : Allows admin to </a:t>
            </a:r>
            <a:r>
              <a:rPr lang="en-US" sz="1400" dirty="0" smtClean="0">
                <a:latin typeface="Arial" panose="020B0604020202020204" pitchFamily="34" charset="0"/>
                <a:cs typeface="Arial" panose="020B0604020202020204" pitchFamily="34" charset="0"/>
              </a:rPr>
              <a:t>check the </a:t>
            </a:r>
            <a:r>
              <a:rPr lang="en-US" sz="1400" dirty="0" smtClean="0">
                <a:latin typeface="Arial" panose="020B0604020202020204" pitchFamily="34" charset="0"/>
                <a:cs typeface="Arial" panose="020B0604020202020204" pitchFamily="34" charset="0"/>
              </a:rPr>
              <a:t>fee </a:t>
            </a:r>
            <a:r>
              <a:rPr lang="en-US" sz="1400" dirty="0" smtClean="0">
                <a:latin typeface="Arial" panose="020B0604020202020204" pitchFamily="34" charset="0"/>
                <a:cs typeface="Arial" panose="020B0604020202020204" pitchFamily="34" charset="0"/>
              </a:rPr>
              <a:t>details </a:t>
            </a:r>
            <a:r>
              <a:rPr lang="en-US" sz="1400" dirty="0">
                <a:latin typeface="Arial" panose="020B0604020202020204" pitchFamily="34" charset="0"/>
                <a:cs typeface="Arial" panose="020B0604020202020204" pitchFamily="34" charset="0"/>
              </a:rPr>
              <a:t>of </a:t>
            </a:r>
            <a:r>
              <a:rPr lang="en-US" sz="1400" dirty="0" smtClean="0">
                <a:latin typeface="Arial" panose="020B0604020202020204" pitchFamily="34" charset="0"/>
                <a:cs typeface="Arial" panose="020B0604020202020204" pitchFamily="34" charset="0"/>
              </a:rPr>
              <a:t>student.</a:t>
            </a:r>
            <a:endParaRPr lang="en-US" sz="1400" dirty="0">
              <a:latin typeface="Arial" panose="020B0604020202020204" pitchFamily="34" charset="0"/>
              <a:cs typeface="Arial" panose="020B0604020202020204" pitchFamily="34" charset="0"/>
            </a:endParaRPr>
          </a:p>
          <a:p>
            <a:pPr marL="109728" indent="0">
              <a:buNone/>
            </a:pPr>
            <a:r>
              <a:rPr lang="en-US" sz="1400" dirty="0">
                <a:latin typeface="Arial" panose="020B0604020202020204" pitchFamily="34" charset="0"/>
                <a:cs typeface="Arial" panose="020B0604020202020204" pitchFamily="34" charset="0"/>
              </a:rPr>
              <a:t>Pre-condition : User should log in successfully and details of student </a:t>
            </a:r>
            <a:r>
              <a:rPr lang="en-US" sz="1400" dirty="0" smtClean="0">
                <a:latin typeface="Arial" panose="020B0604020202020204" pitchFamily="34" charset="0"/>
                <a:cs typeface="Arial" panose="020B0604020202020204" pitchFamily="34" charset="0"/>
              </a:rPr>
              <a:t> exists.</a:t>
            </a:r>
            <a:endParaRPr lang="en-US" sz="1400" dirty="0">
              <a:latin typeface="Arial" panose="020B0604020202020204" pitchFamily="34" charset="0"/>
              <a:cs typeface="Arial" panose="020B0604020202020204" pitchFamily="34" charset="0"/>
            </a:endParaRPr>
          </a:p>
          <a:p>
            <a:pPr marL="109728" indent="0">
              <a:buNone/>
            </a:pPr>
            <a:r>
              <a:rPr lang="en-US" sz="1400" dirty="0">
                <a:latin typeface="Arial" panose="020B0604020202020204" pitchFamily="34" charset="0"/>
                <a:cs typeface="Arial" panose="020B0604020202020204" pitchFamily="34" charset="0"/>
              </a:rPr>
              <a:t>Post-condition : Amin have to provide the details to search the previous record.</a:t>
            </a:r>
          </a:p>
          <a:p>
            <a:pPr marL="109728" indent="0">
              <a:buNone/>
            </a:pPr>
            <a:r>
              <a:rPr lang="en-US" sz="1400" dirty="0">
                <a:latin typeface="Arial" panose="020B0604020202020204" pitchFamily="34" charset="0"/>
                <a:cs typeface="Arial" panose="020B0604020202020204" pitchFamily="34" charset="0"/>
              </a:rPr>
              <a:t>Main Flow :</a:t>
            </a:r>
          </a:p>
          <a:p>
            <a:pPr marL="109728" indent="0">
              <a:buNone/>
            </a:pPr>
            <a:endParaRPr lang="en-US" sz="14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57200" y="133351"/>
            <a:ext cx="8229600" cy="381000"/>
          </a:xfrm>
        </p:spPr>
        <p:txBody>
          <a:bodyPr>
            <a:normAutofit/>
          </a:bodyPr>
          <a:lstStyle/>
          <a:p>
            <a:r>
              <a:rPr lang="en-US" sz="1400" dirty="0">
                <a:latin typeface="Arial" panose="020B0604020202020204" pitchFamily="34" charset="0"/>
                <a:cs typeface="Arial" panose="020B0604020202020204" pitchFamily="34" charset="0"/>
              </a:rPr>
              <a:t>Use Case </a:t>
            </a:r>
            <a:r>
              <a:rPr lang="en-US" sz="1400" dirty="0" smtClean="0">
                <a:latin typeface="Arial" panose="020B0604020202020204" pitchFamily="34" charset="0"/>
                <a:cs typeface="Arial" panose="020B0604020202020204" pitchFamily="34" charset="0"/>
              </a:rPr>
              <a:t>id:UC_06</a:t>
            </a:r>
            <a:endParaRPr lang="en-US" sz="14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3951448107"/>
              </p:ext>
            </p:extLst>
          </p:nvPr>
        </p:nvGraphicFramePr>
        <p:xfrm>
          <a:off x="1676400" y="2266951"/>
          <a:ext cx="6096000" cy="2245590"/>
        </p:xfrm>
        <a:graphic>
          <a:graphicData uri="http://schemas.openxmlformats.org/drawingml/2006/table">
            <a:tbl>
              <a:tblPr firstRow="1" bandRow="1">
                <a:tableStyleId>{5C22544A-7EE6-4342-B048-85BDC9FD1C3A}</a:tableStyleId>
              </a:tblPr>
              <a:tblGrid>
                <a:gridCol w="3048000"/>
                <a:gridCol w="3048000"/>
              </a:tblGrid>
              <a:tr h="317572">
                <a:tc>
                  <a:txBody>
                    <a:bodyPr/>
                    <a:lstStyle/>
                    <a:p>
                      <a:r>
                        <a:rPr lang="en-US" sz="1400" dirty="0" smtClean="0">
                          <a:latin typeface="Arial" panose="020B0604020202020204" pitchFamily="34" charset="0"/>
                          <a:cs typeface="Arial" panose="020B0604020202020204" pitchFamily="34" charset="0"/>
                        </a:rPr>
                        <a:t>User</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System</a:t>
                      </a:r>
                      <a:endParaRPr lang="en-US" sz="1400" dirty="0">
                        <a:latin typeface="Arial" panose="020B0604020202020204" pitchFamily="34" charset="0"/>
                        <a:cs typeface="Arial" panose="020B0604020202020204" pitchFamily="34" charset="0"/>
                      </a:endParaRPr>
                    </a:p>
                  </a:txBody>
                  <a:tcPr/>
                </a:tc>
              </a:tr>
              <a:tr h="482370">
                <a:tc>
                  <a:txBody>
                    <a:bodyPr/>
                    <a:lstStyle/>
                    <a:p>
                      <a:r>
                        <a:rPr lang="en-US" sz="1400" dirty="0" smtClean="0">
                          <a:latin typeface="Arial" panose="020B0604020202020204" pitchFamily="34" charset="0"/>
                          <a:cs typeface="Arial" panose="020B0604020202020204" pitchFamily="34" charset="0"/>
                        </a:rPr>
                        <a:t>1.Choose the option  fee</a:t>
                      </a:r>
                      <a:r>
                        <a:rPr lang="en-US" sz="1400" baseline="0" dirty="0" smtClean="0">
                          <a:latin typeface="Arial" panose="020B0604020202020204" pitchFamily="34" charset="0"/>
                          <a:cs typeface="Arial" panose="020B0604020202020204" pitchFamily="34" charset="0"/>
                        </a:rPr>
                        <a:t> for students </a:t>
                      </a:r>
                      <a:r>
                        <a:rPr lang="en-US" sz="1400" baseline="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tr>
              <a:tr h="452899">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2.Asks the details of</a:t>
                      </a:r>
                      <a:r>
                        <a:rPr lang="en-US" sz="1400" baseline="0" dirty="0" smtClean="0">
                          <a:latin typeface="Arial" panose="020B0604020202020204" pitchFamily="34" charset="0"/>
                          <a:cs typeface="Arial" panose="020B0604020202020204" pitchFamily="34" charset="0"/>
                        </a:rPr>
                        <a:t> the </a:t>
                      </a:r>
                      <a:r>
                        <a:rPr lang="en-US" sz="1400" baseline="0" dirty="0" smtClean="0">
                          <a:latin typeface="Arial" panose="020B0604020202020204" pitchFamily="34" charset="0"/>
                          <a:cs typeface="Arial" panose="020B0604020202020204" pitchFamily="34" charset="0"/>
                        </a:rPr>
                        <a:t>student.</a:t>
                      </a:r>
                      <a:endParaRPr lang="en-US" sz="1400" dirty="0">
                        <a:latin typeface="Arial" panose="020B0604020202020204" pitchFamily="34" charset="0"/>
                        <a:cs typeface="Arial" panose="020B0604020202020204" pitchFamily="34" charset="0"/>
                      </a:endParaRPr>
                    </a:p>
                  </a:txBody>
                  <a:tcPr/>
                </a:tc>
              </a:tr>
              <a:tr h="317572">
                <a:tc>
                  <a:txBody>
                    <a:bodyPr/>
                    <a:lstStyle/>
                    <a:p>
                      <a:r>
                        <a:rPr lang="en-US" sz="1400" dirty="0" smtClean="0">
                          <a:latin typeface="Arial" panose="020B0604020202020204" pitchFamily="34" charset="0"/>
                          <a:cs typeface="Arial" panose="020B0604020202020204" pitchFamily="34" charset="0"/>
                        </a:rPr>
                        <a:t>3.Enter the required details.</a:t>
                      </a:r>
                      <a:endParaRPr lang="en-US" sz="1400" dirty="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tr>
              <a:tr h="639387">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4.Displays</a:t>
                      </a:r>
                      <a:r>
                        <a:rPr lang="en-US" sz="1400" baseline="0" dirty="0" smtClean="0">
                          <a:latin typeface="Arial" panose="020B0604020202020204" pitchFamily="34" charset="0"/>
                          <a:cs typeface="Arial" panose="020B0604020202020204" pitchFamily="34" charset="0"/>
                        </a:rPr>
                        <a:t> the fee details of student</a:t>
                      </a:r>
                      <a:r>
                        <a:rPr lang="en-US" sz="1400" baseline="0" dirty="0" smtClean="0">
                          <a:latin typeface="Arial" panose="020B0604020202020204" pitchFamily="34" charset="0"/>
                          <a:cs typeface="Arial" panose="020B0604020202020204" pitchFamily="34" charset="0"/>
                        </a:rPr>
                        <a:t>.</a:t>
                      </a:r>
                      <a:endParaRPr lang="en-US" sz="1400" baseline="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xmlns="" val="1875073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90550"/>
            <a:ext cx="8229600" cy="3914919"/>
          </a:xfrm>
        </p:spPr>
        <p:txBody>
          <a:bodyPr>
            <a:normAutofit/>
          </a:bodyPr>
          <a:lstStyle/>
          <a:p>
            <a:pPr marL="109728" indent="0">
              <a:buNone/>
            </a:pPr>
            <a:r>
              <a:rPr lang="en-US" sz="1400" dirty="0" smtClean="0">
                <a:latin typeface="Arial" panose="020B0604020202020204" pitchFamily="34" charset="0"/>
                <a:cs typeface="Arial" panose="020B0604020202020204" pitchFamily="34" charset="0"/>
              </a:rPr>
              <a:t>Name : Calculate </a:t>
            </a:r>
            <a:r>
              <a:rPr lang="en-US" sz="1400" dirty="0" smtClean="0">
                <a:latin typeface="Arial" panose="020B0604020202020204" pitchFamily="34" charset="0"/>
                <a:cs typeface="Arial" panose="020B0604020202020204" pitchFamily="34" charset="0"/>
              </a:rPr>
              <a:t>Salary</a:t>
            </a:r>
            <a:endParaRPr lang="en-US" sz="1400" dirty="0" smtClean="0">
              <a:latin typeface="Arial" panose="020B0604020202020204" pitchFamily="34" charset="0"/>
              <a:cs typeface="Arial" panose="020B0604020202020204" pitchFamily="34" charset="0"/>
            </a:endParaRPr>
          </a:p>
          <a:p>
            <a:pPr marL="109728" indent="0">
              <a:buNone/>
            </a:pPr>
            <a:r>
              <a:rPr lang="en-US" sz="1400" dirty="0" smtClean="0">
                <a:latin typeface="Arial" panose="020B0604020202020204" pitchFamily="34" charset="0"/>
                <a:cs typeface="Arial" panose="020B0604020202020204" pitchFamily="34" charset="0"/>
              </a:rPr>
              <a:t>Actor : Administrator</a:t>
            </a:r>
          </a:p>
          <a:p>
            <a:pPr marL="109728" indent="0">
              <a:buNone/>
            </a:pPr>
            <a:r>
              <a:rPr lang="en-US" sz="1400" dirty="0" smtClean="0">
                <a:latin typeface="Arial" panose="020B0604020202020204" pitchFamily="34" charset="0"/>
                <a:cs typeface="Arial" panose="020B0604020202020204" pitchFamily="34" charset="0"/>
              </a:rPr>
              <a:t>Description : Allows admin to check the </a:t>
            </a:r>
            <a:r>
              <a:rPr lang="en-US" sz="1400" dirty="0" smtClean="0">
                <a:latin typeface="Arial" panose="020B0604020202020204" pitchFamily="34" charset="0"/>
                <a:cs typeface="Arial" panose="020B0604020202020204" pitchFamily="34" charset="0"/>
              </a:rPr>
              <a:t> salary </a:t>
            </a:r>
            <a:r>
              <a:rPr lang="en-US" sz="1400" dirty="0" smtClean="0">
                <a:latin typeface="Arial" panose="020B0604020202020204" pitchFamily="34" charset="0"/>
                <a:cs typeface="Arial" panose="020B0604020202020204" pitchFamily="34" charset="0"/>
              </a:rPr>
              <a:t>details of </a:t>
            </a:r>
            <a:r>
              <a:rPr lang="en-US" sz="1400" dirty="0" smtClean="0">
                <a:latin typeface="Arial" panose="020B0604020202020204" pitchFamily="34" charset="0"/>
                <a:cs typeface="Arial" panose="020B0604020202020204" pitchFamily="34" charset="0"/>
              </a:rPr>
              <a:t>staff</a:t>
            </a:r>
            <a:r>
              <a:rPr lang="en-US" sz="1400" dirty="0" smtClean="0">
                <a:latin typeface="Arial" panose="020B0604020202020204" pitchFamily="34" charset="0"/>
                <a:cs typeface="Arial" panose="020B0604020202020204" pitchFamily="34" charset="0"/>
              </a:rPr>
              <a:t>.</a:t>
            </a:r>
          </a:p>
          <a:p>
            <a:pPr marL="109728" indent="0">
              <a:buNone/>
            </a:pPr>
            <a:r>
              <a:rPr lang="en-US" sz="1400" dirty="0" smtClean="0">
                <a:latin typeface="Arial" panose="020B0604020202020204" pitchFamily="34" charset="0"/>
                <a:cs typeface="Arial" panose="020B0604020202020204" pitchFamily="34" charset="0"/>
              </a:rPr>
              <a:t>Pre-condition : User should log in successfully and details of </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staff exist</a:t>
            </a:r>
          </a:p>
          <a:p>
            <a:pPr marL="109728" indent="0">
              <a:buNone/>
            </a:pPr>
            <a:r>
              <a:rPr lang="en-US" sz="1400" dirty="0" smtClean="0">
                <a:latin typeface="Arial" panose="020B0604020202020204" pitchFamily="34" charset="0"/>
                <a:cs typeface="Arial" panose="020B0604020202020204" pitchFamily="34" charset="0"/>
              </a:rPr>
              <a:t>Post-condition : </a:t>
            </a:r>
            <a:r>
              <a:rPr lang="en-US" sz="1400" dirty="0" smtClean="0">
                <a:latin typeface="Arial" panose="020B0604020202020204" pitchFamily="34" charset="0"/>
                <a:cs typeface="Arial" panose="020B0604020202020204" pitchFamily="34" charset="0"/>
              </a:rPr>
              <a:t>Admin </a:t>
            </a:r>
            <a:r>
              <a:rPr lang="en-US" sz="1400" dirty="0" smtClean="0">
                <a:latin typeface="Arial" panose="020B0604020202020204" pitchFamily="34" charset="0"/>
                <a:cs typeface="Arial" panose="020B0604020202020204" pitchFamily="34" charset="0"/>
              </a:rPr>
              <a:t>have to provide the details to search the previous record.</a:t>
            </a:r>
          </a:p>
          <a:p>
            <a:pPr marL="109728" indent="0">
              <a:buNone/>
            </a:pPr>
            <a:r>
              <a:rPr lang="en-US" sz="1400" dirty="0" smtClean="0">
                <a:latin typeface="Arial" panose="020B0604020202020204" pitchFamily="34" charset="0"/>
                <a:cs typeface="Arial" panose="020B0604020202020204" pitchFamily="34" charset="0"/>
              </a:rPr>
              <a:t>Main Flow </a:t>
            </a:r>
            <a:r>
              <a:rPr lang="en-US" sz="1400" dirty="0" smtClean="0">
                <a:latin typeface="Arial" panose="020B0604020202020204" pitchFamily="34" charset="0"/>
                <a:cs typeface="Arial" panose="020B0604020202020204" pitchFamily="34" charset="0"/>
              </a:rPr>
              <a:t>:</a:t>
            </a:r>
          </a:p>
          <a:p>
            <a:pPr marL="109728" indent="0">
              <a:buNone/>
            </a:pPr>
            <a:endParaRPr lang="en-US" sz="1400" dirty="0" smtClean="0">
              <a:latin typeface="Arial" panose="020B0604020202020204" pitchFamily="34" charset="0"/>
              <a:cs typeface="Arial" panose="020B0604020202020204" pitchFamily="34" charset="0"/>
            </a:endParaRPr>
          </a:p>
          <a:p>
            <a:pPr marL="109728" indent="0">
              <a:buNone/>
            </a:pPr>
            <a:endParaRPr lang="en-US" sz="1400" dirty="0" smtClean="0">
              <a:latin typeface="Arial" panose="020B0604020202020204" pitchFamily="34" charset="0"/>
              <a:cs typeface="Arial" panose="020B0604020202020204" pitchFamily="34" charset="0"/>
            </a:endParaRPr>
          </a:p>
          <a:p>
            <a:pPr>
              <a:buNone/>
            </a:pPr>
            <a:endParaRPr lang="en-US" sz="1400" dirty="0"/>
          </a:p>
        </p:txBody>
      </p:sp>
      <p:sp>
        <p:nvSpPr>
          <p:cNvPr id="3" name="Title 2"/>
          <p:cNvSpPr>
            <a:spLocks noGrp="1"/>
          </p:cNvSpPr>
          <p:nvPr>
            <p:ph type="title"/>
          </p:nvPr>
        </p:nvSpPr>
        <p:spPr>
          <a:xfrm>
            <a:off x="457200" y="205979"/>
            <a:ext cx="8229600" cy="308371"/>
          </a:xfrm>
        </p:spPr>
        <p:txBody>
          <a:bodyPr>
            <a:normAutofit/>
          </a:bodyPr>
          <a:lstStyle/>
          <a:p>
            <a:r>
              <a:rPr lang="en-US" sz="1400" dirty="0" smtClean="0">
                <a:latin typeface="Arial" panose="020B0604020202020204" pitchFamily="34" charset="0"/>
                <a:cs typeface="Arial" panose="020B0604020202020204" pitchFamily="34" charset="0"/>
              </a:rPr>
              <a:t>Use Case </a:t>
            </a:r>
            <a:r>
              <a:rPr lang="en-US" sz="1400" dirty="0" smtClean="0">
                <a:latin typeface="Arial" panose="020B0604020202020204" pitchFamily="34" charset="0"/>
                <a:cs typeface="Arial" panose="020B0604020202020204" pitchFamily="34" charset="0"/>
              </a:rPr>
              <a:t>id:UC_07</a:t>
            </a:r>
            <a:endParaRPr lang="en-US" sz="1400" dirty="0"/>
          </a:p>
        </p:txBody>
      </p:sp>
      <p:graphicFrame>
        <p:nvGraphicFramePr>
          <p:cNvPr id="5" name="Table 4"/>
          <p:cNvGraphicFramePr>
            <a:graphicFrameLocks noGrp="1"/>
          </p:cNvGraphicFramePr>
          <p:nvPr/>
        </p:nvGraphicFramePr>
        <p:xfrm>
          <a:off x="1905000" y="2190751"/>
          <a:ext cx="5943600" cy="2240104"/>
        </p:xfrm>
        <a:graphic>
          <a:graphicData uri="http://schemas.openxmlformats.org/drawingml/2006/table">
            <a:tbl>
              <a:tblPr firstRow="1" bandRow="1">
                <a:tableStyleId>{5C22544A-7EE6-4342-B048-85BDC9FD1C3A}</a:tableStyleId>
              </a:tblPr>
              <a:tblGrid>
                <a:gridCol w="2971800"/>
                <a:gridCol w="2971800"/>
              </a:tblGrid>
              <a:tr h="332989">
                <a:tc>
                  <a:txBody>
                    <a:bodyPr/>
                    <a:lstStyle/>
                    <a:p>
                      <a:r>
                        <a:rPr lang="en-US" dirty="0" smtClean="0"/>
                        <a:t>USER</a:t>
                      </a:r>
                      <a:endParaRPr lang="en-US" dirty="0"/>
                    </a:p>
                  </a:txBody>
                  <a:tcPr/>
                </a:tc>
                <a:tc>
                  <a:txBody>
                    <a:bodyPr/>
                    <a:lstStyle/>
                    <a:p>
                      <a:r>
                        <a:rPr lang="en-US" dirty="0" smtClean="0"/>
                        <a:t>SYSTEM</a:t>
                      </a:r>
                      <a:endParaRPr lang="en-US" dirty="0"/>
                    </a:p>
                  </a:txBody>
                  <a:tcPr/>
                </a:tc>
              </a:tr>
              <a:tr h="471735">
                <a:tc>
                  <a:txBody>
                    <a:bodyPr/>
                    <a:lstStyle/>
                    <a:p>
                      <a:r>
                        <a:rPr lang="en-US" sz="1400" dirty="0" smtClean="0">
                          <a:latin typeface="Arial" panose="020B0604020202020204" pitchFamily="34" charset="0"/>
                          <a:cs typeface="Arial" panose="020B0604020202020204" pitchFamily="34" charset="0"/>
                        </a:rPr>
                        <a:t>1.Choose the option </a:t>
                      </a:r>
                      <a:r>
                        <a:rPr lang="en-US" sz="1400" baseline="0" dirty="0" smtClean="0">
                          <a:latin typeface="Arial" panose="020B0604020202020204" pitchFamily="34" charset="0"/>
                          <a:cs typeface="Arial" panose="020B0604020202020204" pitchFamily="34" charset="0"/>
                        </a:rPr>
                        <a:t>  </a:t>
                      </a:r>
                      <a:r>
                        <a:rPr lang="en-US" sz="1400" baseline="0" dirty="0" smtClean="0">
                          <a:latin typeface="Arial" panose="020B0604020202020204" pitchFamily="34" charset="0"/>
                          <a:cs typeface="Arial" panose="020B0604020202020204" pitchFamily="34" charset="0"/>
                        </a:rPr>
                        <a:t>salary for </a:t>
                      </a:r>
                      <a:r>
                        <a:rPr lang="en-US" sz="1400" baseline="0" dirty="0" smtClean="0">
                          <a:latin typeface="Arial" panose="020B0604020202020204" pitchFamily="34" charset="0"/>
                          <a:cs typeface="Arial" panose="020B0604020202020204" pitchFamily="34" charset="0"/>
                        </a:rPr>
                        <a:t>the staff.</a:t>
                      </a:r>
                      <a:endParaRPr lang="en-US" sz="1400" dirty="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tr>
              <a:tr h="372365">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2.Asks the details of</a:t>
                      </a:r>
                      <a:r>
                        <a:rPr lang="en-US" sz="1400" baseline="0" dirty="0" smtClean="0">
                          <a:latin typeface="Arial" panose="020B0604020202020204" pitchFamily="34" charset="0"/>
                          <a:cs typeface="Arial" panose="020B0604020202020204" pitchFamily="34" charset="0"/>
                        </a:rPr>
                        <a:t> the </a:t>
                      </a:r>
                      <a:r>
                        <a:rPr lang="en-US" sz="1400" baseline="0" dirty="0" smtClean="0">
                          <a:latin typeface="Arial" panose="020B0604020202020204" pitchFamily="34" charset="0"/>
                          <a:cs typeface="Arial" panose="020B0604020202020204" pitchFamily="34" charset="0"/>
                        </a:rPr>
                        <a:t> </a:t>
                      </a:r>
                      <a:r>
                        <a:rPr lang="en-US" sz="1400" baseline="0" dirty="0" smtClean="0">
                          <a:latin typeface="Arial" panose="020B0604020202020204" pitchFamily="34" charset="0"/>
                          <a:cs typeface="Arial" panose="020B0604020202020204" pitchFamily="34" charset="0"/>
                        </a:rPr>
                        <a:t>staff.</a:t>
                      </a:r>
                      <a:endParaRPr lang="en-US" sz="1400" dirty="0">
                        <a:latin typeface="Arial" panose="020B0604020202020204" pitchFamily="34" charset="0"/>
                        <a:cs typeface="Arial" panose="020B0604020202020204" pitchFamily="34" charset="0"/>
                      </a:endParaRPr>
                    </a:p>
                  </a:txBody>
                  <a:tcPr/>
                </a:tc>
              </a:tr>
              <a:tr h="277491">
                <a:tc>
                  <a:txBody>
                    <a:bodyPr/>
                    <a:lstStyle/>
                    <a:p>
                      <a:r>
                        <a:rPr lang="en-US" sz="1400" dirty="0" smtClean="0">
                          <a:latin typeface="Arial" panose="020B0604020202020204" pitchFamily="34" charset="0"/>
                          <a:cs typeface="Arial" panose="020B0604020202020204" pitchFamily="34" charset="0"/>
                        </a:rPr>
                        <a:t>3.Enter the required details.</a:t>
                      </a:r>
                      <a:endParaRPr lang="en-US" sz="1400" dirty="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tr>
              <a:tr h="679019">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4.Displays</a:t>
                      </a:r>
                      <a:r>
                        <a:rPr lang="en-US" sz="1400" baseline="0" dirty="0" smtClean="0">
                          <a:latin typeface="Arial" panose="020B0604020202020204" pitchFamily="34" charset="0"/>
                          <a:cs typeface="Arial" panose="020B0604020202020204" pitchFamily="34" charset="0"/>
                        </a:rPr>
                        <a:t> </a:t>
                      </a:r>
                      <a:r>
                        <a:rPr lang="en-US" sz="1400" baseline="0" dirty="0" smtClean="0">
                          <a:latin typeface="Arial" panose="020B0604020202020204" pitchFamily="34" charset="0"/>
                          <a:cs typeface="Arial" panose="020B0604020202020204" pitchFamily="34" charset="0"/>
                        </a:rPr>
                        <a:t> </a:t>
                      </a:r>
                      <a:r>
                        <a:rPr lang="en-US" sz="1400" baseline="0" dirty="0" smtClean="0">
                          <a:latin typeface="Arial" panose="020B0604020202020204" pitchFamily="34" charset="0"/>
                          <a:cs typeface="Arial" panose="020B0604020202020204" pitchFamily="34" charset="0"/>
                        </a:rPr>
                        <a:t>the salary details of the staff.</a:t>
                      </a:r>
                      <a:endParaRPr lang="en-US" sz="1400" dirty="0">
                        <a:latin typeface="Arial" panose="020B0604020202020204" pitchFamily="34" charset="0"/>
                        <a:cs typeface="Arial" panose="020B0604020202020204" pitchFamily="34"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979"/>
            <a:ext cx="8229600" cy="308371"/>
          </a:xfrm>
        </p:spPr>
        <p:txBody>
          <a:bodyPr>
            <a:normAutofit fontScale="90000"/>
          </a:bodyPr>
          <a:lstStyle/>
          <a:p>
            <a:r>
              <a:rPr lang="en-US" dirty="0" smtClean="0"/>
              <a:t>Execution</a:t>
            </a:r>
            <a:endParaRPr lang="en-US" dirty="0"/>
          </a:p>
        </p:txBody>
      </p:sp>
      <p:pic>
        <p:nvPicPr>
          <p:cNvPr id="1026" name="Picture 2" descr="H:\op\Screenshot (146).png"/>
          <p:cNvPicPr>
            <a:picLocks noGrp="1" noChangeAspect="1" noChangeArrowheads="1"/>
          </p:cNvPicPr>
          <p:nvPr>
            <p:ph idx="1"/>
          </p:nvPr>
        </p:nvPicPr>
        <p:blipFill>
          <a:blip r:embed="rId2"/>
          <a:srcRect/>
          <a:stretch>
            <a:fillRect/>
          </a:stretch>
        </p:blipFill>
        <p:spPr bwMode="auto">
          <a:xfrm>
            <a:off x="533400" y="590550"/>
            <a:ext cx="8382000" cy="426720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p\Screenshot (147).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p\Screenshot (148).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op\Screenshot (149).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p\Screenshot (150).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op\Screenshot (151).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op\Screenshot (152).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1"/>
            <a:ext cx="8382000" cy="857250"/>
          </a:xfrm>
        </p:spPr>
        <p:txBody>
          <a:bodyPr>
            <a:normAutofit fontScale="90000"/>
          </a:bodyPr>
          <a:lstStyle/>
          <a:p>
            <a:r>
              <a:rPr lang="en-US" sz="2900" u="sng" dirty="0" smtClean="0"/>
              <a:t>STUDENT FEE PAYMENT AND EMPLOYEE PAYROLL</a:t>
            </a:r>
            <a:r>
              <a:rPr lang="en-US" sz="2900" dirty="0" smtClean="0"/>
              <a:t/>
            </a:r>
            <a:br>
              <a:rPr lang="en-US" sz="2900" dirty="0" smtClean="0"/>
            </a:br>
            <a:r>
              <a:rPr lang="en-US" sz="2900" dirty="0"/>
              <a:t>	</a:t>
            </a:r>
            <a:r>
              <a:rPr lang="en-US" sz="2900" dirty="0" smtClean="0"/>
              <a:t>	      </a:t>
            </a:r>
            <a:r>
              <a:rPr lang="en-US" sz="2900" u="sng" dirty="0" smtClean="0"/>
              <a:t>MANAGEMENT SYSTEM </a:t>
            </a:r>
            <a:endParaRPr lang="en-US" sz="2900" u="sng" dirty="0"/>
          </a:p>
        </p:txBody>
      </p:sp>
      <p:sp>
        <p:nvSpPr>
          <p:cNvPr id="7" name="Text Placeholder 6"/>
          <p:cNvSpPr>
            <a:spLocks noGrp="1"/>
          </p:cNvSpPr>
          <p:nvPr>
            <p:ph type="body" idx="1"/>
          </p:nvPr>
        </p:nvSpPr>
        <p:spPr>
          <a:xfrm>
            <a:off x="533400" y="685800"/>
            <a:ext cx="8382000" cy="4343400"/>
          </a:xfrm>
        </p:spPr>
        <p:txBody>
          <a:bodyPr>
            <a:normAutofit fontScale="70000" lnSpcReduction="20000"/>
          </a:bodyPr>
          <a:lstStyle/>
          <a:p>
            <a:r>
              <a:rPr lang="en-US" b="1" u="sng" dirty="0" smtClean="0">
                <a:solidFill>
                  <a:srgbClr val="FFFF00"/>
                </a:solidFill>
              </a:rPr>
              <a:t>ABSTRACT: </a:t>
            </a:r>
            <a:r>
              <a:rPr lang="en-US" dirty="0" smtClean="0">
                <a:solidFill>
                  <a:srgbClr val="FFFF00"/>
                </a:solidFill>
              </a:rPr>
              <a:t> </a:t>
            </a:r>
            <a:r>
              <a:rPr lang="en-US" dirty="0" smtClean="0"/>
              <a:t>Student fee payment and employment payroll management </a:t>
            </a:r>
            <a:endParaRPr lang="en-US" b="1" u="sng" dirty="0" smtClean="0"/>
          </a:p>
          <a:p>
            <a:r>
              <a:rPr lang="en-US" dirty="0"/>
              <a:t>a</a:t>
            </a:r>
            <a:r>
              <a:rPr lang="en-US" dirty="0" smtClean="0"/>
              <a:t>pplication in C is to be run by administrator</a:t>
            </a:r>
          </a:p>
          <a:p>
            <a:pPr marL="457200" indent="-457200">
              <a:buFont typeface="Wingdings" panose="05000000000000000000" pitchFamily="2" charset="2"/>
              <a:buChar char="Ø"/>
            </a:pPr>
            <a:r>
              <a:rPr lang="en-US" dirty="0" smtClean="0"/>
              <a:t>This application keeps the records of all the students and staff of the institution. The administrator can add, modify, delete the records according to the need.</a:t>
            </a:r>
          </a:p>
          <a:p>
            <a:pPr marL="457200" indent="-457200">
              <a:buFont typeface="Wingdings" panose="05000000000000000000" pitchFamily="2" charset="2"/>
              <a:buChar char="Ø"/>
            </a:pPr>
            <a:r>
              <a:rPr lang="en-US" dirty="0" smtClean="0"/>
              <a:t>The basic feature of application is that it shows fees that the student need to pay  and advance of the student.</a:t>
            </a:r>
          </a:p>
          <a:p>
            <a:pPr marL="457200" indent="-457200">
              <a:buFont typeface="Wingdings" panose="05000000000000000000" pitchFamily="2" charset="2"/>
              <a:buChar char="Ø"/>
            </a:pPr>
            <a:r>
              <a:rPr lang="en-US" dirty="0" smtClean="0"/>
              <a:t> It also records the information related to salary of the staff in the organization.</a:t>
            </a:r>
          </a:p>
          <a:p>
            <a:r>
              <a:rPr lang="en-US" dirty="0"/>
              <a:t>	</a:t>
            </a:r>
            <a:r>
              <a:rPr lang="en-US" dirty="0" smtClean="0"/>
              <a:t>				</a:t>
            </a:r>
            <a:r>
              <a:rPr lang="en-US" dirty="0" smtClean="0">
                <a:solidFill>
                  <a:srgbClr val="00B0F0"/>
                </a:solidFill>
              </a:rPr>
              <a:t>Team No:8</a:t>
            </a:r>
          </a:p>
          <a:p>
            <a:r>
              <a:rPr lang="en-US" b="1" u="sng" dirty="0" smtClean="0">
                <a:solidFill>
                  <a:srgbClr val="92D050"/>
                </a:solidFill>
              </a:rPr>
              <a:t>GITHUB LINK</a:t>
            </a:r>
            <a:r>
              <a:rPr lang="en-US" dirty="0" smtClean="0">
                <a:solidFill>
                  <a:srgbClr val="92D050"/>
                </a:solidFill>
              </a:rPr>
              <a:t>: </a:t>
            </a:r>
            <a:r>
              <a:rPr lang="en-US" dirty="0" smtClean="0"/>
              <a:t>				 </a:t>
            </a:r>
            <a:r>
              <a:rPr lang="en-US" u="sng" dirty="0" smtClean="0"/>
              <a:t>Name </a:t>
            </a:r>
            <a:r>
              <a:rPr lang="en-US" dirty="0" smtClean="0"/>
              <a:t>: </a:t>
            </a:r>
            <a:r>
              <a:rPr lang="en-US" dirty="0" err="1" smtClean="0"/>
              <a:t>K.Deepak</a:t>
            </a:r>
            <a:r>
              <a:rPr lang="en-US" dirty="0" smtClean="0"/>
              <a:t> Ram </a:t>
            </a:r>
            <a:r>
              <a:rPr lang="en-US" dirty="0" err="1" smtClean="0"/>
              <a:t>Nath</a:t>
            </a:r>
            <a:endParaRPr lang="en-US" dirty="0" smtClean="0"/>
          </a:p>
          <a:p>
            <a:r>
              <a:rPr lang="en-US" dirty="0">
                <a:hlinkClick r:id="rId2"/>
              </a:rPr>
              <a:t>https://</a:t>
            </a:r>
            <a:r>
              <a:rPr lang="en-US" dirty="0" smtClean="0">
                <a:hlinkClick r:id="rId2"/>
              </a:rPr>
              <a:t>github.com/RamNath512</a:t>
            </a:r>
            <a:r>
              <a:rPr lang="en-US" dirty="0" smtClean="0"/>
              <a:t>                          </a:t>
            </a:r>
            <a:r>
              <a:rPr lang="en-US" dirty="0" err="1" smtClean="0"/>
              <a:t>Dubasi</a:t>
            </a:r>
            <a:r>
              <a:rPr lang="en-US" dirty="0" smtClean="0"/>
              <a:t> </a:t>
            </a:r>
            <a:r>
              <a:rPr lang="en-US" dirty="0" err="1" smtClean="0"/>
              <a:t>Sai</a:t>
            </a:r>
            <a:r>
              <a:rPr lang="en-US" dirty="0" smtClean="0"/>
              <a:t> Sri Ram</a:t>
            </a:r>
          </a:p>
          <a:p>
            <a:r>
              <a:rPr lang="en-US" dirty="0">
                <a:hlinkClick r:id="rId3"/>
              </a:rPr>
              <a:t>https://</a:t>
            </a:r>
            <a:r>
              <a:rPr lang="en-US" dirty="0" smtClean="0">
                <a:hlinkClick r:id="rId3"/>
              </a:rPr>
              <a:t>github.com/Sriramd01</a:t>
            </a:r>
            <a:r>
              <a:rPr lang="en-US" dirty="0" smtClean="0"/>
              <a:t>                    </a:t>
            </a:r>
            <a:r>
              <a:rPr lang="en-US" u="sng" dirty="0" smtClean="0"/>
              <a:t>Roll No</a:t>
            </a:r>
            <a:r>
              <a:rPr lang="en-US" dirty="0" smtClean="0"/>
              <a:t>: 1602-19-737-130</a:t>
            </a:r>
          </a:p>
          <a:p>
            <a:r>
              <a:rPr lang="en-US" dirty="0"/>
              <a:t>	</a:t>
            </a:r>
            <a:r>
              <a:rPr lang="en-US" dirty="0" smtClean="0"/>
              <a:t>					1602-19-737-160</a:t>
            </a:r>
          </a:p>
          <a:p>
            <a:r>
              <a:rPr lang="en-US" dirty="0"/>
              <a:t>	</a:t>
            </a:r>
            <a:r>
              <a:rPr lang="en-US" dirty="0" smtClean="0"/>
              <a:t>			               </a:t>
            </a:r>
            <a:r>
              <a:rPr lang="en-US" u="sng" dirty="0" smtClean="0"/>
              <a:t>Section:</a:t>
            </a:r>
            <a:r>
              <a:rPr lang="en-US" dirty="0" smtClean="0"/>
              <a:t> IT-C</a:t>
            </a:r>
          </a:p>
          <a:p>
            <a:r>
              <a:rPr lang="en-US" dirty="0"/>
              <a:t>	</a:t>
            </a:r>
            <a:r>
              <a:rPr lang="en-US" dirty="0" smtClean="0"/>
              <a:t>					</a:t>
            </a:r>
            <a:endParaRPr lang="en-US" dirty="0"/>
          </a:p>
          <a:p>
            <a:r>
              <a:rPr lang="en-US" dirty="0"/>
              <a:t> </a:t>
            </a:r>
            <a:endParaRPr lang="en-US" dirty="0" smtClean="0"/>
          </a:p>
        </p:txBody>
      </p:sp>
    </p:spTree>
    <p:extLst>
      <p:ext uri="{BB962C8B-B14F-4D97-AF65-F5344CB8AC3E}">
        <p14:creationId xmlns:p14="http://schemas.microsoft.com/office/powerpoint/2010/main" xmlns="" val="3835945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op\Screenshot (153).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op\Screenshot (154).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op\Screenshot (155).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op\Screenshot (156).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op\Screenshot (158).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op\Screenshot (159).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op\Screenshot (162).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op\Screenshot (163).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op\Screenshot (164).png"/>
          <p:cNvPicPr>
            <a:picLocks noChangeAspect="1" noChangeArrowheads="1"/>
          </p:cNvPicPr>
          <p:nvPr/>
        </p:nvPicPr>
        <p:blipFill>
          <a:blip r:embed="rId2"/>
          <a:srcRect/>
          <a:stretch>
            <a:fillRect/>
          </a:stretch>
        </p:blipFill>
        <p:spPr bwMode="auto">
          <a:xfrm>
            <a:off x="234950" y="133350"/>
            <a:ext cx="8674100" cy="48768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Arial" pitchFamily="34" charset="0"/>
                <a:cs typeface="Arial" pitchFamily="34" charset="0"/>
              </a:rPr>
              <a:t>To conclude, this application is useful not only for educational institution but a</a:t>
            </a:r>
            <a:r>
              <a:rPr lang="en-US" sz="2400" dirty="0" smtClean="0">
                <a:latin typeface="Arial" pitchFamily="34" charset="0"/>
                <a:cs typeface="Arial" pitchFamily="34" charset="0"/>
              </a:rPr>
              <a:t>lso </a:t>
            </a:r>
            <a:r>
              <a:rPr lang="en-US" sz="2400" dirty="0" smtClean="0">
                <a:latin typeface="Arial" pitchFamily="34" charset="0"/>
                <a:cs typeface="Arial" pitchFamily="34" charset="0"/>
              </a:rPr>
              <a:t>for any other organization who are keen to utilize this kind of application. It can be operated very easily.</a:t>
            </a:r>
          </a:p>
          <a:p>
            <a:r>
              <a:rPr lang="en-US" sz="2400" dirty="0" smtClean="0">
                <a:latin typeface="Arial" pitchFamily="34" charset="0"/>
                <a:cs typeface="Arial" pitchFamily="34" charset="0"/>
              </a:rPr>
              <a:t>Future work is to we develop the application in PHP Or HTML to make the real payment, make this console application as a web application.</a:t>
            </a:r>
            <a:endParaRPr lang="en-US" sz="2400" dirty="0">
              <a:latin typeface="Arial" pitchFamily="34" charset="0"/>
              <a:cs typeface="Arial" pitchFamily="34" charset="0"/>
            </a:endParaRPr>
          </a:p>
        </p:txBody>
      </p:sp>
      <p:sp>
        <p:nvSpPr>
          <p:cNvPr id="3" name="Title 2"/>
          <p:cNvSpPr>
            <a:spLocks noGrp="1"/>
          </p:cNvSpPr>
          <p:nvPr>
            <p:ph type="title"/>
          </p:nvPr>
        </p:nvSpPr>
        <p:spPr>
          <a:xfrm>
            <a:off x="457200" y="285750"/>
            <a:ext cx="8229600" cy="381000"/>
          </a:xfrm>
        </p:spPr>
        <p:txBody>
          <a:bodyPr>
            <a:normAutofit fontScale="90000"/>
          </a:bodyPr>
          <a:lstStyle/>
          <a:p>
            <a:r>
              <a:rPr lang="en-US" dirty="0" smtClean="0"/>
              <a:t>CONCLUSION AND FUTURE WORK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979"/>
            <a:ext cx="8229600" cy="460771"/>
          </a:xfrm>
        </p:spPr>
        <p:txBody>
          <a:bodyPr>
            <a:normAutofit/>
          </a:bodyPr>
          <a:lstStyle/>
          <a:p>
            <a:r>
              <a:rPr lang="en-US" sz="1800" dirty="0" smtClean="0"/>
              <a:t>Features Of The Project</a:t>
            </a:r>
            <a:endParaRPr lang="en-US" sz="1800" dirty="0"/>
          </a:p>
        </p:txBody>
      </p:sp>
      <p:sp>
        <p:nvSpPr>
          <p:cNvPr id="4" name="Content Placeholder 2"/>
          <p:cNvSpPr>
            <a:spLocks noGrp="1"/>
          </p:cNvSpPr>
          <p:nvPr>
            <p:ph idx="1"/>
          </p:nvPr>
        </p:nvSpPr>
        <p:spPr>
          <a:xfrm>
            <a:off x="457200" y="742950"/>
            <a:ext cx="8229600" cy="3581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u="sng" dirty="0" smtClean="0"/>
              <a:t>USER</a:t>
            </a:r>
            <a:r>
              <a:rPr lang="en-US" sz="1800" dirty="0" smtClean="0"/>
              <a:t> : Administrator.</a:t>
            </a:r>
          </a:p>
          <a:p>
            <a:pPr marL="0" indent="0">
              <a:buNone/>
            </a:pPr>
            <a:r>
              <a:rPr lang="en-US" sz="1800" u="sng" dirty="0" smtClean="0"/>
              <a:t>Administrator:</a:t>
            </a:r>
            <a:r>
              <a:rPr lang="en-US" sz="1800" dirty="0" smtClean="0"/>
              <a:t>    </a:t>
            </a:r>
            <a:r>
              <a:rPr lang="en-US" sz="1800" u="sng" dirty="0" smtClean="0"/>
              <a:t>                                    </a:t>
            </a:r>
            <a:r>
              <a:rPr lang="en-US" sz="1800" dirty="0" smtClean="0"/>
              <a:t>                                                                                     </a:t>
            </a:r>
          </a:p>
          <a:p>
            <a:pPr>
              <a:buFont typeface="Wingdings" panose="05000000000000000000" pitchFamily="2" charset="2"/>
              <a:buChar char="Ø"/>
            </a:pPr>
            <a:r>
              <a:rPr lang="en-US" sz="1800" dirty="0" smtClean="0"/>
              <a:t>Login.</a:t>
            </a:r>
          </a:p>
          <a:p>
            <a:pPr>
              <a:buFont typeface="Wingdings" panose="05000000000000000000" pitchFamily="2" charset="2"/>
              <a:buChar char="Ø"/>
            </a:pPr>
            <a:r>
              <a:rPr lang="en-US" sz="1800" dirty="0" smtClean="0"/>
              <a:t>Add student and staff details.</a:t>
            </a:r>
          </a:p>
          <a:p>
            <a:pPr>
              <a:buFont typeface="Wingdings" panose="05000000000000000000" pitchFamily="2" charset="2"/>
              <a:buChar char="Ø"/>
            </a:pPr>
            <a:r>
              <a:rPr lang="en-US" sz="1800" dirty="0" smtClean="0"/>
              <a:t>Search student and staff details.</a:t>
            </a:r>
          </a:p>
          <a:p>
            <a:pPr>
              <a:buFont typeface="Wingdings" panose="05000000000000000000" pitchFamily="2" charset="2"/>
              <a:buChar char="Ø"/>
            </a:pPr>
            <a:r>
              <a:rPr lang="en-US" sz="1800" dirty="0" smtClean="0"/>
              <a:t>Modify student and staff details.</a:t>
            </a:r>
          </a:p>
          <a:p>
            <a:pPr>
              <a:buFont typeface="Wingdings" panose="05000000000000000000" pitchFamily="2" charset="2"/>
              <a:buChar char="Ø"/>
            </a:pPr>
            <a:r>
              <a:rPr lang="en-US" sz="1800" dirty="0" smtClean="0"/>
              <a:t>Delete student and details.</a:t>
            </a:r>
          </a:p>
          <a:p>
            <a:pPr>
              <a:buFont typeface="Wingdings" panose="05000000000000000000" pitchFamily="2" charset="2"/>
              <a:buChar char="Ø"/>
            </a:pPr>
            <a:r>
              <a:rPr lang="en-US" sz="1800" dirty="0" smtClean="0"/>
              <a:t>Calculate the fee for student and salary for the staff.</a:t>
            </a:r>
          </a:p>
        </p:txBody>
      </p:sp>
    </p:spTree>
    <p:extLst>
      <p:ext uri="{BB962C8B-B14F-4D97-AF65-F5344CB8AC3E}">
        <p14:creationId xmlns:p14="http://schemas.microsoft.com/office/powerpoint/2010/main" xmlns="" val="2878214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2000" dirty="0" smtClean="0"/>
              <a:t>.</a:t>
            </a:r>
            <a:br>
              <a:rPr lang="en-US" sz="2000" dirty="0" smtClean="0"/>
            </a:br>
            <a:endParaRPr lang="en-US" sz="2000" dirty="0"/>
          </a:p>
        </p:txBody>
      </p:sp>
      <p:sp>
        <p:nvSpPr>
          <p:cNvPr id="7" name="Text Placeholder 6"/>
          <p:cNvSpPr>
            <a:spLocks noGrp="1"/>
          </p:cNvSpPr>
          <p:nvPr>
            <p:ph type="body" idx="2"/>
          </p:nvPr>
        </p:nvSpPr>
        <p:spPr>
          <a:xfrm>
            <a:off x="-2743200" y="2266950"/>
            <a:ext cx="3733800" cy="838200"/>
          </a:xfrm>
        </p:spPr>
        <p:txBody>
          <a:bodyPr/>
          <a:lstStyle/>
          <a:p>
            <a:endParaRPr lang="en-US" dirty="0" smtClean="0"/>
          </a:p>
          <a:p>
            <a:endParaRPr lang="en-US" dirty="0"/>
          </a:p>
        </p:txBody>
      </p:sp>
      <p:pic>
        <p:nvPicPr>
          <p:cNvPr id="6" name="Content Placeholder 5" descr="C:\Users\Slc\Downloads\WhatsApp Image 2020-12-20 at 8.55.35 PM.jpeg"/>
          <p:cNvPicPr>
            <a:picLocks noGrp="1"/>
          </p:cNvPicPr>
          <p:nvPr>
            <p:ph sz="half" idx="1"/>
          </p:nvPr>
        </p:nvPicPr>
        <p:blipFill>
          <a:blip r:embed="rId2"/>
          <a:srcRect/>
          <a:stretch>
            <a:fillRect/>
          </a:stretch>
        </p:blipFill>
        <p:spPr bwMode="auto">
          <a:xfrm>
            <a:off x="0" y="0"/>
            <a:ext cx="9144000" cy="5143500"/>
          </a:xfrm>
          <a:prstGeom prst="rect">
            <a:avLst/>
          </a:prstGeom>
          <a:noFill/>
          <a:ln w="9525">
            <a:noFill/>
            <a:miter lim="800000"/>
            <a:headEnd/>
            <a:tailEnd/>
          </a:ln>
        </p:spPr>
      </p:pic>
    </p:spTree>
    <p:extLst>
      <p:ext uri="{BB962C8B-B14F-4D97-AF65-F5344CB8AC3E}">
        <p14:creationId xmlns:p14="http://schemas.microsoft.com/office/powerpoint/2010/main" xmlns="" val="312215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66750"/>
            <a:ext cx="8305800" cy="4114799"/>
          </a:xfrm>
        </p:spPr>
        <p:txBody>
          <a:bodyPr>
            <a:normAutofit fontScale="47500" lnSpcReduction="20000"/>
          </a:bodyPr>
          <a:lstStyle/>
          <a:p>
            <a:r>
              <a:rPr lang="en-US" sz="2800" dirty="0" smtClean="0"/>
              <a:t>All computer software needs certain hardware components or other software resources to be present, in order for computers to be used efficiently. These prerequisites are known as System Requirements. Within this, we have two types – Software Requirements and Hardware Requirements</a:t>
            </a:r>
            <a:r>
              <a:rPr lang="en-US" sz="2800" dirty="0" smtClean="0"/>
              <a:t>.</a:t>
            </a:r>
            <a:r>
              <a:rPr lang="en-US" sz="2800" dirty="0" smtClean="0"/>
              <a:t> </a:t>
            </a:r>
            <a:endParaRPr lang="en-US" sz="1600" dirty="0" smtClean="0"/>
          </a:p>
          <a:p>
            <a:pPr>
              <a:buNone/>
            </a:pPr>
            <a:r>
              <a:rPr lang="en-US" sz="2400" b="1" dirty="0" smtClean="0"/>
              <a:t>SOFTWARE </a:t>
            </a:r>
            <a:r>
              <a:rPr lang="en-US" sz="2400" b="1" dirty="0" smtClean="0"/>
              <a:t>REQUIREMENTS</a:t>
            </a:r>
          </a:p>
          <a:p>
            <a:r>
              <a:rPr lang="en-US" sz="2800" dirty="0" smtClean="0"/>
              <a:t>Software Requirements deal with defining the software resource requirements and prerequisites that need to be installed on a computer to provide optimal functioning of an application. These preconditions are generally not included in the software installation package and need to be installed separately</a:t>
            </a:r>
            <a:r>
              <a:rPr lang="en-US" sz="2800" dirty="0" smtClean="0"/>
              <a:t>.</a:t>
            </a:r>
            <a:r>
              <a:rPr lang="en-US" sz="2800" dirty="0" smtClean="0"/>
              <a:t> </a:t>
            </a:r>
            <a:endParaRPr lang="en-US" sz="2400" dirty="0" smtClean="0"/>
          </a:p>
          <a:p>
            <a:pPr lvl="0"/>
            <a:r>
              <a:rPr lang="en-US" sz="2800" b="1" dirty="0" smtClean="0"/>
              <a:t>Operating System: </a:t>
            </a:r>
            <a:r>
              <a:rPr lang="en-US" sz="2800" dirty="0" smtClean="0"/>
              <a:t>Windows 7 and above</a:t>
            </a:r>
            <a:endParaRPr lang="en-US" sz="2400" dirty="0" smtClean="0"/>
          </a:p>
          <a:p>
            <a:pPr lvl="0"/>
            <a:r>
              <a:rPr lang="en-US" sz="2800" b="1" dirty="0" smtClean="0"/>
              <a:t>C Compiler: </a:t>
            </a:r>
            <a:r>
              <a:rPr lang="en-US" sz="2800" dirty="0" smtClean="0"/>
              <a:t>GNU Compiler Collection (GCC)</a:t>
            </a:r>
            <a:endParaRPr lang="en-US" sz="2400" dirty="0" smtClean="0"/>
          </a:p>
          <a:p>
            <a:pPr lvl="0"/>
            <a:r>
              <a:rPr lang="en-US" sz="2800" b="1" dirty="0" smtClean="0"/>
              <a:t>Editor: </a:t>
            </a:r>
            <a:r>
              <a:rPr lang="en-US" sz="2800" dirty="0" smtClean="0"/>
              <a:t>Any text editor </a:t>
            </a:r>
            <a:r>
              <a:rPr lang="en-US" sz="2800" dirty="0" smtClean="0"/>
              <a:t>.</a:t>
            </a:r>
            <a:r>
              <a:rPr lang="en-US" sz="2800" dirty="0" smtClean="0"/>
              <a:t> </a:t>
            </a:r>
            <a:endParaRPr lang="en-US" sz="2400" dirty="0" smtClean="0"/>
          </a:p>
          <a:p>
            <a:pPr lvl="0">
              <a:buNone/>
            </a:pPr>
            <a:r>
              <a:rPr lang="en-US" sz="2400" b="1" dirty="0" smtClean="0"/>
              <a:t>HARDWARE </a:t>
            </a:r>
            <a:r>
              <a:rPr lang="en-US" sz="2400" b="1" dirty="0" smtClean="0"/>
              <a:t>REQUIREMENTS</a:t>
            </a:r>
          </a:p>
          <a:p>
            <a:r>
              <a:rPr lang="en-US" sz="2800" dirty="0" smtClean="0"/>
              <a:t>Hardware requirements refer to the common set requirements defined by any operating system or software application and are usually the physical computer resources. In this, we look into the architecture, processing power, memory, secondary memory, display adapter and peripherals.</a:t>
            </a:r>
          </a:p>
          <a:p>
            <a:r>
              <a:rPr lang="en-US" sz="2800" dirty="0" smtClean="0"/>
              <a:t>In order to use this project, one should have the following:</a:t>
            </a:r>
          </a:p>
          <a:p>
            <a:r>
              <a:rPr lang="en-US" sz="2800" dirty="0" smtClean="0"/>
              <a:t> </a:t>
            </a:r>
            <a:endParaRPr lang="en-US" sz="2400" dirty="0" smtClean="0"/>
          </a:p>
          <a:p>
            <a:pPr lvl="2"/>
            <a:r>
              <a:rPr lang="en-US" sz="2400" b="1" dirty="0" smtClean="0"/>
              <a:t>Processor: </a:t>
            </a:r>
            <a:r>
              <a:rPr lang="en-US" sz="2400" dirty="0" smtClean="0"/>
              <a:t>Intel Pentium processor and above</a:t>
            </a:r>
            <a:endParaRPr lang="en-US" sz="2000" dirty="0" smtClean="0"/>
          </a:p>
          <a:p>
            <a:pPr lvl="2"/>
            <a:r>
              <a:rPr lang="en-US" sz="2400" b="1" dirty="0" smtClean="0"/>
              <a:t>Memory: </a:t>
            </a:r>
            <a:r>
              <a:rPr lang="en-US" sz="2400" dirty="0" smtClean="0"/>
              <a:t>4 GB RAM and above</a:t>
            </a:r>
            <a:endParaRPr lang="en-US" sz="2000" dirty="0" smtClean="0"/>
          </a:p>
          <a:p>
            <a:endParaRPr lang="en-US" dirty="0"/>
          </a:p>
        </p:txBody>
      </p:sp>
      <p:sp>
        <p:nvSpPr>
          <p:cNvPr id="3" name="Title 2"/>
          <p:cNvSpPr>
            <a:spLocks noGrp="1"/>
          </p:cNvSpPr>
          <p:nvPr>
            <p:ph type="title"/>
          </p:nvPr>
        </p:nvSpPr>
        <p:spPr>
          <a:xfrm>
            <a:off x="457200" y="205979"/>
            <a:ext cx="8229600" cy="460771"/>
          </a:xfrm>
        </p:spPr>
        <p:txBody>
          <a:bodyPr>
            <a:normAutofit/>
          </a:bodyPr>
          <a:lstStyle/>
          <a:p>
            <a:r>
              <a:rPr lang="en-US" sz="1600" dirty="0" smtClean="0">
                <a:latin typeface="Arial" pitchFamily="34" charset="0"/>
                <a:cs typeface="Arial" pitchFamily="34" charset="0"/>
              </a:rPr>
              <a:t>                                            TECHNOLOGY USED</a:t>
            </a:r>
            <a:endParaRPr lang="en-US"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9"/>
            <a:ext cx="8229600" cy="460771"/>
          </a:xfrm>
        </p:spPr>
        <p:txBody>
          <a:bodyPr>
            <a:normAutofit/>
          </a:bodyPr>
          <a:lstStyle/>
          <a:p>
            <a:r>
              <a:rPr lang="en-US" sz="1600" dirty="0" smtClean="0"/>
              <a:t>Use Case id:UC_01</a:t>
            </a:r>
            <a:endParaRPr lang="en-US" sz="1600" dirty="0"/>
          </a:p>
        </p:txBody>
      </p:sp>
      <p:sp>
        <p:nvSpPr>
          <p:cNvPr id="5" name="Content Placeholder 4"/>
          <p:cNvSpPr>
            <a:spLocks noGrp="1"/>
          </p:cNvSpPr>
          <p:nvPr>
            <p:ph idx="1"/>
          </p:nvPr>
        </p:nvSpPr>
        <p:spPr>
          <a:xfrm>
            <a:off x="457200" y="590550"/>
            <a:ext cx="8229600" cy="3914919"/>
          </a:xfrm>
        </p:spPr>
        <p:txBody>
          <a:bodyPr>
            <a:normAutofit/>
          </a:bodyPr>
          <a:lstStyle/>
          <a:p>
            <a:pPr marL="109728" indent="0">
              <a:buNone/>
            </a:pPr>
            <a:r>
              <a:rPr lang="en-US" sz="1400" dirty="0" smtClean="0">
                <a:latin typeface="Arial" panose="020B0604020202020204" pitchFamily="34" charset="0"/>
                <a:cs typeface="Arial" panose="020B0604020202020204" pitchFamily="34" charset="0"/>
              </a:rPr>
              <a:t>Name :Login.</a:t>
            </a:r>
          </a:p>
          <a:p>
            <a:pPr marL="109728" indent="0">
              <a:buNone/>
            </a:pPr>
            <a:r>
              <a:rPr lang="en-US" sz="1400" dirty="0" smtClean="0">
                <a:latin typeface="Arial" panose="020B0604020202020204" pitchFamily="34" charset="0"/>
                <a:cs typeface="Arial" panose="020B0604020202020204" pitchFamily="34" charset="0"/>
              </a:rPr>
              <a:t>Actor : Administrator.</a:t>
            </a:r>
          </a:p>
          <a:p>
            <a:pPr marL="109728" indent="0">
              <a:buNone/>
            </a:pPr>
            <a:r>
              <a:rPr lang="en-US" sz="1400" dirty="0" smtClean="0">
                <a:latin typeface="Arial" panose="020B0604020202020204" pitchFamily="34" charset="0"/>
                <a:cs typeface="Arial" panose="020B0604020202020204" pitchFamily="34" charset="0"/>
              </a:rPr>
              <a:t>Description : Allows the Administrator to login  (allotted user id and password).</a:t>
            </a:r>
          </a:p>
          <a:p>
            <a:pPr marL="109728" indent="0">
              <a:buNone/>
            </a:pPr>
            <a:r>
              <a:rPr lang="en-US" sz="1400" dirty="0" smtClean="0">
                <a:latin typeface="Arial" panose="020B0604020202020204" pitchFamily="34" charset="0"/>
                <a:cs typeface="Arial" panose="020B0604020202020204" pitchFamily="34" charset="0"/>
              </a:rPr>
              <a:t>Pre-Condition : Admin must enter the id and password.</a:t>
            </a:r>
          </a:p>
          <a:p>
            <a:pPr marL="109728" indent="0">
              <a:buNone/>
            </a:pPr>
            <a:r>
              <a:rPr lang="en-US" sz="1400" dirty="0" smtClean="0">
                <a:latin typeface="Arial" panose="020B0604020202020204" pitchFamily="34" charset="0"/>
                <a:cs typeface="Arial" panose="020B0604020202020204" pitchFamily="34" charset="0"/>
              </a:rPr>
              <a:t>Post-Condition : After Admin logs in , all the options displayed on the screen.</a:t>
            </a:r>
          </a:p>
          <a:p>
            <a:pPr marL="109728" indent="0">
              <a:buNone/>
            </a:pPr>
            <a:r>
              <a:rPr lang="en-US" sz="1400" dirty="0" smtClean="0">
                <a:latin typeface="Arial" panose="020B0604020202020204" pitchFamily="34" charset="0"/>
                <a:cs typeface="Arial" panose="020B0604020202020204" pitchFamily="34" charset="0"/>
              </a:rPr>
              <a:t>Main Flow:</a:t>
            </a:r>
          </a:p>
          <a:p>
            <a:pPr marL="109728" indent="0">
              <a:buNone/>
            </a:pPr>
            <a:endParaRPr lang="en-US" sz="1400" dirty="0" smtClean="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3780158605"/>
              </p:ext>
            </p:extLst>
          </p:nvPr>
        </p:nvGraphicFramePr>
        <p:xfrm>
          <a:off x="1295400" y="2343150"/>
          <a:ext cx="6096000" cy="2468880"/>
        </p:xfrm>
        <a:graphic>
          <a:graphicData uri="http://schemas.openxmlformats.org/drawingml/2006/table">
            <a:tbl>
              <a:tblPr firstRow="1" bandRow="1">
                <a:tableStyleId>{5C22544A-7EE6-4342-B048-85BDC9FD1C3A}</a:tableStyleId>
              </a:tblPr>
              <a:tblGrid>
                <a:gridCol w="3048000"/>
                <a:gridCol w="3048000"/>
              </a:tblGrid>
              <a:tr h="354087">
                <a:tc>
                  <a:txBody>
                    <a:bodyPr/>
                    <a:lstStyle/>
                    <a:p>
                      <a:r>
                        <a:rPr lang="en-US" dirty="0" smtClean="0"/>
                        <a:t>User</a:t>
                      </a:r>
                      <a:endParaRPr lang="en-US" dirty="0"/>
                    </a:p>
                  </a:txBody>
                  <a:tcPr/>
                </a:tc>
                <a:tc>
                  <a:txBody>
                    <a:bodyPr/>
                    <a:lstStyle/>
                    <a:p>
                      <a:r>
                        <a:rPr lang="en-US" dirty="0" smtClean="0"/>
                        <a:t>System</a:t>
                      </a:r>
                      <a:endParaRPr lang="en-US" dirty="0"/>
                    </a:p>
                  </a:txBody>
                  <a:tcPr/>
                </a:tc>
              </a:tr>
              <a:tr h="472440">
                <a:tc>
                  <a:txBody>
                    <a:bodyPr/>
                    <a:lstStyle/>
                    <a:p>
                      <a:r>
                        <a:rPr lang="en-US" sz="1400" dirty="0" smtClean="0">
                          <a:latin typeface="Arial" panose="020B0604020202020204" pitchFamily="34" charset="0"/>
                          <a:cs typeface="Arial" panose="020B0604020202020204" pitchFamily="34" charset="0"/>
                        </a:rPr>
                        <a:t>1.Enter</a:t>
                      </a:r>
                      <a:r>
                        <a:rPr lang="en-US" sz="1400" baseline="0" dirty="0" smtClean="0">
                          <a:latin typeface="Arial" panose="020B0604020202020204" pitchFamily="34" charset="0"/>
                          <a:cs typeface="Arial" panose="020B0604020202020204" pitchFamily="34" charset="0"/>
                        </a:rPr>
                        <a:t> the username and password to login.</a:t>
                      </a:r>
                      <a:endParaRPr lang="en-US" sz="1400" dirty="0">
                        <a:latin typeface="Arial" panose="020B0604020202020204" pitchFamily="34" charset="0"/>
                        <a:cs typeface="Arial" panose="020B0604020202020204" pitchFamily="34" charset="0"/>
                      </a:endParaRPr>
                    </a:p>
                  </a:txBody>
                  <a:tcPr/>
                </a:tc>
                <a:tc>
                  <a:txBody>
                    <a:bodyPr/>
                    <a:lstStyle/>
                    <a:p>
                      <a:endParaRPr lang="en-US"/>
                    </a:p>
                  </a:txBody>
                  <a:tcPr/>
                </a:tc>
              </a:tr>
              <a:tr h="1513360">
                <a:tc>
                  <a:txBody>
                    <a:bodyPr/>
                    <a:lstStyle/>
                    <a:p>
                      <a:endParaRPr lang="en-US"/>
                    </a:p>
                  </a:txBody>
                  <a:tcPr/>
                </a:tc>
                <a:tc>
                  <a:txBody>
                    <a:bodyPr/>
                    <a:lstStyle/>
                    <a:p>
                      <a:r>
                        <a:rPr lang="en-US" sz="1400" dirty="0" smtClean="0">
                          <a:latin typeface="Arial" panose="020B0604020202020204" pitchFamily="34" charset="0"/>
                          <a:cs typeface="Arial" panose="020B0604020202020204" pitchFamily="34" charset="0"/>
                        </a:rPr>
                        <a:t>2.Validates username and password. </a:t>
                      </a:r>
                    </a:p>
                    <a:p>
                      <a:r>
                        <a:rPr lang="en-US" sz="1400" dirty="0" smtClean="0">
                          <a:latin typeface="Arial" panose="020B0604020202020204" pitchFamily="34" charset="0"/>
                          <a:cs typeface="Arial" panose="020B0604020202020204" pitchFamily="34" charset="0"/>
                        </a:rPr>
                        <a:t>2.1) If username</a:t>
                      </a:r>
                      <a:r>
                        <a:rPr lang="en-US" sz="1400" baseline="0" dirty="0" smtClean="0">
                          <a:latin typeface="Arial" panose="020B0604020202020204" pitchFamily="34" charset="0"/>
                          <a:cs typeface="Arial" panose="020B0604020202020204" pitchFamily="34" charset="0"/>
                        </a:rPr>
                        <a:t> and password are incorrect displays invalid details</a:t>
                      </a:r>
                      <a:r>
                        <a:rPr lang="en-US" sz="1400" baseline="0" dirty="0" smtClean="0">
                          <a:latin typeface="Arial" panose="020B0604020202020204" pitchFamily="34" charset="0"/>
                          <a:cs typeface="Arial" panose="020B0604020202020204" pitchFamily="34" charset="0"/>
                        </a:rPr>
                        <a:t>.</a:t>
                      </a:r>
                    </a:p>
                    <a:p>
                      <a:r>
                        <a:rPr lang="en-US" sz="1400" baseline="0" dirty="0" smtClean="0">
                          <a:latin typeface="Arial" panose="020B0604020202020204" pitchFamily="34" charset="0"/>
                          <a:cs typeface="Arial" panose="020B0604020202020204" pitchFamily="34" charset="0"/>
                        </a:rPr>
                        <a:t>2.2)If the given credentials are given for three times it terminates the application.</a:t>
                      </a:r>
                      <a:endParaRPr lang="en-US" sz="1400" baseline="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xmlns="" val="523179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14350"/>
            <a:ext cx="8229600" cy="3991119"/>
          </a:xfrm>
        </p:spPr>
        <p:txBody>
          <a:bodyPr>
            <a:normAutofit/>
          </a:bodyPr>
          <a:lstStyle/>
          <a:p>
            <a:pPr marL="109728" indent="0">
              <a:buNone/>
            </a:pPr>
            <a:r>
              <a:rPr lang="en-US" sz="1400" dirty="0">
                <a:latin typeface="Arial" panose="020B0604020202020204" pitchFamily="34" charset="0"/>
                <a:cs typeface="Arial" panose="020B0604020202020204" pitchFamily="34" charset="0"/>
              </a:rPr>
              <a:t>Name </a:t>
            </a:r>
            <a:r>
              <a:rPr lang="en-US" sz="1400" dirty="0" smtClean="0">
                <a:latin typeface="Arial" panose="020B0604020202020204" pitchFamily="34" charset="0"/>
                <a:cs typeface="Arial" panose="020B0604020202020204" pitchFamily="34" charset="0"/>
              </a:rPr>
              <a:t>: Add Record</a:t>
            </a:r>
            <a:endParaRPr lang="en-US" sz="1400" dirty="0">
              <a:latin typeface="Arial" panose="020B0604020202020204" pitchFamily="34" charset="0"/>
              <a:cs typeface="Arial" panose="020B0604020202020204" pitchFamily="34" charset="0"/>
            </a:endParaRPr>
          </a:p>
          <a:p>
            <a:pPr marL="109728" indent="0">
              <a:buNone/>
            </a:pPr>
            <a:r>
              <a:rPr lang="en-US" sz="1400" dirty="0">
                <a:latin typeface="Arial" panose="020B0604020202020204" pitchFamily="34" charset="0"/>
                <a:cs typeface="Arial" panose="020B0604020202020204" pitchFamily="34" charset="0"/>
              </a:rPr>
              <a:t>Actor : Administrator.</a:t>
            </a:r>
          </a:p>
          <a:p>
            <a:pPr marL="109728" indent="0">
              <a:buNone/>
            </a:pPr>
            <a:r>
              <a:rPr lang="en-US" sz="1400" dirty="0">
                <a:latin typeface="Arial" panose="020B0604020202020204" pitchFamily="34" charset="0"/>
                <a:cs typeface="Arial" panose="020B0604020202020204" pitchFamily="34" charset="0"/>
              </a:rPr>
              <a:t>Description : </a:t>
            </a:r>
            <a:r>
              <a:rPr lang="en-US" sz="1400" dirty="0" smtClean="0">
                <a:latin typeface="Arial" panose="020B0604020202020204" pitchFamily="34" charset="0"/>
                <a:cs typeface="Arial" panose="020B0604020202020204" pitchFamily="34" charset="0"/>
              </a:rPr>
              <a:t>Admin add the details of the student and staff by their requirements.</a:t>
            </a:r>
            <a:endParaRPr lang="en-US" sz="1400" dirty="0">
              <a:latin typeface="Arial" panose="020B0604020202020204" pitchFamily="34" charset="0"/>
              <a:cs typeface="Arial" panose="020B0604020202020204" pitchFamily="34" charset="0"/>
            </a:endParaRPr>
          </a:p>
          <a:p>
            <a:pPr marL="109728" indent="0">
              <a:buNone/>
            </a:pPr>
            <a:r>
              <a:rPr lang="en-US" sz="1400" dirty="0">
                <a:latin typeface="Arial" panose="020B0604020202020204" pitchFamily="34" charset="0"/>
                <a:cs typeface="Arial" panose="020B0604020202020204" pitchFamily="34" charset="0"/>
              </a:rPr>
              <a:t>Pre-Condition : </a:t>
            </a:r>
            <a:r>
              <a:rPr lang="en-US" sz="1400" dirty="0" smtClean="0">
                <a:latin typeface="Arial" panose="020B0604020202020204" pitchFamily="34" charset="0"/>
                <a:cs typeface="Arial" panose="020B0604020202020204" pitchFamily="34" charset="0"/>
              </a:rPr>
              <a:t>Admin have to choose the option to add details.</a:t>
            </a:r>
            <a:endParaRPr lang="en-US" sz="1400" dirty="0">
              <a:latin typeface="Arial" panose="020B0604020202020204" pitchFamily="34" charset="0"/>
              <a:cs typeface="Arial" panose="020B0604020202020204" pitchFamily="34" charset="0"/>
            </a:endParaRPr>
          </a:p>
          <a:p>
            <a:pPr marL="109728" indent="0">
              <a:buNone/>
            </a:pPr>
            <a:r>
              <a:rPr lang="en-US" sz="1400" dirty="0">
                <a:latin typeface="Arial" panose="020B0604020202020204" pitchFamily="34" charset="0"/>
                <a:cs typeface="Arial" panose="020B0604020202020204" pitchFamily="34" charset="0"/>
              </a:rPr>
              <a:t>Post-Condition </a:t>
            </a:r>
            <a:r>
              <a:rPr lang="en-US" sz="1400" dirty="0" smtClean="0">
                <a:latin typeface="Arial" panose="020B0604020202020204" pitchFamily="34" charset="0"/>
                <a:cs typeface="Arial" panose="020B0604020202020204" pitchFamily="34" charset="0"/>
              </a:rPr>
              <a:t>:Asks the details to be recorded.</a:t>
            </a:r>
            <a:endParaRPr lang="en-US" sz="1400" dirty="0">
              <a:latin typeface="Arial" panose="020B0604020202020204" pitchFamily="34" charset="0"/>
              <a:cs typeface="Arial" panose="020B0604020202020204" pitchFamily="34" charset="0"/>
            </a:endParaRPr>
          </a:p>
          <a:p>
            <a:pPr marL="109728" indent="0">
              <a:buNone/>
            </a:pPr>
            <a:r>
              <a:rPr lang="en-US" sz="1400" dirty="0">
                <a:latin typeface="Arial" panose="020B0604020202020204" pitchFamily="34" charset="0"/>
                <a:cs typeface="Arial" panose="020B0604020202020204" pitchFamily="34" charset="0"/>
              </a:rPr>
              <a:t>Main Flow:</a:t>
            </a:r>
          </a:p>
          <a:p>
            <a:pPr marL="109728" indent="0">
              <a:buNone/>
            </a:pPr>
            <a:endParaRPr lang="en-US" sz="14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57200" y="205979"/>
            <a:ext cx="8229600" cy="308371"/>
          </a:xfrm>
        </p:spPr>
        <p:txBody>
          <a:bodyPr>
            <a:normAutofit fontScale="90000"/>
          </a:bodyPr>
          <a:lstStyle/>
          <a:p>
            <a:r>
              <a:rPr lang="en-US" sz="1600" dirty="0"/>
              <a:t>Use Case </a:t>
            </a:r>
            <a:r>
              <a:rPr lang="en-US" sz="1600" dirty="0" smtClean="0"/>
              <a:t>id:UC_02</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xmlns="" val="4218991163"/>
              </p:ext>
            </p:extLst>
          </p:nvPr>
        </p:nvGraphicFramePr>
        <p:xfrm>
          <a:off x="1371600" y="2343150"/>
          <a:ext cx="6096000" cy="2148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User</a:t>
                      </a:r>
                      <a:endParaRPr lang="en-US" dirty="0"/>
                    </a:p>
                  </a:txBody>
                  <a:tcPr/>
                </a:tc>
                <a:tc>
                  <a:txBody>
                    <a:bodyPr/>
                    <a:lstStyle/>
                    <a:p>
                      <a:r>
                        <a:rPr lang="en-US" dirty="0" smtClean="0"/>
                        <a:t>System</a:t>
                      </a:r>
                      <a:endParaRPr lang="en-US" dirty="0"/>
                    </a:p>
                  </a:txBody>
                  <a:tcPr/>
                </a:tc>
              </a:tr>
              <a:tr h="370840">
                <a:tc>
                  <a:txBody>
                    <a:bodyPr/>
                    <a:lstStyle/>
                    <a:p>
                      <a:r>
                        <a:rPr lang="en-US" sz="1400" dirty="0" smtClean="0">
                          <a:latin typeface="Arial" panose="020B0604020202020204" pitchFamily="34" charset="0"/>
                          <a:cs typeface="Arial" panose="020B0604020202020204" pitchFamily="34" charset="0"/>
                        </a:rPr>
                        <a:t>1.Choose</a:t>
                      </a:r>
                      <a:r>
                        <a:rPr lang="en-US" sz="1400" baseline="0" dirty="0" smtClean="0">
                          <a:latin typeface="Arial" panose="020B0604020202020204" pitchFamily="34" charset="0"/>
                          <a:cs typeface="Arial" panose="020B0604020202020204" pitchFamily="34" charset="0"/>
                        </a:rPr>
                        <a:t> to add details.</a:t>
                      </a:r>
                      <a:endParaRPr lang="en-US" sz="1400" dirty="0">
                        <a:latin typeface="Arial" panose="020B0604020202020204" pitchFamily="34" charset="0"/>
                        <a:cs typeface="Arial" panose="020B0604020202020204" pitchFamily="34" charset="0"/>
                      </a:endParaRPr>
                    </a:p>
                  </a:txBody>
                  <a:tcPr/>
                </a:tc>
                <a:tc>
                  <a:txBody>
                    <a:bodyPr/>
                    <a:lstStyle/>
                    <a:p>
                      <a:endParaRPr lang="en-US"/>
                    </a:p>
                  </a:txBody>
                  <a:tcPr/>
                </a:tc>
              </a:tr>
              <a:tr h="370840">
                <a:tc>
                  <a:txBody>
                    <a:bodyPr/>
                    <a:lstStyle/>
                    <a:p>
                      <a:endParaRPr lang="en-US"/>
                    </a:p>
                  </a:txBody>
                  <a:tcPr/>
                </a:tc>
                <a:tc>
                  <a:txBody>
                    <a:bodyPr/>
                    <a:lstStyle/>
                    <a:p>
                      <a:r>
                        <a:rPr lang="en-US" sz="1400" dirty="0" smtClean="0">
                          <a:latin typeface="Arial" panose="020B0604020202020204" pitchFamily="34" charset="0"/>
                          <a:cs typeface="Arial" panose="020B0604020202020204" pitchFamily="34" charset="0"/>
                        </a:rPr>
                        <a:t>2.Asks for the details like</a:t>
                      </a:r>
                      <a:r>
                        <a:rPr lang="en-US" sz="1400" baseline="0" dirty="0" smtClean="0">
                          <a:latin typeface="Arial" panose="020B0604020202020204" pitchFamily="34" charset="0"/>
                          <a:cs typeface="Arial" panose="020B0604020202020204" pitchFamily="34" charset="0"/>
                        </a:rPr>
                        <a:t> according to the student and staff.</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txBody>
                  <a:tcPr/>
                </a:tc>
              </a:tr>
              <a:tr h="370840">
                <a:tc>
                  <a:txBody>
                    <a:bodyPr/>
                    <a:lstStyle/>
                    <a:p>
                      <a:r>
                        <a:rPr lang="en-US" sz="1400" dirty="0" smtClean="0">
                          <a:latin typeface="Arial" panose="020B0604020202020204" pitchFamily="34" charset="0"/>
                          <a:cs typeface="Arial" panose="020B0604020202020204" pitchFamily="34" charset="0"/>
                        </a:rPr>
                        <a:t>3.Enter the required details.</a:t>
                      </a:r>
                      <a:endParaRPr lang="en-US" sz="1400" dirty="0">
                        <a:latin typeface="Arial" panose="020B0604020202020204" pitchFamily="34" charset="0"/>
                        <a:cs typeface="Arial" panose="020B0604020202020204" pitchFamily="34" charset="0"/>
                      </a:endParaRPr>
                    </a:p>
                  </a:txBody>
                  <a:tcPr/>
                </a:tc>
                <a:tc>
                  <a:txBody>
                    <a:bodyPr/>
                    <a:lstStyle/>
                    <a:p>
                      <a:endParaRPr lang="en-US"/>
                    </a:p>
                  </a:txBody>
                  <a:tcPr/>
                </a:tc>
              </a:tr>
              <a:tr h="370840">
                <a:tc>
                  <a:txBody>
                    <a:bodyPr/>
                    <a:lstStyle/>
                    <a:p>
                      <a:endParaRPr lang="en-US"/>
                    </a:p>
                  </a:txBody>
                  <a:tcPr/>
                </a:tc>
                <a:tc>
                  <a:txBody>
                    <a:bodyPr/>
                    <a:lstStyle/>
                    <a:p>
                      <a:r>
                        <a:rPr lang="en-US" sz="1400" dirty="0" smtClean="0">
                          <a:latin typeface="Arial" panose="020B0604020202020204" pitchFamily="34" charset="0"/>
                          <a:cs typeface="Arial" panose="020B0604020202020204" pitchFamily="34" charset="0"/>
                        </a:rPr>
                        <a:t>4.The</a:t>
                      </a:r>
                      <a:r>
                        <a:rPr lang="en-US" sz="1400" baseline="0" dirty="0" smtClean="0">
                          <a:latin typeface="Arial" panose="020B0604020202020204" pitchFamily="34" charset="0"/>
                          <a:cs typeface="Arial" panose="020B0604020202020204" pitchFamily="34" charset="0"/>
                        </a:rPr>
                        <a:t> Details are recorded  </a:t>
                      </a:r>
                      <a:r>
                        <a:rPr lang="en-US" sz="1400" baseline="0" dirty="0" err="1" smtClean="0">
                          <a:latin typeface="Arial" panose="020B0604020202020204" pitchFamily="34" charset="0"/>
                          <a:cs typeface="Arial" panose="020B0604020202020204" pitchFamily="34" charset="0"/>
                        </a:rPr>
                        <a:t>sucessfully</a:t>
                      </a:r>
                      <a:r>
                        <a:rPr lang="en-US" sz="1400" baseline="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xmlns="" val="1872599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90550"/>
            <a:ext cx="8229600" cy="3914919"/>
          </a:xfrm>
        </p:spPr>
        <p:txBody>
          <a:bodyPr>
            <a:normAutofit/>
          </a:bodyPr>
          <a:lstStyle/>
          <a:p>
            <a:pPr marL="109728" indent="0">
              <a:buNone/>
            </a:pPr>
            <a:r>
              <a:rPr lang="en-US" sz="1400" dirty="0" smtClean="0">
                <a:latin typeface="Arial" panose="020B0604020202020204" pitchFamily="34" charset="0"/>
                <a:cs typeface="Arial" panose="020B0604020202020204" pitchFamily="34" charset="0"/>
              </a:rPr>
              <a:t>Name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Search </a:t>
            </a:r>
            <a:r>
              <a:rPr lang="en-US" sz="1400" dirty="0">
                <a:latin typeface="Arial" panose="020B0604020202020204" pitchFamily="34" charset="0"/>
                <a:cs typeface="Arial" panose="020B0604020202020204" pitchFamily="34" charset="0"/>
              </a:rPr>
              <a:t>details</a:t>
            </a:r>
          </a:p>
          <a:p>
            <a:pPr marL="109728" indent="0">
              <a:buNone/>
            </a:pPr>
            <a:r>
              <a:rPr lang="en-US" sz="1400" dirty="0">
                <a:latin typeface="Arial" panose="020B0604020202020204" pitchFamily="34" charset="0"/>
                <a:cs typeface="Arial" panose="020B0604020202020204" pitchFamily="34" charset="0"/>
              </a:rPr>
              <a:t>Actor : Administrator</a:t>
            </a:r>
          </a:p>
          <a:p>
            <a:pPr marL="109728" indent="0">
              <a:buNone/>
            </a:pPr>
            <a:r>
              <a:rPr lang="en-US" sz="1400" dirty="0">
                <a:latin typeface="Arial" panose="020B0604020202020204" pitchFamily="34" charset="0"/>
                <a:cs typeface="Arial" panose="020B0604020202020204" pitchFamily="34" charset="0"/>
              </a:rPr>
              <a:t>Description : Allows admin to </a:t>
            </a:r>
            <a:r>
              <a:rPr lang="en-US" sz="1400" dirty="0" smtClean="0">
                <a:latin typeface="Arial" panose="020B0604020202020204" pitchFamily="34" charset="0"/>
                <a:cs typeface="Arial" panose="020B0604020202020204" pitchFamily="34" charset="0"/>
              </a:rPr>
              <a:t>search details </a:t>
            </a:r>
            <a:r>
              <a:rPr lang="en-US" sz="1400" dirty="0">
                <a:latin typeface="Arial" panose="020B0604020202020204" pitchFamily="34" charset="0"/>
                <a:cs typeface="Arial" panose="020B0604020202020204" pitchFamily="34" charset="0"/>
              </a:rPr>
              <a:t>of student and staff.</a:t>
            </a:r>
          </a:p>
          <a:p>
            <a:pPr marL="109728" indent="0">
              <a:buNone/>
            </a:pPr>
            <a:r>
              <a:rPr lang="en-US" sz="1400" dirty="0">
                <a:latin typeface="Arial" panose="020B0604020202020204" pitchFamily="34" charset="0"/>
                <a:cs typeface="Arial" panose="020B0604020202020204" pitchFamily="34" charset="0"/>
              </a:rPr>
              <a:t>Pre-condition : User should log in successfully and details of </a:t>
            </a:r>
            <a:r>
              <a:rPr lang="en-US" sz="1400" dirty="0" smtClean="0">
                <a:latin typeface="Arial" panose="020B0604020202020204" pitchFamily="34" charset="0"/>
                <a:cs typeface="Arial" panose="020B0604020202020204" pitchFamily="34" charset="0"/>
              </a:rPr>
              <a:t>student and staff </a:t>
            </a:r>
            <a:r>
              <a:rPr lang="en-US" sz="1400" dirty="0">
                <a:latin typeface="Arial" panose="020B0604020202020204" pitchFamily="34" charset="0"/>
                <a:cs typeface="Arial" panose="020B0604020202020204" pitchFamily="34" charset="0"/>
              </a:rPr>
              <a:t>exist</a:t>
            </a:r>
          </a:p>
          <a:p>
            <a:pPr marL="109728" indent="0">
              <a:buNone/>
            </a:pPr>
            <a:r>
              <a:rPr lang="en-US" sz="1400" dirty="0">
                <a:latin typeface="Arial" panose="020B0604020202020204" pitchFamily="34" charset="0"/>
                <a:cs typeface="Arial" panose="020B0604020202020204" pitchFamily="34" charset="0"/>
              </a:rPr>
              <a:t>Post-condition </a:t>
            </a:r>
            <a:r>
              <a:rPr lang="en-US" sz="140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Admin </a:t>
            </a:r>
            <a:r>
              <a:rPr lang="en-US" sz="1400" dirty="0" smtClean="0">
                <a:latin typeface="Arial" panose="020B0604020202020204" pitchFamily="34" charset="0"/>
                <a:cs typeface="Arial" panose="020B0604020202020204" pitchFamily="34" charset="0"/>
              </a:rPr>
              <a:t>have to provide the details to search the previous record.</a:t>
            </a:r>
            <a:endParaRPr lang="en-US" sz="1400" dirty="0">
              <a:latin typeface="Arial" panose="020B0604020202020204" pitchFamily="34" charset="0"/>
              <a:cs typeface="Arial" panose="020B0604020202020204" pitchFamily="34" charset="0"/>
            </a:endParaRPr>
          </a:p>
          <a:p>
            <a:pPr marL="109728" indent="0">
              <a:buNone/>
            </a:pPr>
            <a:r>
              <a:rPr lang="en-US" sz="1400" dirty="0">
                <a:latin typeface="Arial" panose="020B0604020202020204" pitchFamily="34" charset="0"/>
                <a:cs typeface="Arial" panose="020B0604020202020204" pitchFamily="34" charset="0"/>
              </a:rPr>
              <a:t>Main </a:t>
            </a:r>
            <a:r>
              <a:rPr lang="en-US" sz="1400" dirty="0" smtClean="0">
                <a:latin typeface="Arial" panose="020B0604020202020204" pitchFamily="34" charset="0"/>
                <a:cs typeface="Arial" panose="020B0604020202020204" pitchFamily="34" charset="0"/>
              </a:rPr>
              <a:t>Flow :</a:t>
            </a:r>
          </a:p>
          <a:p>
            <a:pPr marL="109728" indent="0">
              <a:buNone/>
            </a:pPr>
            <a:endParaRPr lang="en-US" sz="14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57200" y="133351"/>
            <a:ext cx="8229600" cy="380999"/>
          </a:xfrm>
        </p:spPr>
        <p:txBody>
          <a:bodyPr>
            <a:normAutofit/>
          </a:bodyPr>
          <a:lstStyle/>
          <a:p>
            <a:r>
              <a:rPr lang="en-US" sz="1600" dirty="0"/>
              <a:t>Use Case </a:t>
            </a:r>
            <a:r>
              <a:rPr lang="en-US" sz="1600" dirty="0" smtClean="0"/>
              <a:t>id:UC_03</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xmlns="" val="2584671130"/>
              </p:ext>
            </p:extLst>
          </p:nvPr>
        </p:nvGraphicFramePr>
        <p:xfrm>
          <a:off x="1143000" y="2343150"/>
          <a:ext cx="6096000" cy="2001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400" dirty="0" smtClean="0">
                          <a:latin typeface="Arial" panose="020B0604020202020204" pitchFamily="34" charset="0"/>
                          <a:cs typeface="Arial" panose="020B0604020202020204" pitchFamily="34" charset="0"/>
                        </a:rPr>
                        <a:t>User</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System</a:t>
                      </a:r>
                      <a:endParaRPr lang="en-US" sz="1400" dirty="0">
                        <a:latin typeface="Arial" panose="020B0604020202020204" pitchFamily="34" charset="0"/>
                        <a:cs typeface="Arial" panose="020B0604020202020204" pitchFamily="34" charset="0"/>
                      </a:endParaRPr>
                    </a:p>
                  </a:txBody>
                  <a:tcPr/>
                </a:tc>
              </a:tr>
              <a:tr h="370840">
                <a:tc>
                  <a:txBody>
                    <a:bodyPr/>
                    <a:lstStyle/>
                    <a:p>
                      <a:r>
                        <a:rPr lang="en-US" sz="1400" dirty="0" smtClean="0">
                          <a:latin typeface="Arial" panose="020B0604020202020204" pitchFamily="34" charset="0"/>
                          <a:cs typeface="Arial" panose="020B0604020202020204" pitchFamily="34" charset="0"/>
                        </a:rPr>
                        <a:t>1.Choose to search the record</a:t>
                      </a:r>
                      <a:endParaRPr lang="en-US" sz="1400" dirty="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tr>
              <a:tr h="370840">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2.Asks the</a:t>
                      </a:r>
                      <a:r>
                        <a:rPr lang="en-US" sz="1400" baseline="0" dirty="0" smtClean="0">
                          <a:latin typeface="Arial" panose="020B0604020202020204" pitchFamily="34" charset="0"/>
                          <a:cs typeface="Arial" panose="020B0604020202020204" pitchFamily="34" charset="0"/>
                        </a:rPr>
                        <a:t> details like </a:t>
                      </a:r>
                      <a:r>
                        <a:rPr lang="en-US" sz="1400" baseline="0" dirty="0" err="1" smtClean="0">
                          <a:latin typeface="Arial" panose="020B0604020202020204" pitchFamily="34" charset="0"/>
                          <a:cs typeface="Arial" panose="020B0604020202020204" pitchFamily="34" charset="0"/>
                        </a:rPr>
                        <a:t>name,id</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etc</a:t>
                      </a:r>
                      <a:r>
                        <a:rPr lang="en-US" sz="1400" baseline="0" dirty="0" smtClean="0">
                          <a:latin typeface="Arial" panose="020B0604020202020204" pitchFamily="34" charset="0"/>
                          <a:cs typeface="Arial" panose="020B0604020202020204" pitchFamily="34" charset="0"/>
                        </a:rPr>
                        <a:t>, to search the record.</a:t>
                      </a:r>
                      <a:endParaRPr lang="en-US" sz="1400" dirty="0">
                        <a:latin typeface="Arial" panose="020B0604020202020204" pitchFamily="34" charset="0"/>
                        <a:cs typeface="Arial" panose="020B0604020202020204" pitchFamily="34" charset="0"/>
                      </a:endParaRPr>
                    </a:p>
                  </a:txBody>
                  <a:tcPr/>
                </a:tc>
              </a:tr>
              <a:tr h="370840">
                <a:tc>
                  <a:txBody>
                    <a:bodyPr/>
                    <a:lstStyle/>
                    <a:p>
                      <a:r>
                        <a:rPr lang="en-US" sz="1400" dirty="0" smtClean="0">
                          <a:latin typeface="Arial" panose="020B0604020202020204" pitchFamily="34" charset="0"/>
                          <a:cs typeface="Arial" panose="020B0604020202020204" pitchFamily="34" charset="0"/>
                        </a:rPr>
                        <a:t>3.Enter the required details</a:t>
                      </a:r>
                      <a:endParaRPr lang="en-US" sz="1400" dirty="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tr>
              <a:tr h="370840">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4.Record</a:t>
                      </a:r>
                      <a:r>
                        <a:rPr lang="en-US" sz="1400" baseline="0" dirty="0" smtClean="0">
                          <a:latin typeface="Arial" panose="020B0604020202020204" pitchFamily="34" charset="0"/>
                          <a:cs typeface="Arial" panose="020B0604020202020204" pitchFamily="34" charset="0"/>
                        </a:rPr>
                        <a:t> will be displayed.</a:t>
                      </a:r>
                      <a:endParaRPr lang="en-US" sz="1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xmlns="" val="2607963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66750"/>
            <a:ext cx="8229600" cy="3838719"/>
          </a:xfrm>
        </p:spPr>
        <p:txBody>
          <a:bodyPr>
            <a:normAutofit/>
          </a:bodyPr>
          <a:lstStyle/>
          <a:p>
            <a:pPr marL="109728" indent="0">
              <a:buNone/>
            </a:pPr>
            <a:r>
              <a:rPr lang="en-US" sz="1400" dirty="0">
                <a:latin typeface="Arial" panose="020B0604020202020204" pitchFamily="34" charset="0"/>
                <a:cs typeface="Arial" panose="020B0604020202020204" pitchFamily="34" charset="0"/>
              </a:rPr>
              <a:t>Name : Modify details</a:t>
            </a:r>
          </a:p>
          <a:p>
            <a:pPr marL="109728" indent="0">
              <a:buNone/>
            </a:pPr>
            <a:r>
              <a:rPr lang="en-US" sz="1400" dirty="0">
                <a:latin typeface="Arial" panose="020B0604020202020204" pitchFamily="34" charset="0"/>
                <a:cs typeface="Arial" panose="020B0604020202020204" pitchFamily="34" charset="0"/>
              </a:rPr>
              <a:t>Actor : Administrator</a:t>
            </a:r>
          </a:p>
          <a:p>
            <a:pPr marL="109728" indent="0">
              <a:buNone/>
            </a:pPr>
            <a:r>
              <a:rPr lang="en-US" sz="1400" dirty="0">
                <a:latin typeface="Arial" panose="020B0604020202020204" pitchFamily="34" charset="0"/>
                <a:cs typeface="Arial" panose="020B0604020202020204" pitchFamily="34" charset="0"/>
              </a:rPr>
              <a:t>Description : Allows </a:t>
            </a:r>
            <a:r>
              <a:rPr lang="en-US" sz="1400" dirty="0" smtClean="0">
                <a:latin typeface="Arial" panose="020B0604020202020204" pitchFamily="34" charset="0"/>
                <a:cs typeface="Arial" panose="020B0604020202020204" pitchFamily="34" charset="0"/>
              </a:rPr>
              <a:t>admin </a:t>
            </a:r>
            <a:r>
              <a:rPr lang="en-US" sz="1400" dirty="0">
                <a:latin typeface="Arial" panose="020B0604020202020204" pitchFamily="34" charset="0"/>
                <a:cs typeface="Arial" panose="020B0604020202020204" pitchFamily="34" charset="0"/>
              </a:rPr>
              <a:t>to modify details of </a:t>
            </a:r>
            <a:r>
              <a:rPr lang="en-US" sz="1400" dirty="0" smtClean="0">
                <a:latin typeface="Arial" panose="020B0604020202020204" pitchFamily="34" charset="0"/>
                <a:cs typeface="Arial" panose="020B0604020202020204" pitchFamily="34" charset="0"/>
              </a:rPr>
              <a:t>student and staff.</a:t>
            </a:r>
            <a:endParaRPr lang="en-US" sz="1400" dirty="0">
              <a:latin typeface="Arial" panose="020B0604020202020204" pitchFamily="34" charset="0"/>
              <a:cs typeface="Arial" panose="020B0604020202020204" pitchFamily="34" charset="0"/>
            </a:endParaRPr>
          </a:p>
          <a:p>
            <a:pPr marL="109728" indent="0">
              <a:buNone/>
            </a:pPr>
            <a:r>
              <a:rPr lang="en-US" sz="1400" dirty="0">
                <a:latin typeface="Arial" panose="020B0604020202020204" pitchFamily="34" charset="0"/>
                <a:cs typeface="Arial" panose="020B0604020202020204" pitchFamily="34" charset="0"/>
              </a:rPr>
              <a:t>Pre-condition : User should log in successfully and details of </a:t>
            </a:r>
            <a:r>
              <a:rPr lang="en-US" sz="1400" dirty="0" smtClean="0">
                <a:latin typeface="Arial" panose="020B0604020202020204" pitchFamily="34" charset="0"/>
                <a:cs typeface="Arial" panose="020B0604020202020204" pitchFamily="34" charset="0"/>
              </a:rPr>
              <a:t>student and exist</a:t>
            </a:r>
          </a:p>
          <a:p>
            <a:pPr marL="109728" indent="0">
              <a:buNone/>
            </a:pPr>
            <a:r>
              <a:rPr lang="en-US" sz="1400" dirty="0" smtClean="0">
                <a:latin typeface="Arial" panose="020B0604020202020204" pitchFamily="34" charset="0"/>
                <a:cs typeface="Arial" panose="020B0604020202020204" pitchFamily="34" charset="0"/>
              </a:rPr>
              <a:t>Post-condition </a:t>
            </a:r>
            <a:r>
              <a:rPr lang="en-US" sz="1400" dirty="0">
                <a:latin typeface="Arial" panose="020B0604020202020204" pitchFamily="34" charset="0"/>
                <a:cs typeface="Arial" panose="020B0604020202020204" pitchFamily="34" charset="0"/>
              </a:rPr>
              <a:t>: Records of student are updated successfully.</a:t>
            </a:r>
          </a:p>
          <a:p>
            <a:pPr marL="109728" indent="0">
              <a:buNone/>
            </a:pPr>
            <a:r>
              <a:rPr lang="en-US" sz="1400" dirty="0" smtClean="0">
                <a:latin typeface="Arial" panose="020B0604020202020204" pitchFamily="34" charset="0"/>
                <a:cs typeface="Arial" panose="020B0604020202020204" pitchFamily="34" charset="0"/>
              </a:rPr>
              <a:t>Main Flow:</a:t>
            </a:r>
            <a:endParaRPr lang="en-US" sz="14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57200" y="133350"/>
            <a:ext cx="8229600" cy="613171"/>
          </a:xfrm>
        </p:spPr>
        <p:txBody>
          <a:bodyPr>
            <a:normAutofit/>
          </a:bodyPr>
          <a:lstStyle/>
          <a:p>
            <a:r>
              <a:rPr lang="en-US" sz="1600" dirty="0"/>
              <a:t>Use Case </a:t>
            </a:r>
            <a:r>
              <a:rPr lang="en-US" sz="1600" dirty="0" smtClean="0"/>
              <a:t>id:UC_04</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xmlns="" val="2376078691"/>
              </p:ext>
            </p:extLst>
          </p:nvPr>
        </p:nvGraphicFramePr>
        <p:xfrm>
          <a:off x="1219200" y="2348553"/>
          <a:ext cx="6096000" cy="1991037"/>
        </p:xfrm>
        <a:graphic>
          <a:graphicData uri="http://schemas.openxmlformats.org/drawingml/2006/table">
            <a:tbl>
              <a:tblPr firstRow="1" bandRow="1" bandCol="1">
                <a:tableStyleId>{5C22544A-7EE6-4342-B048-85BDC9FD1C3A}</a:tableStyleId>
              </a:tblPr>
              <a:tblGrid>
                <a:gridCol w="3048000"/>
                <a:gridCol w="3048000"/>
              </a:tblGrid>
              <a:tr h="318239">
                <a:tc>
                  <a:txBody>
                    <a:bodyPr/>
                    <a:lstStyle/>
                    <a:p>
                      <a:r>
                        <a:rPr lang="en-US" sz="1400" dirty="0" err="1" smtClean="0"/>
                        <a:t>Ueser</a:t>
                      </a:r>
                      <a:endParaRPr lang="en-US" sz="14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System</a:t>
                      </a:r>
                      <a:endParaRPr lang="en-US" sz="14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18239">
                <a:tc>
                  <a:txBody>
                    <a:bodyPr/>
                    <a:lstStyle/>
                    <a:p>
                      <a:r>
                        <a:rPr lang="en-US" sz="1400" dirty="0" smtClean="0"/>
                        <a:t>1.Choose to modify the details.</a:t>
                      </a:r>
                      <a:endParaRPr lang="en-US" sz="14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444662">
                <a:tc>
                  <a:txBody>
                    <a:bodyPr/>
                    <a:lstStyle/>
                    <a:p>
                      <a:endParaRPr lang="en-US" sz="14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2.Ask to</a:t>
                      </a:r>
                      <a:r>
                        <a:rPr lang="en-US" sz="1400" baseline="0" dirty="0" smtClean="0"/>
                        <a:t> modify the details like name id etc.</a:t>
                      </a:r>
                      <a:endParaRPr lang="en-US" sz="14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44662">
                <a:tc>
                  <a:txBody>
                    <a:bodyPr/>
                    <a:lstStyle/>
                    <a:p>
                      <a:r>
                        <a:rPr lang="en-US" sz="1400" dirty="0" smtClean="0"/>
                        <a:t>3.Enter the details</a:t>
                      </a:r>
                      <a:r>
                        <a:rPr lang="en-US" sz="1400" baseline="0" dirty="0" smtClean="0"/>
                        <a:t> to be modified.</a:t>
                      </a:r>
                      <a:endParaRPr lang="en-US" sz="14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18239">
                <a:tc>
                  <a:txBody>
                    <a:bodyPr/>
                    <a:lstStyle/>
                    <a:p>
                      <a:endParaRPr lang="en-US" sz="14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panose="020B0604020202020204" pitchFamily="34" charset="0"/>
                          <a:cs typeface="Arial" panose="020B0604020202020204" pitchFamily="34" charset="0"/>
                        </a:rPr>
                        <a:t>4.Details</a:t>
                      </a:r>
                      <a:r>
                        <a:rPr lang="en-US" sz="1400" baseline="0" dirty="0" smtClean="0">
                          <a:latin typeface="Arial" panose="020B0604020202020204" pitchFamily="34" charset="0"/>
                          <a:cs typeface="Arial" panose="020B0604020202020204" pitchFamily="34" charset="0"/>
                        </a:rPr>
                        <a:t> are successfully modified.</a:t>
                      </a:r>
                      <a:endParaRPr lang="en-US" sz="14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36202936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386</TotalTime>
  <Words>847</Words>
  <Application>Microsoft Office PowerPoint</Application>
  <PresentationFormat>On-screen Show (16:9)</PresentationFormat>
  <Paragraphs>139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Concourse</vt:lpstr>
      <vt:lpstr>STUDENT FEE PAYMENT AND EMPLOYE PAYROLL MANAGEMENT SYSTEM</vt:lpstr>
      <vt:lpstr>STUDENT FEE PAYMENT AND EMPLOYEE PAYROLL         MANAGEMENT SYSTEM </vt:lpstr>
      <vt:lpstr>Features Of The Project</vt:lpstr>
      <vt:lpstr>. </vt:lpstr>
      <vt:lpstr>                                            TECHNOLOGY USED</vt:lpstr>
      <vt:lpstr>Use Case id:UC_01</vt:lpstr>
      <vt:lpstr>Use Case id:UC_02</vt:lpstr>
      <vt:lpstr>Use Case id:UC_03</vt:lpstr>
      <vt:lpstr>Use Case id:UC_04</vt:lpstr>
      <vt:lpstr>Use Case id:UC_05</vt:lpstr>
      <vt:lpstr>Use Case id:UC_06</vt:lpstr>
      <vt:lpstr>Use Case id:UC_07</vt:lpstr>
      <vt:lpstr>Execution</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CONCLUSION AND FUTURE WORK</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global</dc:creator>
  <cp:lastModifiedBy>USER</cp:lastModifiedBy>
  <cp:revision>45</cp:revision>
  <dcterms:created xsi:type="dcterms:W3CDTF">2020-11-06T06:08:17Z</dcterms:created>
  <dcterms:modified xsi:type="dcterms:W3CDTF">2020-12-25T14:18:33Z</dcterms:modified>
</cp:coreProperties>
</file>