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02A6F7-FCF2-4730-AEC1-32B08087C9C8}"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8D27-7D87-4716-9518-12DABD0089D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4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2A6F7-FCF2-4730-AEC1-32B08087C9C8}"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1141185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2A6F7-FCF2-4730-AEC1-32B08087C9C8}"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237854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02A6F7-FCF2-4730-AEC1-32B08087C9C8}"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295259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2A6F7-FCF2-4730-AEC1-32B08087C9C8}" type="datetimeFigureOut">
              <a:rPr lang="en-IN" smtClean="0"/>
              <a:t>15-11-2023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48D27-7D87-4716-9518-12DABD0089D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9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02A6F7-FCF2-4730-AEC1-32B08087C9C8}"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25558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02A6F7-FCF2-4730-AEC1-32B08087C9C8}" type="datetimeFigureOut">
              <a:rPr lang="en-IN" smtClean="0"/>
              <a:t>15-11-2023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68558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02A6F7-FCF2-4730-AEC1-32B08087C9C8}" type="datetimeFigureOut">
              <a:rPr lang="en-IN" smtClean="0"/>
              <a:t>15-11-2023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328664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E02A6F7-FCF2-4730-AEC1-32B08087C9C8}" type="datetimeFigureOut">
              <a:rPr lang="en-IN" smtClean="0"/>
              <a:t>15-11-2023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317718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02A6F7-FCF2-4730-AEC1-32B08087C9C8}" type="datetimeFigureOut">
              <a:rPr lang="en-IN" smtClean="0"/>
              <a:t>15-11-2023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248D27-7D87-4716-9518-12DABD0089DD}" type="slidenum">
              <a:rPr lang="en-IN" smtClean="0"/>
              <a:t>‹#›</a:t>
            </a:fld>
            <a:endParaRPr lang="en-IN"/>
          </a:p>
        </p:txBody>
      </p:sp>
    </p:spTree>
    <p:extLst>
      <p:ext uri="{BB962C8B-B14F-4D97-AF65-F5344CB8AC3E}">
        <p14:creationId xmlns:p14="http://schemas.microsoft.com/office/powerpoint/2010/main" val="347524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02A6F7-FCF2-4730-AEC1-32B08087C9C8}" type="datetimeFigureOut">
              <a:rPr lang="en-IN" smtClean="0"/>
              <a:t>15-11-2023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48D27-7D87-4716-9518-12DABD0089DD}" type="slidenum">
              <a:rPr lang="en-IN" smtClean="0"/>
              <a:t>‹#›</a:t>
            </a:fld>
            <a:endParaRPr lang="en-IN"/>
          </a:p>
        </p:txBody>
      </p:sp>
    </p:spTree>
    <p:extLst>
      <p:ext uri="{BB962C8B-B14F-4D97-AF65-F5344CB8AC3E}">
        <p14:creationId xmlns:p14="http://schemas.microsoft.com/office/powerpoint/2010/main" val="112025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E02A6F7-FCF2-4730-AEC1-32B08087C9C8}" type="datetimeFigureOut">
              <a:rPr lang="en-IN" smtClean="0"/>
              <a:t>15-11-2023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248D27-7D87-4716-9518-12DABD0089D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27575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14AC-B932-255A-6160-EB05F8BA64D3}"/>
              </a:ext>
            </a:extLst>
          </p:cNvPr>
          <p:cNvSpPr>
            <a:spLocks noGrp="1"/>
          </p:cNvSpPr>
          <p:nvPr>
            <p:ph type="ctrTitle"/>
          </p:nvPr>
        </p:nvSpPr>
        <p:spPr>
          <a:xfrm>
            <a:off x="2355547" y="702768"/>
            <a:ext cx="5955527" cy="1197997"/>
          </a:xfrm>
        </p:spPr>
        <p:txBody>
          <a:bodyPr>
            <a:normAutofit fontScale="90000"/>
          </a:bodyPr>
          <a:lstStyle/>
          <a:p>
            <a:pPr>
              <a:lnSpc>
                <a:spcPct val="200000"/>
              </a:lnSpc>
            </a:pPr>
            <a:r>
              <a:rPr lang="en-US" sz="2400" b="1" spc="-5" dirty="0">
                <a:effectLst/>
                <a:latin typeface="FF1"/>
                <a:ea typeface="Times New Roman" panose="02020603050405020304" pitchFamily="18" charset="0"/>
                <a:cs typeface="Times New Roman" panose="02020603050405020304" pitchFamily="18" charset="0"/>
              </a:rPr>
              <a:t>     </a:t>
            </a:r>
            <a:r>
              <a:rPr lang="en-US" sz="3100" b="1" spc="-5" dirty="0">
                <a:effectLst/>
                <a:latin typeface="FF1"/>
                <a:ea typeface="Times New Roman" panose="02020603050405020304" pitchFamily="18" charset="0"/>
                <a:cs typeface="Times New Roman" panose="02020603050405020304" pitchFamily="18" charset="0"/>
              </a:rPr>
              <a:t>CENTURY CALENDER USING JAVA</a:t>
            </a:r>
            <a:br>
              <a:rPr lang="en-IN" sz="2400" b="1" dirty="0">
                <a:effectLst/>
                <a:latin typeface="FF1"/>
                <a:ea typeface="Calibri" panose="020F0502020204030204" pitchFamily="34" charset="0"/>
                <a:cs typeface="Times New Roman" panose="02020603050405020304" pitchFamily="18" charset="0"/>
              </a:rPr>
            </a:br>
            <a:r>
              <a:rPr lang="en-US" sz="1800" b="1" spc="-5" dirty="0">
                <a:effectLst/>
                <a:latin typeface="FF1"/>
                <a:ea typeface="Times New Roman" panose="02020603050405020304" pitchFamily="18" charset="0"/>
                <a:cs typeface="Times New Roman" panose="02020603050405020304" pitchFamily="18" charset="0"/>
              </a:rPr>
              <a:t> </a:t>
            </a:r>
            <a:endParaRPr lang="en-IN" dirty="0">
              <a:latin typeface="FF1"/>
            </a:endParaRPr>
          </a:p>
        </p:txBody>
      </p:sp>
      <p:sp>
        <p:nvSpPr>
          <p:cNvPr id="3" name="Subtitle 2">
            <a:extLst>
              <a:ext uri="{FF2B5EF4-FFF2-40B4-BE49-F238E27FC236}">
                <a16:creationId xmlns:a16="http://schemas.microsoft.com/office/drawing/2014/main" id="{A39C192A-5E60-C19C-0436-399587A74D65}"/>
              </a:ext>
            </a:extLst>
          </p:cNvPr>
          <p:cNvSpPr>
            <a:spLocks noGrp="1"/>
          </p:cNvSpPr>
          <p:nvPr>
            <p:ph type="subTitle" idx="1"/>
          </p:nvPr>
        </p:nvSpPr>
        <p:spPr>
          <a:xfrm>
            <a:off x="1019784" y="1802628"/>
            <a:ext cx="8825658" cy="2395331"/>
          </a:xfrm>
        </p:spPr>
        <p:txBody>
          <a:bodyPr>
            <a:normAutofit fontScale="25000" lnSpcReduction="20000"/>
          </a:bodyPr>
          <a:lstStyle/>
          <a:p>
            <a:pPr marL="828040" marR="986790" algn="ctr">
              <a:spcAft>
                <a:spcPts val="0"/>
              </a:spcAft>
            </a:pPr>
            <a:r>
              <a:rPr lang="en-IN" sz="8000" b="1" dirty="0">
                <a:solidFill>
                  <a:srgbClr val="000000"/>
                </a:solidFill>
                <a:effectLst/>
                <a:latin typeface="FF1"/>
                <a:ea typeface="Times New Roman" panose="02020603050405020304" pitchFamily="18" charset="0"/>
                <a:cs typeface="Times New Roman" panose="02020603050405020304" pitchFamily="18" charset="0"/>
              </a:rPr>
              <a:t>Bachelor of Technology </a:t>
            </a:r>
            <a:endParaRPr lang="en-IN" sz="8000" dirty="0">
              <a:effectLst/>
              <a:latin typeface="FF1"/>
              <a:ea typeface="Calibri" panose="020F0502020204030204" pitchFamily="34" charset="0"/>
              <a:cs typeface="Times New Roman" panose="02020603050405020304" pitchFamily="18" charset="0"/>
            </a:endParaRPr>
          </a:p>
          <a:p>
            <a:pPr marL="977900" marR="1142365" algn="ctr">
              <a:spcAft>
                <a:spcPts val="0"/>
              </a:spcAft>
            </a:pPr>
            <a:r>
              <a:rPr lang="en-IN" sz="8000" dirty="0">
                <a:solidFill>
                  <a:srgbClr val="000000"/>
                </a:solidFill>
                <a:effectLst/>
                <a:latin typeface="FF1"/>
                <a:ea typeface="Times New Roman" panose="02020603050405020304" pitchFamily="18" charset="0"/>
                <a:cs typeface="Times New Roman" panose="02020603050405020304" pitchFamily="18" charset="0"/>
              </a:rPr>
              <a:t>in </a:t>
            </a:r>
            <a:endParaRPr lang="en-IN" sz="8000" dirty="0">
              <a:latin typeface="FF1"/>
              <a:ea typeface="Calibri" panose="020F0502020204030204" pitchFamily="34" charset="0"/>
              <a:cs typeface="Times New Roman" panose="02020603050405020304" pitchFamily="18" charset="0"/>
            </a:endParaRPr>
          </a:p>
          <a:p>
            <a:pPr marL="977900" marR="1142365" algn="ctr">
              <a:spcAft>
                <a:spcPts val="0"/>
              </a:spcAft>
            </a:pPr>
            <a:r>
              <a:rPr lang="en-IN" sz="8000" b="1" dirty="0">
                <a:solidFill>
                  <a:srgbClr val="000000"/>
                </a:solidFill>
                <a:effectLst/>
                <a:latin typeface="FF1"/>
                <a:ea typeface="Times New Roman" panose="02020603050405020304" pitchFamily="18" charset="0"/>
                <a:cs typeface="Times New Roman" panose="02020603050405020304" pitchFamily="18" charset="0"/>
              </a:rPr>
              <a:t>ECE</a:t>
            </a:r>
          </a:p>
          <a:p>
            <a:pPr marL="977900" marR="1142365" algn="ctr">
              <a:spcAft>
                <a:spcPts val="0"/>
              </a:spcAft>
            </a:pPr>
            <a:r>
              <a:rPr lang="en-IN" sz="8000" b="1" dirty="0">
                <a:solidFill>
                  <a:srgbClr val="000000"/>
                </a:solidFill>
                <a:effectLst/>
                <a:latin typeface="FF1"/>
                <a:ea typeface="Times New Roman" panose="02020603050405020304" pitchFamily="18" charset="0"/>
                <a:cs typeface="Times New Roman" panose="02020603050405020304" pitchFamily="18" charset="0"/>
              </a:rPr>
              <a:t>By</a:t>
            </a:r>
            <a:endParaRPr lang="en-IN" sz="8000" b="1" dirty="0">
              <a:effectLst/>
              <a:latin typeface="FF1"/>
              <a:ea typeface="Calibri" panose="020F0502020204030204" pitchFamily="34" charset="0"/>
              <a:cs typeface="Times New Roman" panose="02020603050405020304" pitchFamily="18" charset="0"/>
            </a:endParaRPr>
          </a:p>
          <a:p>
            <a:pPr marR="203200" algn="ctr"/>
            <a:r>
              <a:rPr lang="en-IN" sz="4900" b="1" dirty="0">
                <a:effectLst/>
                <a:latin typeface="FF1"/>
                <a:ea typeface="Times New Roman" panose="02020603050405020304" pitchFamily="18" charset="0"/>
                <a:cs typeface="Times New Roman" panose="02020603050405020304" pitchFamily="18" charset="0"/>
              </a:rPr>
              <a:t> </a:t>
            </a:r>
          </a:p>
          <a:p>
            <a:pPr marR="203200" algn="ctr"/>
            <a:r>
              <a:rPr lang="en-US" sz="7200" b="1" dirty="0">
                <a:latin typeface="FF1"/>
                <a:ea typeface="Times New Roman" panose="02020603050405020304" pitchFamily="18" charset="0"/>
                <a:cs typeface="Times New Roman" panose="02020603050405020304" pitchFamily="18" charset="0"/>
              </a:rPr>
              <a:t>Sriram Reddy     -</a:t>
            </a:r>
            <a:r>
              <a:rPr lang="en-US" sz="7200" b="1" dirty="0">
                <a:effectLst/>
                <a:latin typeface="FF1"/>
                <a:ea typeface="Times New Roman" panose="02020603050405020304" pitchFamily="18" charset="0"/>
                <a:cs typeface="Times New Roman" panose="02020603050405020304" pitchFamily="18" charset="0"/>
              </a:rPr>
              <a:t>	2105A41114</a:t>
            </a:r>
            <a:endParaRPr lang="en-IN" sz="7200" b="1" dirty="0">
              <a:effectLst/>
              <a:latin typeface="FF1"/>
              <a:ea typeface="Calibri" panose="020F0502020204030204" pitchFamily="34" charset="0"/>
              <a:cs typeface="Times New Roman" panose="02020603050405020304" pitchFamily="18" charset="0"/>
            </a:endParaRPr>
          </a:p>
          <a:p>
            <a:pPr algn="ctr">
              <a:lnSpc>
                <a:spcPct val="200000"/>
              </a:lnSpc>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6CDC40D1-6DF1-5008-A5D9-295D0CFDE893}"/>
              </a:ext>
            </a:extLst>
          </p:cNvPr>
          <p:cNvPicPr>
            <a:picLocks noChangeAspect="1"/>
          </p:cNvPicPr>
          <p:nvPr/>
        </p:nvPicPr>
        <p:blipFill>
          <a:blip r:embed="rId2"/>
          <a:stretch>
            <a:fillRect/>
          </a:stretch>
        </p:blipFill>
        <p:spPr>
          <a:xfrm>
            <a:off x="9646837" y="1623722"/>
            <a:ext cx="1581150" cy="2895600"/>
          </a:xfrm>
          <a:prstGeom prst="rect">
            <a:avLst/>
          </a:prstGeom>
        </p:spPr>
      </p:pic>
      <p:sp>
        <p:nvSpPr>
          <p:cNvPr id="5" name="Rectangle 2">
            <a:extLst>
              <a:ext uri="{FF2B5EF4-FFF2-40B4-BE49-F238E27FC236}">
                <a16:creationId xmlns:a16="http://schemas.microsoft.com/office/drawing/2014/main" id="{9D809049-37BA-E3BF-AFB5-7098E369F498}"/>
              </a:ext>
            </a:extLst>
          </p:cNvPr>
          <p:cNvSpPr>
            <a:spLocks noChangeArrowheads="1"/>
          </p:cNvSpPr>
          <p:nvPr/>
        </p:nvSpPr>
        <p:spPr bwMode="auto">
          <a:xfrm>
            <a:off x="2671639" y="4171529"/>
            <a:ext cx="6416702" cy="138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056" rIns="457056" bIns="45705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Submitted to</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D7A62D98-7D08-9FE4-183C-471B43680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0751" y="5093502"/>
            <a:ext cx="3679825" cy="739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B80582EB-3987-1B12-C3FD-453E443585AC}"/>
              </a:ext>
            </a:extLst>
          </p:cNvPr>
          <p:cNvSpPr>
            <a:spLocks noChangeArrowheads="1"/>
          </p:cNvSpPr>
          <p:nvPr/>
        </p:nvSpPr>
        <p:spPr bwMode="auto">
          <a:xfrm>
            <a:off x="5318620" y="47958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707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DB0D-04F3-2C1F-A5CB-F13970267A5E}"/>
              </a:ext>
            </a:extLst>
          </p:cNvPr>
          <p:cNvSpPr>
            <a:spLocks noGrp="1"/>
          </p:cNvSpPr>
          <p:nvPr>
            <p:ph type="title"/>
          </p:nvPr>
        </p:nvSpPr>
        <p:spPr/>
        <p:txBody>
          <a:bodyPr/>
          <a:lstStyle/>
          <a:p>
            <a:r>
              <a:rPr lang="en-IN" dirty="0">
                <a:latin typeface="FF1"/>
              </a:rPr>
              <a:t>CONTENTS </a:t>
            </a:r>
          </a:p>
        </p:txBody>
      </p:sp>
      <p:sp>
        <p:nvSpPr>
          <p:cNvPr id="3" name="Content Placeholder 2">
            <a:extLst>
              <a:ext uri="{FF2B5EF4-FFF2-40B4-BE49-F238E27FC236}">
                <a16:creationId xmlns:a16="http://schemas.microsoft.com/office/drawing/2014/main" id="{2C8AA01A-3734-AFA6-A0FF-A8EF62B9A433}"/>
              </a:ext>
            </a:extLst>
          </p:cNvPr>
          <p:cNvSpPr>
            <a:spLocks noGrp="1"/>
          </p:cNvSpPr>
          <p:nvPr>
            <p:ph idx="1"/>
          </p:nvPr>
        </p:nvSpPr>
        <p:spPr>
          <a:xfrm>
            <a:off x="940269" y="2293398"/>
            <a:ext cx="8825659" cy="4019937"/>
          </a:xfrm>
        </p:spPr>
        <p:txBody>
          <a:bodyPr>
            <a:normAutofit fontScale="47500" lnSpcReduction="20000"/>
          </a:bodyPr>
          <a:lstStyle/>
          <a:p>
            <a:pPr marL="342900" lvl="0" indent="-342900" algn="just">
              <a:lnSpc>
                <a:spcPct val="150000"/>
              </a:lnSpc>
              <a:buFont typeface="+mj-lt"/>
              <a:buAutoNum type="arabicPeriod"/>
              <a:tabLst>
                <a:tab pos="457200" algn="l"/>
              </a:tabLst>
            </a:pPr>
            <a:r>
              <a:rPr lang="en-US" sz="5600" dirty="0">
                <a:effectLst/>
                <a:latin typeface="FF1"/>
                <a:ea typeface="Calibri" panose="020F0502020204030204" pitchFamily="34" charset="0"/>
                <a:cs typeface="Times New Roman" panose="02020603050405020304" pitchFamily="18" charset="0"/>
              </a:rPr>
              <a:t>ABSRACT</a:t>
            </a:r>
            <a:endParaRPr lang="en-IN" sz="5600" dirty="0">
              <a:effectLst/>
              <a:latin typeface="FF1"/>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US" sz="5600" dirty="0">
                <a:effectLst/>
                <a:latin typeface="FF1"/>
                <a:ea typeface="Calibri" panose="020F0502020204030204" pitchFamily="34" charset="0"/>
                <a:cs typeface="Times New Roman" panose="02020603050405020304" pitchFamily="18" charset="0"/>
              </a:rPr>
              <a:t>OBJECTIVE OF THE PROJECT</a:t>
            </a:r>
            <a:endParaRPr lang="en-IN" sz="5600" dirty="0">
              <a:effectLst/>
              <a:latin typeface="FF1"/>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US" sz="5600" dirty="0">
                <a:effectLst/>
                <a:latin typeface="FF1"/>
                <a:ea typeface="Calibri" panose="020F0502020204030204" pitchFamily="34" charset="0"/>
                <a:cs typeface="Times New Roman" panose="02020603050405020304" pitchFamily="18" charset="0"/>
              </a:rPr>
              <a:t>DEFINITIONS OF THE ELEMENTS USED IN THE PROJECT</a:t>
            </a:r>
            <a:endParaRPr lang="en-IN" sz="5600" dirty="0">
              <a:effectLst/>
              <a:latin typeface="FF1"/>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US" sz="5600" dirty="0">
                <a:effectLst/>
                <a:latin typeface="FF1"/>
                <a:ea typeface="Calibri" panose="020F0502020204030204" pitchFamily="34" charset="0"/>
                <a:cs typeface="Times New Roman" panose="02020603050405020304" pitchFamily="18" charset="0"/>
              </a:rPr>
              <a:t>RESULT/OUTPUT</a:t>
            </a:r>
            <a:endParaRPr lang="en-IN" sz="5600" dirty="0">
              <a:effectLst/>
              <a:latin typeface="FF1"/>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US" sz="5600" dirty="0">
                <a:effectLst/>
                <a:latin typeface="FF1"/>
                <a:ea typeface="Calibri" panose="020F0502020204030204" pitchFamily="34" charset="0"/>
                <a:cs typeface="Times New Roman" panose="02020603050405020304" pitchFamily="18" charset="0"/>
              </a:rPr>
              <a:t>CONCLUSION </a:t>
            </a:r>
            <a:endParaRPr lang="en-IN" sz="5600" dirty="0">
              <a:effectLst/>
              <a:latin typeface="FF1"/>
              <a:ea typeface="Calibri" panose="020F0502020204030204" pitchFamily="34" charset="0"/>
              <a:cs typeface="Times New Roman" panose="02020603050405020304" pitchFamily="18" charset="0"/>
            </a:endParaRPr>
          </a:p>
          <a:p>
            <a:pPr marR="2009140"/>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030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2949-2D78-8646-E583-9C29CDAD0268}"/>
              </a:ext>
            </a:extLst>
          </p:cNvPr>
          <p:cNvSpPr>
            <a:spLocks noGrp="1"/>
          </p:cNvSpPr>
          <p:nvPr>
            <p:ph type="title"/>
          </p:nvPr>
        </p:nvSpPr>
        <p:spPr/>
        <p:txBody>
          <a:bodyPr/>
          <a:lstStyle/>
          <a:p>
            <a:r>
              <a:rPr lang="en-IN" dirty="0">
                <a:latin typeface="FF1"/>
              </a:rPr>
              <a:t>ABSTRACT </a:t>
            </a:r>
          </a:p>
        </p:txBody>
      </p:sp>
      <p:sp>
        <p:nvSpPr>
          <p:cNvPr id="3" name="Content Placeholder 2">
            <a:extLst>
              <a:ext uri="{FF2B5EF4-FFF2-40B4-BE49-F238E27FC236}">
                <a16:creationId xmlns:a16="http://schemas.microsoft.com/office/drawing/2014/main" id="{B8F8B758-75E1-C340-D08D-02279F3824E3}"/>
              </a:ext>
            </a:extLst>
          </p:cNvPr>
          <p:cNvSpPr>
            <a:spLocks noGrp="1"/>
          </p:cNvSpPr>
          <p:nvPr>
            <p:ph idx="1"/>
          </p:nvPr>
        </p:nvSpPr>
        <p:spPr>
          <a:xfrm>
            <a:off x="698072" y="2637791"/>
            <a:ext cx="10795856" cy="3246541"/>
          </a:xfrm>
        </p:spPr>
        <p:txBody>
          <a:bodyPr>
            <a:normAutofit/>
          </a:bodyPr>
          <a:lstStyle/>
          <a:p>
            <a:pPr algn="just"/>
            <a:r>
              <a:rPr lang="en-US" sz="1800" dirty="0">
                <a:effectLst/>
                <a:latin typeface="ff1"/>
                <a:ea typeface="Times New Roman" panose="02020603050405020304" pitchFamily="18" charset="0"/>
              </a:rPr>
              <a:t>A century calendar is a way of organizing the years into groups of 100, starting from a certain point in time. Different calendar systems may have different starting points and ways of counting centuries. A century calendar is useful for historical and cultural purposes, as it allows people to identify and compare different periods of time. For example, the 20th century is often associated with the rise of modernity, while the 21st century is marked by globalization and digitalization.</a:t>
            </a:r>
          </a:p>
          <a:p>
            <a:pPr algn="just"/>
            <a:r>
              <a:rPr lang="en-US" sz="1800" dirty="0">
                <a:effectLst/>
                <a:latin typeface="ff1"/>
                <a:ea typeface="Times New Roman" panose="02020603050405020304" pitchFamily="18" charset="0"/>
              </a:rPr>
              <a:t> To use a century calendar, one needs to know the starting point and the numbering system of the calendar. For example, the Gregorian calendar, which is the most widely used calendar in the world, starts from the year 1 AD and counts centuries as 1-100, 101-200, and so on. Therefore, the year 2023 belongs to the 21st century in the Gregorian calendar. Other calendars, such as the Hindu calendar or the Aztec calendar, may have different starting points and groupings of years.</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ff1"/>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2009140" indent="0">
              <a:buNone/>
            </a:pPr>
            <a:endParaRPr lang="en-IN" dirty="0"/>
          </a:p>
        </p:txBody>
      </p:sp>
    </p:spTree>
    <p:extLst>
      <p:ext uri="{BB962C8B-B14F-4D97-AF65-F5344CB8AC3E}">
        <p14:creationId xmlns:p14="http://schemas.microsoft.com/office/powerpoint/2010/main" val="21348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CD77-B014-86F2-7661-103E146DAE1A}"/>
              </a:ext>
            </a:extLst>
          </p:cNvPr>
          <p:cNvSpPr>
            <a:spLocks noGrp="1"/>
          </p:cNvSpPr>
          <p:nvPr>
            <p:ph type="title"/>
          </p:nvPr>
        </p:nvSpPr>
        <p:spPr>
          <a:xfrm>
            <a:off x="828951" y="838200"/>
            <a:ext cx="8761413" cy="1108138"/>
          </a:xfrm>
        </p:spPr>
        <p:txBody>
          <a:bodyPr>
            <a:normAutofit fontScale="90000"/>
          </a:bodyPr>
          <a:lstStyle/>
          <a:p>
            <a:pPr>
              <a:lnSpc>
                <a:spcPct val="150000"/>
              </a:lnSpc>
            </a:pPr>
            <a:r>
              <a:rPr lang="en-US" sz="3600" b="1" dirty="0">
                <a:effectLst/>
                <a:latin typeface="FF1"/>
                <a:ea typeface="Calibri" panose="020F0502020204030204" pitchFamily="34" charset="0"/>
                <a:cs typeface="Times New Roman" panose="02020603050405020304" pitchFamily="18" charset="0"/>
              </a:rPr>
              <a:t> OBJECTIVE OF THE PROJECT</a:t>
            </a:r>
            <a:br>
              <a:rPr lang="en-IN" sz="3600" dirty="0">
                <a:effectLst/>
                <a:latin typeface="FF1"/>
                <a:ea typeface="Calibri" panose="020F0502020204030204" pitchFamily="34" charset="0"/>
                <a:cs typeface="Times New Roman" panose="02020603050405020304" pitchFamily="18" charset="0"/>
              </a:rPr>
            </a:br>
            <a:r>
              <a:rPr lang="en-US" sz="3600" b="1" dirty="0">
                <a:effectLst/>
                <a:latin typeface="FF1"/>
                <a:ea typeface="Calibri" panose="020F0502020204030204" pitchFamily="34" charset="0"/>
                <a:cs typeface="Times New Roman" panose="02020603050405020304" pitchFamily="18" charset="0"/>
              </a:rPr>
              <a:t> </a:t>
            </a:r>
            <a:endParaRPr lang="en-IN" dirty="0">
              <a:latin typeface="FF1"/>
            </a:endParaRPr>
          </a:p>
        </p:txBody>
      </p:sp>
      <p:sp>
        <p:nvSpPr>
          <p:cNvPr id="3" name="Content Placeholder 2">
            <a:extLst>
              <a:ext uri="{FF2B5EF4-FFF2-40B4-BE49-F238E27FC236}">
                <a16:creationId xmlns:a16="http://schemas.microsoft.com/office/drawing/2014/main" id="{E96AADE1-8402-021E-4F73-6316A0D50A0F}"/>
              </a:ext>
            </a:extLst>
          </p:cNvPr>
          <p:cNvSpPr>
            <a:spLocks noGrp="1"/>
          </p:cNvSpPr>
          <p:nvPr>
            <p:ph idx="1"/>
          </p:nvPr>
        </p:nvSpPr>
        <p:spPr>
          <a:xfrm>
            <a:off x="3127513" y="3019963"/>
            <a:ext cx="5936974" cy="1635927"/>
          </a:xfrm>
        </p:spPr>
        <p:txBody>
          <a:bodyPr>
            <a:normAutofit fontScale="92500" lnSpcReduction="10000"/>
          </a:bodyPr>
          <a:lstStyle/>
          <a:p>
            <a:r>
              <a:rPr lang="en-US" sz="2200" dirty="0">
                <a:solidFill>
                  <a:srgbClr val="131616"/>
                </a:solidFill>
                <a:effectLst/>
                <a:latin typeface="FF1"/>
                <a:ea typeface="Times New Roman" panose="02020603050405020304" pitchFamily="18" charset="0"/>
                <a:cs typeface="Times New Roman" panose="02020603050405020304" pitchFamily="18" charset="0"/>
              </a:rPr>
              <a:t>You can save the Incidents with date with code</a:t>
            </a:r>
          </a:p>
          <a:p>
            <a:r>
              <a:rPr lang="en-US" sz="2200" dirty="0">
                <a:effectLst/>
                <a:latin typeface="FF1"/>
                <a:ea typeface="Wingdings" panose="05000000000000000000" pitchFamily="2" charset="2"/>
                <a:cs typeface="Wingdings" panose="05000000000000000000" pitchFamily="2" charset="2"/>
              </a:rPr>
              <a:t>It’s a Century-</a:t>
            </a:r>
            <a:r>
              <a:rPr lang="en-US" sz="2200" dirty="0" err="1">
                <a:latin typeface="FF1"/>
                <a:ea typeface="Wingdings" panose="05000000000000000000" pitchFamily="2" charset="2"/>
                <a:cs typeface="Wingdings" panose="05000000000000000000" pitchFamily="2" charset="2"/>
              </a:rPr>
              <a:t>C</a:t>
            </a:r>
            <a:r>
              <a:rPr lang="en-US" sz="2200" dirty="0" err="1">
                <a:effectLst/>
                <a:latin typeface="FF1"/>
                <a:ea typeface="Wingdings" panose="05000000000000000000" pitchFamily="2" charset="2"/>
                <a:cs typeface="Wingdings" panose="05000000000000000000" pitchFamily="2" charset="2"/>
              </a:rPr>
              <a:t>alender</a:t>
            </a:r>
            <a:r>
              <a:rPr lang="en-US" sz="2200" dirty="0">
                <a:effectLst/>
                <a:latin typeface="FF1"/>
                <a:ea typeface="Wingdings" panose="05000000000000000000" pitchFamily="2" charset="2"/>
                <a:cs typeface="Wingdings" panose="05000000000000000000" pitchFamily="2" charset="2"/>
              </a:rPr>
              <a:t> code</a:t>
            </a:r>
          </a:p>
          <a:p>
            <a:r>
              <a:rPr lang="en-US" sz="2200" dirty="0">
                <a:effectLst/>
                <a:latin typeface="FF1"/>
                <a:ea typeface="Wingdings" panose="05000000000000000000" pitchFamily="2" charset="2"/>
                <a:cs typeface="Wingdings" panose="05000000000000000000" pitchFamily="2" charset="2"/>
              </a:rPr>
              <a:t>You can Print any Yearly-</a:t>
            </a:r>
            <a:r>
              <a:rPr lang="en-US" sz="2200" dirty="0" err="1">
                <a:effectLst/>
                <a:latin typeface="FF1"/>
                <a:ea typeface="Wingdings" panose="05000000000000000000" pitchFamily="2" charset="2"/>
                <a:cs typeface="Wingdings" panose="05000000000000000000" pitchFamily="2" charset="2"/>
              </a:rPr>
              <a:t>Calender</a:t>
            </a:r>
            <a:r>
              <a:rPr lang="en-US" sz="2200" dirty="0">
                <a:effectLst/>
                <a:latin typeface="FF1"/>
                <a:ea typeface="Wingdings" panose="05000000000000000000" pitchFamily="2" charset="2"/>
                <a:cs typeface="Wingdings" panose="05000000000000000000" pitchFamily="2" charset="2"/>
              </a:rPr>
              <a:t> with this code</a:t>
            </a:r>
          </a:p>
          <a:p>
            <a:r>
              <a:rPr lang="en-US" sz="2200" dirty="0">
                <a:solidFill>
                  <a:srgbClr val="131616"/>
                </a:solidFill>
                <a:effectLst/>
                <a:latin typeface="FF1"/>
                <a:ea typeface="Wingdings" panose="05000000000000000000" pitchFamily="2" charset="2"/>
                <a:cs typeface="Wingdings" panose="05000000000000000000" pitchFamily="2" charset="2"/>
              </a:rPr>
              <a:t>You get any day with date with this code</a:t>
            </a:r>
            <a:endParaRPr lang="en-IN" sz="2200" dirty="0">
              <a:effectLst/>
              <a:latin typeface="FF1"/>
              <a:ea typeface="Wingdings" panose="05000000000000000000" pitchFamily="2" charset="2"/>
              <a:cs typeface="Wingdings" panose="05000000000000000000" pitchFamily="2" charset="2"/>
            </a:endParaRPr>
          </a:p>
          <a:p>
            <a:endParaRPr lang="en-IN" dirty="0">
              <a:latin typeface="Times New Roman" panose="02020603050405020304" pitchFamily="18" charset="0"/>
              <a:ea typeface="Wingdings" panose="05000000000000000000" pitchFamily="2" charset="2"/>
              <a:cs typeface="Wingdings" panose="05000000000000000000" pitchFamily="2" charset="2"/>
            </a:endParaRPr>
          </a:p>
          <a:p>
            <a:endParaRPr lang="en-IN" sz="18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val="198605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342F-4707-2235-09ED-4487972801C7}"/>
              </a:ext>
            </a:extLst>
          </p:cNvPr>
          <p:cNvSpPr>
            <a:spLocks noGrp="1"/>
          </p:cNvSpPr>
          <p:nvPr>
            <p:ph type="title"/>
          </p:nvPr>
        </p:nvSpPr>
        <p:spPr>
          <a:xfrm>
            <a:off x="1154954" y="973668"/>
            <a:ext cx="8761413" cy="481421"/>
          </a:xfrm>
        </p:spPr>
        <p:txBody>
          <a:bodyPr>
            <a:normAutofit fontScale="90000"/>
          </a:bodyPr>
          <a:lstStyle/>
          <a:p>
            <a:r>
              <a:rPr lang="en-US" sz="2200" b="1" dirty="0">
                <a:effectLst/>
                <a:latin typeface="FF1"/>
                <a:ea typeface="Calibri" panose="020F0502020204030204" pitchFamily="34" charset="0"/>
                <a:cs typeface="Times New Roman" panose="02020603050405020304" pitchFamily="18" charset="0"/>
              </a:rPr>
              <a:t>ELEMENTS USED IN THE PROJECT</a:t>
            </a:r>
            <a:br>
              <a:rPr lang="en-IN" sz="2200" dirty="0">
                <a:effectLst/>
                <a:latin typeface="FF1"/>
                <a:ea typeface="Calibri" panose="020F0502020204030204" pitchFamily="34" charset="0"/>
                <a:cs typeface="Times New Roman" panose="02020603050405020304" pitchFamily="18" charset="0"/>
              </a:rPr>
            </a:br>
            <a:endParaRPr lang="en-IN" sz="2200" dirty="0">
              <a:latin typeface="FF1"/>
            </a:endParaRPr>
          </a:p>
        </p:txBody>
      </p:sp>
      <p:sp>
        <p:nvSpPr>
          <p:cNvPr id="3" name="Content Placeholder 2">
            <a:extLst>
              <a:ext uri="{FF2B5EF4-FFF2-40B4-BE49-F238E27FC236}">
                <a16:creationId xmlns:a16="http://schemas.microsoft.com/office/drawing/2014/main" id="{0B5EFF47-D624-1AB9-7113-780622A86B67}"/>
              </a:ext>
            </a:extLst>
          </p:cNvPr>
          <p:cNvSpPr>
            <a:spLocks noGrp="1"/>
          </p:cNvSpPr>
          <p:nvPr>
            <p:ph idx="1"/>
          </p:nvPr>
        </p:nvSpPr>
        <p:spPr>
          <a:xfrm>
            <a:off x="624280" y="2390862"/>
            <a:ext cx="10943439" cy="3892492"/>
          </a:xfrm>
        </p:spPr>
        <p:txBody>
          <a:bodyPr>
            <a:normAutofit/>
          </a:bodyPr>
          <a:lstStyle/>
          <a:p>
            <a:pPr marR="122555" algn="just">
              <a:lnSpc>
                <a:spcPct val="115000"/>
              </a:lnSpc>
            </a:pPr>
            <a:r>
              <a:rPr lang="en-US" sz="1800" b="1" dirty="0">
                <a:effectLst/>
                <a:latin typeface="ff1"/>
                <a:ea typeface="Times New Roman" panose="02020603050405020304" pitchFamily="18" charset="0"/>
              </a:rPr>
              <a:t>Class:</a:t>
            </a:r>
            <a:r>
              <a:rPr lang="en-US" sz="1800" b="1" spc="350" dirty="0">
                <a:effectLst/>
                <a:latin typeface="ff1"/>
                <a:ea typeface="Times New Roman" panose="02020603050405020304" pitchFamily="18" charset="0"/>
              </a:rPr>
              <a:t> </a:t>
            </a:r>
            <a:r>
              <a:rPr lang="en-US" sz="1800" dirty="0">
                <a:effectLst/>
                <a:latin typeface="ff1"/>
                <a:ea typeface="Times New Roman" panose="02020603050405020304" pitchFamily="18" charset="0"/>
              </a:rPr>
              <a:t>A class is a user-defined blueprint or prototype from which objects are created.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It</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represents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collection</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related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data</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(attributes)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functions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(methods)</a:t>
            </a:r>
            <a:r>
              <a:rPr lang="en-US" sz="1800" spc="350" dirty="0">
                <a:effectLst/>
                <a:latin typeface="ff1"/>
                <a:ea typeface="Times New Roman" panose="02020603050405020304" pitchFamily="18" charset="0"/>
              </a:rPr>
              <a:t> </a:t>
            </a:r>
            <a:r>
              <a:rPr lang="en-US" sz="1800" dirty="0">
                <a:effectLst/>
                <a:latin typeface="ff1"/>
                <a:ea typeface="Times New Roman" panose="02020603050405020304" pitchFamily="18" charset="0"/>
              </a:rPr>
              <a:t>that</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operate on the data. For example, in a car rental system, a "Car" class can be created to</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represent</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general attributes</a:t>
            </a:r>
            <a:r>
              <a:rPr lang="en-US" sz="1800" spc="-30" dirty="0">
                <a:effectLst/>
                <a:latin typeface="ff1"/>
                <a:ea typeface="Times New Roman" panose="02020603050405020304" pitchFamily="18" charset="0"/>
              </a:rPr>
              <a:t> </a:t>
            </a:r>
            <a:r>
              <a:rPr lang="en-US" sz="1800" dirty="0">
                <a:effectLst/>
                <a:latin typeface="ff1"/>
                <a:ea typeface="Times New Roman" panose="02020603050405020304" pitchFamily="18" charset="0"/>
              </a:rPr>
              <a:t>and behaviors</a:t>
            </a:r>
            <a:r>
              <a:rPr lang="en-US" sz="1800" spc="-30"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car.</a:t>
            </a:r>
            <a:endParaRPr lang="en-IN" sz="1800" dirty="0">
              <a:effectLst/>
              <a:latin typeface="Times New Roman" panose="02020603050405020304" pitchFamily="18" charset="0"/>
              <a:ea typeface="Times New Roman" panose="02020603050405020304" pitchFamily="18" charset="0"/>
            </a:endParaRPr>
          </a:p>
          <a:p>
            <a:pPr marR="122555" algn="just">
              <a:lnSpc>
                <a:spcPct val="115000"/>
              </a:lnSpc>
              <a:spcBef>
                <a:spcPts val="1010"/>
              </a:spcBef>
              <a:spcAft>
                <a:spcPts val="0"/>
              </a:spcAft>
            </a:pPr>
            <a:r>
              <a:rPr lang="en-US" sz="1800" b="1" dirty="0">
                <a:effectLst/>
                <a:latin typeface="ff1"/>
                <a:ea typeface="Times New Roman" panose="02020603050405020304" pitchFamily="18" charset="0"/>
              </a:rPr>
              <a:t>Object: </a:t>
            </a:r>
            <a:r>
              <a:rPr lang="en-US" sz="1800" dirty="0">
                <a:effectLst/>
                <a:latin typeface="ff1"/>
                <a:ea typeface="Times New Roman" panose="02020603050405020304" pitchFamily="18" charset="0"/>
              </a:rPr>
              <a:t>An object is an instance of a class. It is a runtime entity that represents a</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specific occurrence of the class, with its own set of data and methods. For instance, if</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"Car"</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is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defined,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objects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could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be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"Toyota</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Corolla,"</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"Ford</a:t>
            </a:r>
            <a:r>
              <a:rPr lang="en-US" sz="1800" spc="-335" dirty="0">
                <a:effectLst/>
                <a:latin typeface="ff1"/>
                <a:ea typeface="Times New Roman" panose="02020603050405020304" pitchFamily="18" charset="0"/>
              </a:rPr>
              <a:t> </a:t>
            </a:r>
            <a:r>
              <a:rPr lang="en-US" sz="1800" dirty="0">
                <a:effectLst/>
                <a:latin typeface="ff1"/>
                <a:ea typeface="Times New Roman" panose="02020603050405020304" pitchFamily="18" charset="0"/>
              </a:rPr>
              <a:t>Mustang,"</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or</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any other</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specific</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car.</a:t>
            </a:r>
            <a:endParaRPr lang="en-IN" sz="1800" dirty="0">
              <a:effectLst/>
              <a:latin typeface="Times New Roman" panose="02020603050405020304" pitchFamily="18" charset="0"/>
              <a:ea typeface="Times New Roman" panose="02020603050405020304" pitchFamily="18" charset="0"/>
            </a:endParaRPr>
          </a:p>
          <a:p>
            <a:pPr marR="64770" algn="just">
              <a:lnSpc>
                <a:spcPct val="115000"/>
              </a:lnSpc>
              <a:spcBef>
                <a:spcPts val="990"/>
              </a:spcBef>
              <a:spcAft>
                <a:spcPts val="0"/>
              </a:spcAft>
            </a:pPr>
            <a:r>
              <a:rPr lang="en-US" sz="1800" b="1" dirty="0">
                <a:effectLst/>
                <a:latin typeface="ff1"/>
                <a:ea typeface="Times New Roman" panose="02020603050405020304" pitchFamily="18" charset="0"/>
              </a:rPr>
              <a:t>Swings</a:t>
            </a:r>
            <a:r>
              <a:rPr lang="en-US" sz="1800" dirty="0">
                <a:effectLst/>
                <a:latin typeface="ff1"/>
                <a:ea typeface="Times New Roman" panose="02020603050405020304" pitchFamily="18" charset="0"/>
              </a:rPr>
              <a:t>:</a:t>
            </a:r>
            <a:r>
              <a:rPr lang="en-US" sz="1800" spc="150" dirty="0">
                <a:effectLst/>
                <a:latin typeface="ff1"/>
                <a:ea typeface="Times New Roman" panose="02020603050405020304" pitchFamily="18" charset="0"/>
              </a:rPr>
              <a:t> </a:t>
            </a:r>
            <a:r>
              <a:rPr lang="en-US" sz="1800" dirty="0">
                <a:effectLst/>
                <a:latin typeface="ff1"/>
                <a:ea typeface="Times New Roman" panose="02020603050405020304" pitchFamily="18" charset="0"/>
              </a:rPr>
              <a:t>Java</a:t>
            </a:r>
            <a:r>
              <a:rPr lang="en-US" sz="1800" spc="160" dirty="0">
                <a:effectLst/>
                <a:latin typeface="ff1"/>
                <a:ea typeface="Times New Roman" panose="02020603050405020304" pitchFamily="18" charset="0"/>
              </a:rPr>
              <a:t> </a:t>
            </a:r>
            <a:r>
              <a:rPr lang="en-US" sz="1800" dirty="0">
                <a:effectLst/>
                <a:latin typeface="ff1"/>
                <a:ea typeface="Times New Roman" panose="02020603050405020304" pitchFamily="18" charset="0"/>
              </a:rPr>
              <a:t>swing</a:t>
            </a:r>
            <a:r>
              <a:rPr lang="en-US" sz="1800" spc="165" dirty="0">
                <a:effectLst/>
                <a:latin typeface="ff1"/>
                <a:ea typeface="Times New Roman" panose="02020603050405020304" pitchFamily="18" charset="0"/>
              </a:rPr>
              <a:t> </a:t>
            </a:r>
            <a:r>
              <a:rPr lang="en-US" sz="1800" dirty="0">
                <a:effectLst/>
                <a:latin typeface="ff1"/>
                <a:ea typeface="Times New Roman" panose="02020603050405020304" pitchFamily="18" charset="0"/>
              </a:rPr>
              <a:t>is</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a</a:t>
            </a:r>
            <a:r>
              <a:rPr lang="en-US" sz="1800" spc="160" dirty="0">
                <a:effectLst/>
                <a:latin typeface="ff1"/>
                <a:ea typeface="Times New Roman" panose="02020603050405020304" pitchFamily="18" charset="0"/>
              </a:rPr>
              <a:t> </a:t>
            </a:r>
            <a:r>
              <a:rPr lang="en-US" sz="1800" dirty="0">
                <a:effectLst/>
                <a:latin typeface="ff1"/>
                <a:ea typeface="Times New Roman" panose="02020603050405020304" pitchFamily="18" charset="0"/>
              </a:rPr>
              <a:t>part</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150" dirty="0">
                <a:effectLst/>
                <a:latin typeface="ff1"/>
                <a:ea typeface="Times New Roman" panose="02020603050405020304" pitchFamily="18" charset="0"/>
              </a:rPr>
              <a:t> </a:t>
            </a:r>
            <a:r>
              <a:rPr lang="en-US" sz="1800" dirty="0">
                <a:effectLst/>
                <a:latin typeface="ff1"/>
                <a:ea typeface="Times New Roman" panose="02020603050405020304" pitchFamily="18" charset="0"/>
              </a:rPr>
              <a:t>Java</a:t>
            </a:r>
            <a:r>
              <a:rPr lang="en-US" sz="1800" spc="160" dirty="0">
                <a:effectLst/>
                <a:latin typeface="ff1"/>
                <a:ea typeface="Times New Roman" panose="02020603050405020304" pitchFamily="18" charset="0"/>
              </a:rPr>
              <a:t> </a:t>
            </a:r>
            <a:r>
              <a:rPr lang="en-US" sz="1800" dirty="0">
                <a:effectLst/>
                <a:latin typeface="ff1"/>
                <a:ea typeface="Times New Roman" panose="02020603050405020304" pitchFamily="18" charset="0"/>
              </a:rPr>
              <a:t>Foundation</a:t>
            </a:r>
            <a:r>
              <a:rPr lang="en-US" sz="1800" spc="16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Classes</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(JFC)</a:t>
            </a:r>
            <a:r>
              <a:rPr lang="en-US" sz="1800" spc="165" dirty="0">
                <a:effectLst/>
                <a:latin typeface="ff1"/>
                <a:ea typeface="Times New Roman" panose="02020603050405020304" pitchFamily="18" charset="0"/>
              </a:rPr>
              <a:t> </a:t>
            </a:r>
            <a:r>
              <a:rPr lang="en-US" sz="1800" dirty="0">
                <a:effectLst/>
                <a:latin typeface="ff1"/>
                <a:ea typeface="Times New Roman" panose="02020603050405020304" pitchFamily="18" charset="0"/>
              </a:rPr>
              <a:t>that</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is</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used</a:t>
            </a:r>
            <a:r>
              <a:rPr lang="en-US" sz="1800" spc="140" dirty="0">
                <a:effectLst/>
                <a:latin typeface="ff1"/>
                <a:ea typeface="Times New Roman" panose="02020603050405020304" pitchFamily="18" charset="0"/>
              </a:rPr>
              <a:t> </a:t>
            </a:r>
            <a:r>
              <a:rPr lang="en-US" sz="1800" dirty="0">
                <a:effectLst/>
                <a:latin typeface="ff1"/>
                <a:ea typeface="Times New Roman" panose="02020603050405020304" pitchFamily="18" charset="0"/>
              </a:rPr>
              <a:t>to</a:t>
            </a:r>
            <a:r>
              <a:rPr lang="en-US" sz="1800" spc="155" dirty="0">
                <a:effectLst/>
                <a:latin typeface="ff1"/>
                <a:ea typeface="Times New Roman" panose="02020603050405020304" pitchFamily="18" charset="0"/>
              </a:rPr>
              <a:t> </a:t>
            </a:r>
            <a:r>
              <a:rPr lang="en-US" sz="1800" dirty="0">
                <a:effectLst/>
                <a:latin typeface="ff1"/>
                <a:ea typeface="Times New Roman" panose="02020603050405020304" pitchFamily="18" charset="0"/>
              </a:rPr>
              <a:t>create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window-based</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applications.</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It</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is</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built</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on</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top</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AWT</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(Abstract</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Windowing</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Toolkit)</a:t>
            </a:r>
            <a:r>
              <a:rPr lang="en-US" sz="1800" spc="-335" dirty="0">
                <a:effectLst/>
                <a:latin typeface="ff1"/>
                <a:ea typeface="Times New Roman" panose="02020603050405020304" pitchFamily="18" charset="0"/>
              </a:rPr>
              <a:t> </a:t>
            </a:r>
            <a:r>
              <a:rPr lang="en-US" sz="1800" dirty="0">
                <a:effectLst/>
                <a:latin typeface="ff1"/>
                <a:ea typeface="Times New Roman" panose="02020603050405020304" pitchFamily="18" charset="0"/>
              </a:rPr>
              <a:t>API</a:t>
            </a:r>
            <a:r>
              <a:rPr lang="en-US" sz="1800" spc="19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a:t>
            </a:r>
            <a:r>
              <a:rPr lang="en-US" sz="1800" spc="185" dirty="0">
                <a:effectLst/>
                <a:latin typeface="ff1"/>
                <a:ea typeface="Times New Roman" panose="02020603050405020304" pitchFamily="18" charset="0"/>
              </a:rPr>
              <a:t> </a:t>
            </a:r>
            <a:r>
              <a:rPr lang="en-US" sz="1800" dirty="0">
                <a:effectLst/>
                <a:latin typeface="ff1"/>
                <a:ea typeface="Times New Roman" panose="02020603050405020304" pitchFamily="18" charset="0"/>
              </a:rPr>
              <a:t>entirely</a:t>
            </a:r>
            <a:r>
              <a:rPr lang="en-US" sz="1800" spc="185" dirty="0">
                <a:effectLst/>
                <a:latin typeface="ff1"/>
                <a:ea typeface="Times New Roman" panose="02020603050405020304" pitchFamily="18" charset="0"/>
              </a:rPr>
              <a:t> </a:t>
            </a:r>
            <a:r>
              <a:rPr lang="en-US" sz="1800" dirty="0">
                <a:effectLst/>
                <a:latin typeface="ff1"/>
                <a:ea typeface="Times New Roman" panose="02020603050405020304" pitchFamily="18" charset="0"/>
              </a:rPr>
              <a:t>written</a:t>
            </a:r>
            <a:r>
              <a:rPr lang="en-US" sz="1800" spc="185" dirty="0">
                <a:effectLst/>
                <a:latin typeface="ff1"/>
                <a:ea typeface="Times New Roman" panose="02020603050405020304" pitchFamily="18" charset="0"/>
              </a:rPr>
              <a:t> </a:t>
            </a:r>
            <a:r>
              <a:rPr lang="en-US" sz="1800" dirty="0">
                <a:effectLst/>
                <a:latin typeface="ff1"/>
                <a:ea typeface="Times New Roman" panose="02020603050405020304" pitchFamily="18" charset="0"/>
              </a:rPr>
              <a:t>in</a:t>
            </a:r>
            <a:r>
              <a:rPr lang="en-US" sz="1800" spc="195" dirty="0">
                <a:effectLst/>
                <a:latin typeface="ff1"/>
                <a:ea typeface="Times New Roman" panose="02020603050405020304" pitchFamily="18" charset="0"/>
              </a:rPr>
              <a:t> </a:t>
            </a:r>
            <a:r>
              <a:rPr lang="en-US" sz="1800" dirty="0">
                <a:effectLst/>
                <a:latin typeface="ff1"/>
                <a:ea typeface="Times New Roman" panose="02020603050405020304" pitchFamily="18" charset="0"/>
              </a:rPr>
              <a:t>java</a:t>
            </a:r>
            <a:r>
              <a:rPr lang="en-US" sz="1800" spc="190" dirty="0">
                <a:effectLst/>
                <a:latin typeface="ff1"/>
                <a:ea typeface="Times New Roman" panose="02020603050405020304" pitchFamily="18" charset="0"/>
              </a:rPr>
              <a:t> </a:t>
            </a:r>
            <a:r>
              <a:rPr lang="en-US" sz="1800" dirty="0">
                <a:effectLst/>
                <a:latin typeface="ff1"/>
                <a:ea typeface="Times New Roman" panose="02020603050405020304" pitchFamily="18" charset="0"/>
              </a:rPr>
              <a:t>Unlike</a:t>
            </a:r>
            <a:r>
              <a:rPr lang="en-US" sz="1800" spc="190" dirty="0">
                <a:effectLst/>
                <a:latin typeface="ff1"/>
                <a:ea typeface="Times New Roman" panose="02020603050405020304" pitchFamily="18" charset="0"/>
              </a:rPr>
              <a:t> </a:t>
            </a:r>
            <a:r>
              <a:rPr lang="en-US" sz="1800" dirty="0">
                <a:effectLst/>
                <a:latin typeface="ff1"/>
                <a:ea typeface="Times New Roman" panose="02020603050405020304" pitchFamily="18" charset="0"/>
              </a:rPr>
              <a:t>AWT,</a:t>
            </a:r>
            <a:r>
              <a:rPr lang="en-US" sz="1800" spc="195" dirty="0">
                <a:effectLst/>
                <a:latin typeface="ff1"/>
                <a:ea typeface="Times New Roman" panose="02020603050405020304" pitchFamily="18" charset="0"/>
              </a:rPr>
              <a:t> </a:t>
            </a:r>
            <a:r>
              <a:rPr lang="en-US" sz="1800" dirty="0">
                <a:effectLst/>
                <a:latin typeface="ff1"/>
                <a:ea typeface="Times New Roman" panose="02020603050405020304" pitchFamily="18" charset="0"/>
              </a:rPr>
              <a:t>Java</a:t>
            </a:r>
            <a:r>
              <a:rPr lang="en-US" sz="1800" spc="175" dirty="0">
                <a:effectLst/>
                <a:latin typeface="ff1"/>
                <a:ea typeface="Times New Roman" panose="02020603050405020304" pitchFamily="18" charset="0"/>
              </a:rPr>
              <a:t> </a:t>
            </a:r>
            <a:r>
              <a:rPr lang="en-US" sz="1800" dirty="0">
                <a:effectLst/>
                <a:latin typeface="ff1"/>
                <a:ea typeface="Times New Roman" panose="02020603050405020304" pitchFamily="18" charset="0"/>
              </a:rPr>
              <a:t>Swing</a:t>
            </a:r>
            <a:r>
              <a:rPr lang="en-US" sz="1800" spc="195" dirty="0">
                <a:effectLst/>
                <a:latin typeface="ff1"/>
                <a:ea typeface="Times New Roman" panose="02020603050405020304" pitchFamily="18" charset="0"/>
              </a:rPr>
              <a:t> </a:t>
            </a:r>
            <a:r>
              <a:rPr lang="en-US" sz="1800" dirty="0">
                <a:effectLst/>
                <a:latin typeface="ff1"/>
                <a:ea typeface="Times New Roman" panose="02020603050405020304" pitchFamily="18" charset="0"/>
              </a:rPr>
              <a:t>provides</a:t>
            </a:r>
            <a:r>
              <a:rPr lang="en-US" sz="1800" spc="185" dirty="0">
                <a:effectLst/>
                <a:latin typeface="ff1"/>
                <a:ea typeface="Times New Roman" panose="02020603050405020304" pitchFamily="18" charset="0"/>
              </a:rPr>
              <a:t> </a:t>
            </a:r>
            <a:r>
              <a:rPr lang="en-US" sz="1800" dirty="0">
                <a:effectLst/>
                <a:latin typeface="ff1"/>
                <a:ea typeface="Times New Roman" panose="02020603050405020304" pitchFamily="18" charset="0"/>
              </a:rPr>
              <a:t>platform-</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independent</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lightweight</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components.</a:t>
            </a:r>
            <a:r>
              <a:rPr lang="en-US" sz="1800" dirty="0">
                <a:solidFill>
                  <a:srgbClr val="D2D0CE"/>
                </a:solidFill>
                <a:effectLst/>
                <a:latin typeface="Roboto" panose="02000000000000000000" pitchFamily="2"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ff1"/>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355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783C06-5426-CDCE-7B7E-33DB15D65F08}"/>
              </a:ext>
            </a:extLst>
          </p:cNvPr>
          <p:cNvSpPr txBox="1"/>
          <p:nvPr/>
        </p:nvSpPr>
        <p:spPr>
          <a:xfrm>
            <a:off x="135173" y="490507"/>
            <a:ext cx="12112487" cy="5940601"/>
          </a:xfrm>
          <a:prstGeom prst="rect">
            <a:avLst/>
          </a:prstGeom>
          <a:noFill/>
        </p:spPr>
        <p:txBody>
          <a:bodyPr wrap="square">
            <a:spAutoFit/>
          </a:bodyPr>
          <a:lstStyle/>
          <a:p>
            <a:pPr algn="just"/>
            <a:r>
              <a:rPr lang="en-IN" sz="1800" b="1" dirty="0">
                <a:effectLst/>
                <a:latin typeface="ff1"/>
                <a:ea typeface="Times New Roman" panose="02020603050405020304" pitchFamily="18" charset="0"/>
              </a:rPr>
              <a:t>Java AWT (Abstract Window Toolkit)</a:t>
            </a:r>
            <a:r>
              <a:rPr lang="en-IN" sz="1800" dirty="0">
                <a:effectLst/>
                <a:latin typeface="ff1"/>
                <a:ea typeface="Times New Roman" panose="02020603050405020304" pitchFamily="18" charset="0"/>
              </a:rPr>
              <a:t>: The Abstract Window Toolkit (AWT) was introduced as part of Java’s standard library in its early days and was the first GUI library for Java. </a:t>
            </a:r>
            <a:r>
              <a:rPr lang="en-IN" dirty="0">
                <a:latin typeface="ff1"/>
                <a:ea typeface="Times New Roman" panose="02020603050405020304" pitchFamily="18" charset="0"/>
              </a:rPr>
              <a:t>AWT provides a set of basic components and widgets, such as buttons, labels, text fields, and more, that developers can use to create simple GUI interfaces</a:t>
            </a:r>
            <a:r>
              <a:rPr lang="en-IN" sz="1800" dirty="0">
                <a:effectLst/>
                <a:latin typeface="ff1"/>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IN" sz="1800" b="1" dirty="0">
                <a:effectLst/>
                <a:latin typeface="ff1"/>
                <a:ea typeface="Times New Roman" panose="02020603050405020304" pitchFamily="18" charset="0"/>
              </a:rPr>
              <a:t>JavaFX</a:t>
            </a:r>
            <a:r>
              <a:rPr lang="en-IN" sz="1800" dirty="0">
                <a:effectLst/>
                <a:latin typeface="ff1"/>
                <a:ea typeface="Times New Roman" panose="02020603050405020304" pitchFamily="18" charset="0"/>
              </a:rPr>
              <a:t>: JavaFX is a software platform for creating and delivering desktop applications, as well as rich internet applications (RIAs) that can run across a wide variety of devices. JavaFX is intended to replace Swing as the standard GUI library for Java</a:t>
            </a:r>
            <a:r>
              <a:rPr lang="en-IN" sz="1800" dirty="0">
                <a:solidFill>
                  <a:srgbClr val="D2D0CE"/>
                </a:solidFill>
                <a:effectLst/>
                <a:latin typeface="Roboto" panose="02000000000000000000" pitchFamily="2"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R="123825" algn="just">
              <a:lnSpc>
                <a:spcPct val="115000"/>
              </a:lnSpc>
              <a:spcBef>
                <a:spcPts val="1005"/>
              </a:spcBef>
              <a:spcAft>
                <a:spcPts val="0"/>
              </a:spcAft>
            </a:pPr>
            <a:r>
              <a:rPr lang="en-US" sz="1800" b="1" dirty="0">
                <a:effectLst/>
                <a:latin typeface="ff1"/>
                <a:ea typeface="Times New Roman" panose="02020603050405020304" pitchFamily="18" charset="0"/>
              </a:rPr>
              <a:t>Inheritance: </a:t>
            </a:r>
            <a:r>
              <a:rPr lang="en-US" sz="1800" dirty="0">
                <a:effectLst/>
                <a:latin typeface="ff1"/>
                <a:ea typeface="Times New Roman" panose="02020603050405020304" pitchFamily="18" charset="0"/>
              </a:rPr>
              <a:t>Inheritance is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a key feature</a:t>
            </a:r>
            <a:r>
              <a:rPr lang="en-US" sz="1800" spc="350" dirty="0">
                <a:effectLst/>
                <a:latin typeface="ff1"/>
                <a:ea typeface="Times New Roman" panose="02020603050405020304" pitchFamily="18" charset="0"/>
              </a:rPr>
              <a:t> </a:t>
            </a:r>
            <a:r>
              <a:rPr lang="en-US" sz="1800" dirty="0">
                <a:effectLst/>
                <a:latin typeface="ff1"/>
                <a:ea typeface="Times New Roman" panose="02020603050405020304" pitchFamily="18" charset="0"/>
              </a:rPr>
              <a:t>of OOP that allows a class (subclass or</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derived</a:t>
            </a:r>
            <a:r>
              <a:rPr lang="en-US" sz="1800" spc="8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r>
              <a:rPr lang="en-US" sz="1800" spc="95" dirty="0">
                <a:effectLst/>
                <a:latin typeface="ff1"/>
                <a:ea typeface="Times New Roman" panose="02020603050405020304" pitchFamily="18" charset="0"/>
              </a:rPr>
              <a:t> </a:t>
            </a:r>
            <a:r>
              <a:rPr lang="en-US" sz="1800" dirty="0">
                <a:effectLst/>
                <a:latin typeface="ff1"/>
                <a:ea typeface="Times New Roman" panose="02020603050405020304" pitchFamily="18" charset="0"/>
              </a:rPr>
              <a:t>to</a:t>
            </a:r>
            <a:r>
              <a:rPr lang="en-US" sz="1800" spc="90" dirty="0">
                <a:effectLst/>
                <a:latin typeface="ff1"/>
                <a:ea typeface="Times New Roman" panose="02020603050405020304" pitchFamily="18" charset="0"/>
              </a:rPr>
              <a:t> </a:t>
            </a:r>
            <a:r>
              <a:rPr lang="en-US" sz="1800" dirty="0">
                <a:effectLst/>
                <a:latin typeface="ff1"/>
                <a:ea typeface="Times New Roman" panose="02020603050405020304" pitchFamily="18" charset="0"/>
              </a:rPr>
              <a:t>inherit</a:t>
            </a:r>
            <a:r>
              <a:rPr lang="en-US" sz="1800" spc="75" dirty="0">
                <a:effectLst/>
                <a:latin typeface="ff1"/>
                <a:ea typeface="Times New Roman" panose="02020603050405020304" pitchFamily="18" charset="0"/>
              </a:rPr>
              <a:t> </a:t>
            </a:r>
            <a:r>
              <a:rPr lang="en-US" sz="1800" dirty="0">
                <a:effectLst/>
                <a:latin typeface="ff1"/>
                <a:ea typeface="Times New Roman" panose="02020603050405020304" pitchFamily="18" charset="0"/>
              </a:rPr>
              <a:t>properties</a:t>
            </a:r>
            <a:r>
              <a:rPr lang="en-US" sz="1800" spc="9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a:t>
            </a:r>
            <a:r>
              <a:rPr lang="en-US" sz="1800" spc="85" dirty="0">
                <a:effectLst/>
                <a:latin typeface="ff1"/>
                <a:ea typeface="Times New Roman" panose="02020603050405020304" pitchFamily="18" charset="0"/>
              </a:rPr>
              <a:t> </a:t>
            </a:r>
            <a:r>
              <a:rPr lang="en-US" sz="1800" dirty="0">
                <a:effectLst/>
                <a:latin typeface="ff1"/>
                <a:ea typeface="Times New Roman" panose="02020603050405020304" pitchFamily="18" charset="0"/>
              </a:rPr>
              <a:t>behaviors</a:t>
            </a:r>
            <a:r>
              <a:rPr lang="en-US" sz="1800" spc="95" dirty="0">
                <a:effectLst/>
                <a:latin typeface="ff1"/>
                <a:ea typeface="Times New Roman" panose="02020603050405020304" pitchFamily="18" charset="0"/>
              </a:rPr>
              <a:t> </a:t>
            </a:r>
            <a:r>
              <a:rPr lang="en-US" sz="1800" dirty="0">
                <a:effectLst/>
                <a:latin typeface="ff1"/>
                <a:ea typeface="Times New Roman" panose="02020603050405020304" pitchFamily="18" charset="0"/>
              </a:rPr>
              <a:t>from</a:t>
            </a:r>
            <a:r>
              <a:rPr lang="en-US" sz="1800" spc="90" dirty="0">
                <a:effectLst/>
                <a:latin typeface="ff1"/>
                <a:ea typeface="Times New Roman" panose="02020603050405020304" pitchFamily="18" charset="0"/>
              </a:rPr>
              <a:t> </a:t>
            </a:r>
            <a:r>
              <a:rPr lang="en-US" sz="1800" dirty="0">
                <a:effectLst/>
                <a:latin typeface="ff1"/>
                <a:ea typeface="Times New Roman" panose="02020603050405020304" pitchFamily="18" charset="0"/>
              </a:rPr>
              <a:t>another</a:t>
            </a:r>
            <a:r>
              <a:rPr lang="en-US" sz="1800" spc="9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r>
              <a:rPr lang="en-US" sz="1800" spc="90" dirty="0">
                <a:effectLst/>
                <a:latin typeface="ff1"/>
                <a:ea typeface="Times New Roman" panose="02020603050405020304" pitchFamily="18" charset="0"/>
              </a:rPr>
              <a:t> </a:t>
            </a:r>
            <a:r>
              <a:rPr lang="en-US" sz="1800" dirty="0">
                <a:effectLst/>
                <a:latin typeface="ff1"/>
                <a:ea typeface="Times New Roman" panose="02020603050405020304" pitchFamily="18" charset="0"/>
              </a:rPr>
              <a:t>It</a:t>
            </a:r>
            <a:r>
              <a:rPr lang="en-US" sz="1800" spc="90" dirty="0">
                <a:effectLst/>
                <a:latin typeface="ff1"/>
                <a:ea typeface="Times New Roman" panose="02020603050405020304" pitchFamily="18" charset="0"/>
              </a:rPr>
              <a:t> </a:t>
            </a:r>
            <a:r>
              <a:rPr lang="en-US" sz="1800" dirty="0">
                <a:effectLst/>
                <a:latin typeface="ff1"/>
                <a:ea typeface="Times New Roman" panose="02020603050405020304" pitchFamily="18" charset="0"/>
              </a:rPr>
              <a:t>promotes</a:t>
            </a:r>
            <a:r>
              <a:rPr lang="en-US" sz="1800" spc="95" dirty="0">
                <a:effectLst/>
                <a:latin typeface="ff1"/>
                <a:ea typeface="Times New Roman" panose="02020603050405020304" pitchFamily="18" charset="0"/>
              </a:rPr>
              <a:t> </a:t>
            </a:r>
            <a:r>
              <a:rPr lang="en-US" sz="1800" dirty="0">
                <a:effectLst/>
                <a:latin typeface="ff1"/>
                <a:ea typeface="Times New Roman" panose="02020603050405020304" pitchFamily="18" charset="0"/>
              </a:rPr>
              <a:t>code</a:t>
            </a:r>
            <a:r>
              <a:rPr lang="en-US" sz="1800" spc="-340" dirty="0">
                <a:effectLst/>
                <a:latin typeface="ff1"/>
                <a:ea typeface="Times New Roman" panose="02020603050405020304" pitchFamily="18" charset="0"/>
              </a:rPr>
              <a:t> </a:t>
            </a:r>
            <a:r>
              <a:rPr lang="en-US" sz="1800" dirty="0">
                <a:effectLst/>
                <a:latin typeface="ff1"/>
                <a:ea typeface="Times New Roman" panose="02020603050405020304" pitchFamily="18" charset="0"/>
              </a:rPr>
              <a:t>re usability and the creation of a hierarchical class structure. For example, a "SUV"</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can</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inherit</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attributes</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 methods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from</a:t>
            </a:r>
            <a:r>
              <a:rPr lang="en-US" sz="1800" spc="-10"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"Car"</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class.</a:t>
            </a:r>
            <a:endParaRPr lang="en-IN" sz="1800" dirty="0">
              <a:effectLst/>
              <a:latin typeface="Times New Roman" panose="02020603050405020304" pitchFamily="18" charset="0"/>
              <a:ea typeface="Times New Roman" panose="02020603050405020304" pitchFamily="18" charset="0"/>
            </a:endParaRPr>
          </a:p>
          <a:p>
            <a:pPr marR="121920" algn="just">
              <a:lnSpc>
                <a:spcPct val="115000"/>
              </a:lnSpc>
              <a:spcBef>
                <a:spcPts val="995"/>
              </a:spcBef>
              <a:spcAft>
                <a:spcPts val="0"/>
              </a:spcAft>
            </a:pPr>
            <a:r>
              <a:rPr lang="en-US" sz="1800" b="1" dirty="0">
                <a:effectLst/>
                <a:latin typeface="ff1"/>
                <a:ea typeface="Times New Roman" panose="02020603050405020304" pitchFamily="18" charset="0"/>
              </a:rPr>
              <a:t>Encapsulation: </a:t>
            </a:r>
            <a:r>
              <a:rPr lang="en-US" sz="1800" dirty="0">
                <a:effectLst/>
                <a:latin typeface="ff1"/>
                <a:ea typeface="Times New Roman" panose="02020603050405020304" pitchFamily="18" charset="0"/>
              </a:rPr>
              <a:t>Encapsulation is the concept of bundling data (attributes) and methods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(functions) that operate on the data, ensuring that they are accessed and modified only</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through</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well-defined</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interfaces.</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It</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helps</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in</a:t>
            </a:r>
            <a:r>
              <a:rPr lang="en-US" sz="1800" spc="150" dirty="0">
                <a:effectLst/>
                <a:latin typeface="ff1"/>
                <a:ea typeface="Times New Roman" panose="02020603050405020304" pitchFamily="18" charset="0"/>
              </a:rPr>
              <a:t> </a:t>
            </a:r>
            <a:r>
              <a:rPr lang="en-US" sz="1800" dirty="0">
                <a:effectLst/>
                <a:latin typeface="ff1"/>
                <a:ea typeface="Times New Roman" panose="02020603050405020304" pitchFamily="18" charset="0"/>
              </a:rPr>
              <a:t>data</a:t>
            </a:r>
            <a:r>
              <a:rPr lang="en-US" sz="1800" spc="130" dirty="0">
                <a:effectLst/>
                <a:latin typeface="ff1"/>
                <a:ea typeface="Times New Roman" panose="02020603050405020304" pitchFamily="18" charset="0"/>
              </a:rPr>
              <a:t> </a:t>
            </a:r>
            <a:r>
              <a:rPr lang="en-US" sz="1800" dirty="0">
                <a:effectLst/>
                <a:latin typeface="ff1"/>
                <a:ea typeface="Times New Roman" panose="02020603050405020304" pitchFamily="18" charset="0"/>
              </a:rPr>
              <a:t>hiding</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and</a:t>
            </a:r>
            <a:r>
              <a:rPr lang="en-US" sz="1800" spc="140" dirty="0">
                <a:effectLst/>
                <a:latin typeface="ff1"/>
                <a:ea typeface="Times New Roman" panose="02020603050405020304" pitchFamily="18" charset="0"/>
              </a:rPr>
              <a:t> </a:t>
            </a:r>
            <a:r>
              <a:rPr lang="en-US" sz="1800" dirty="0">
                <a:effectLst/>
                <a:latin typeface="ff1"/>
                <a:ea typeface="Times New Roman" panose="02020603050405020304" pitchFamily="18" charset="0"/>
              </a:rPr>
              <a:t>protecting</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145" dirty="0">
                <a:effectLst/>
                <a:latin typeface="ff1"/>
                <a:ea typeface="Times New Roman" panose="02020603050405020304" pitchFamily="18" charset="0"/>
              </a:rPr>
              <a:t> </a:t>
            </a:r>
            <a:r>
              <a:rPr lang="en-US" sz="1800" dirty="0">
                <a:effectLst/>
                <a:latin typeface="ff1"/>
                <a:ea typeface="Times New Roman" panose="02020603050405020304" pitchFamily="18" charset="0"/>
              </a:rPr>
              <a:t>integrity</a:t>
            </a:r>
            <a:r>
              <a:rPr lang="en-US" sz="1800" spc="135"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340"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data.</a:t>
            </a:r>
            <a:endParaRPr lang="en-IN" sz="1800" dirty="0">
              <a:effectLst/>
              <a:latin typeface="Times New Roman" panose="02020603050405020304" pitchFamily="18" charset="0"/>
              <a:ea typeface="Times New Roman" panose="02020603050405020304" pitchFamily="18" charset="0"/>
            </a:endParaRPr>
          </a:p>
          <a:p>
            <a:pPr marR="122555" algn="just">
              <a:lnSpc>
                <a:spcPct val="115000"/>
              </a:lnSpc>
              <a:spcBef>
                <a:spcPts val="1010"/>
              </a:spcBef>
              <a:spcAft>
                <a:spcPts val="0"/>
              </a:spcAft>
            </a:pPr>
            <a:r>
              <a:rPr lang="en-US" sz="1800" b="1" dirty="0">
                <a:effectLst/>
                <a:latin typeface="ff1"/>
                <a:ea typeface="Times New Roman" panose="02020603050405020304" pitchFamily="18" charset="0"/>
              </a:rPr>
              <a:t>Polymorphic: </a:t>
            </a:r>
            <a:r>
              <a:rPr lang="en-US" sz="1800" dirty="0">
                <a:effectLst/>
                <a:latin typeface="ff1"/>
                <a:ea typeface="Times New Roman" panose="02020603050405020304" pitchFamily="18" charset="0"/>
              </a:rPr>
              <a:t>Polymorphic allows objects of different classes to be treated as</a:t>
            </a:r>
            <a:r>
              <a:rPr lang="en-US" sz="1800" spc="350" dirty="0">
                <a:effectLst/>
                <a:latin typeface="ff1"/>
                <a:ea typeface="Times New Roman" panose="02020603050405020304" pitchFamily="18" charset="0"/>
              </a:rPr>
              <a:t> </a:t>
            </a:r>
            <a:r>
              <a:rPr lang="en-US" sz="1800" dirty="0">
                <a:effectLst/>
                <a:latin typeface="ff1"/>
                <a:ea typeface="Times New Roman" panose="02020603050405020304" pitchFamily="18" charset="0"/>
              </a:rPr>
              <a:t>objects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of a common super class through the use of inheritance. It enables a single interface to</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be used for entities of different types. This facilitates flexibility and extensibility in the</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design</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of</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the</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software.</a:t>
            </a: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995"/>
              </a:spcBef>
            </a:pPr>
            <a:r>
              <a:rPr lang="en-US" sz="1800" b="1" dirty="0">
                <a:effectLst/>
                <a:latin typeface="ff1"/>
                <a:ea typeface="Times New Roman" panose="02020603050405020304" pitchFamily="18" charset="0"/>
              </a:rPr>
              <a:t>Composition </a:t>
            </a:r>
            <a:r>
              <a:rPr lang="en-US" sz="1800" dirty="0">
                <a:effectLst/>
                <a:latin typeface="ff1"/>
                <a:ea typeface="Times New Roman" panose="02020603050405020304" pitchFamily="18" charset="0"/>
              </a:rPr>
              <a:t>:In object-oriented programming (OOP), composition is a design principle</a:t>
            </a:r>
            <a:r>
              <a:rPr lang="en-US" sz="1800" spc="-335" dirty="0">
                <a:effectLst/>
                <a:latin typeface="ff1"/>
                <a:ea typeface="Times New Roman" panose="02020603050405020304" pitchFamily="18" charset="0"/>
              </a:rPr>
              <a:t> </a:t>
            </a:r>
            <a:r>
              <a:rPr lang="en-US" sz="1800" dirty="0">
                <a:effectLst/>
                <a:latin typeface="ff1"/>
                <a:ea typeface="Times New Roman" panose="02020603050405020304" pitchFamily="18" charset="0"/>
              </a:rPr>
              <a:t>that</a:t>
            </a:r>
            <a:r>
              <a:rPr lang="en-US" sz="1800" spc="-30" dirty="0">
                <a:effectLst/>
                <a:latin typeface="ff1"/>
                <a:ea typeface="Times New Roman" panose="02020603050405020304" pitchFamily="18" charset="0"/>
              </a:rPr>
              <a:t> </a:t>
            </a:r>
            <a:r>
              <a:rPr lang="en-US" sz="1800" dirty="0">
                <a:effectLst/>
                <a:latin typeface="ff1"/>
                <a:ea typeface="Times New Roman" panose="02020603050405020304" pitchFamily="18" charset="0"/>
              </a:rPr>
              <a:t>enables</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creating</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complex</a:t>
            </a:r>
            <a:r>
              <a:rPr lang="en-US" sz="1800" spc="-30" dirty="0">
                <a:effectLst/>
                <a:latin typeface="ff1"/>
                <a:ea typeface="Times New Roman" panose="02020603050405020304" pitchFamily="18" charset="0"/>
              </a:rPr>
              <a:t> </a:t>
            </a:r>
            <a:r>
              <a:rPr lang="en-US" sz="1800" dirty="0">
                <a:effectLst/>
                <a:latin typeface="ff1"/>
                <a:ea typeface="Times New Roman" panose="02020603050405020304" pitchFamily="18" charset="0"/>
              </a:rPr>
              <a:t>objects</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by</a:t>
            </a:r>
            <a:r>
              <a:rPr lang="en-US" sz="1800" spc="-15" dirty="0">
                <a:effectLst/>
                <a:latin typeface="ff1"/>
                <a:ea typeface="Times New Roman" panose="02020603050405020304" pitchFamily="18" charset="0"/>
              </a:rPr>
              <a:t> </a:t>
            </a:r>
            <a:r>
              <a:rPr lang="en-US" sz="1800" dirty="0">
                <a:effectLst/>
                <a:latin typeface="ff1"/>
                <a:ea typeface="Times New Roman" panose="02020603050405020304" pitchFamily="18" charset="0"/>
              </a:rPr>
              <a:t>combining</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simpler</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objects</a:t>
            </a:r>
            <a:r>
              <a:rPr lang="en-US" sz="1800" spc="-20" dirty="0">
                <a:effectLst/>
                <a:latin typeface="ff1"/>
                <a:ea typeface="Times New Roman" panose="02020603050405020304" pitchFamily="18" charset="0"/>
              </a:rPr>
              <a:t> </a:t>
            </a:r>
            <a:r>
              <a:rPr lang="en-US" sz="1800" dirty="0">
                <a:effectLst/>
                <a:latin typeface="ff1"/>
                <a:ea typeface="Times New Roman" panose="02020603050405020304" pitchFamily="18" charset="0"/>
              </a:rPr>
              <a:t>or</a:t>
            </a:r>
            <a:r>
              <a:rPr lang="en-US" sz="1800" spc="-5" dirty="0">
                <a:effectLst/>
                <a:latin typeface="ff1"/>
                <a:ea typeface="Times New Roman" panose="02020603050405020304" pitchFamily="18" charset="0"/>
              </a:rPr>
              <a:t> </a:t>
            </a:r>
            <a:r>
              <a:rPr lang="en-US" sz="1800" dirty="0">
                <a:effectLst/>
                <a:latin typeface="ff1"/>
                <a:ea typeface="Times New Roman" panose="02020603050405020304" pitchFamily="18" charset="0"/>
              </a:rPr>
              <a:t>component </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ff1"/>
                <a:ea typeface="Times New Roman" panose="02020603050405020304" pitchFamily="18" charset="0"/>
                <a:cs typeface="Times New Roman" panose="02020603050405020304" pitchFamily="18" charset="0"/>
              </a:rPr>
            </a:b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218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49CE9-9752-44B3-D024-23B956645856}"/>
              </a:ext>
            </a:extLst>
          </p:cNvPr>
          <p:cNvSpPr>
            <a:spLocks noGrp="1"/>
          </p:cNvSpPr>
          <p:nvPr>
            <p:ph type="title"/>
          </p:nvPr>
        </p:nvSpPr>
        <p:spPr/>
        <p:txBody>
          <a:bodyPr/>
          <a:lstStyle/>
          <a:p>
            <a:r>
              <a:rPr lang="en-IN" dirty="0">
                <a:latin typeface="FF1"/>
              </a:rPr>
              <a:t>CONCLUSION</a:t>
            </a:r>
          </a:p>
        </p:txBody>
      </p:sp>
      <p:sp>
        <p:nvSpPr>
          <p:cNvPr id="3" name="Content Placeholder 2">
            <a:extLst>
              <a:ext uri="{FF2B5EF4-FFF2-40B4-BE49-F238E27FC236}">
                <a16:creationId xmlns:a16="http://schemas.microsoft.com/office/drawing/2014/main" id="{C1A553B3-7921-E006-B78D-460A8724E81C}"/>
              </a:ext>
            </a:extLst>
          </p:cNvPr>
          <p:cNvSpPr>
            <a:spLocks noGrp="1"/>
          </p:cNvSpPr>
          <p:nvPr>
            <p:ph idx="1"/>
          </p:nvPr>
        </p:nvSpPr>
        <p:spPr/>
        <p:txBody>
          <a:bodyPr/>
          <a:lstStyle/>
          <a:p>
            <a:pPr marL="75565" marR="125730">
              <a:spcAft>
                <a:spcPts val="0"/>
              </a:spcAft>
            </a:pPr>
            <a:r>
              <a:rPr lang="en-US" sz="1800" dirty="0">
                <a:effectLst/>
                <a:latin typeface="FF1"/>
                <a:ea typeface="Times New Roman" panose="02020603050405020304" pitchFamily="18" charset="0"/>
              </a:rPr>
              <a:t>By this project I have Learned all oops Concepts using the Java programming. I made this project by all java oops concepts. This project Name is Century-</a:t>
            </a:r>
            <a:r>
              <a:rPr lang="en-US" sz="1800" dirty="0" err="1">
                <a:effectLst/>
                <a:latin typeface="FF1"/>
                <a:ea typeface="Times New Roman" panose="02020603050405020304" pitchFamily="18" charset="0"/>
              </a:rPr>
              <a:t>Calender</a:t>
            </a:r>
            <a:r>
              <a:rPr lang="en-US" sz="1800" dirty="0">
                <a:effectLst/>
                <a:latin typeface="FF1"/>
                <a:ea typeface="Times New Roman" panose="02020603050405020304" pitchFamily="18" charset="0"/>
              </a:rPr>
              <a:t> I learned classes and how to create objects with them. Learned How to use </a:t>
            </a:r>
            <a:r>
              <a:rPr lang="en-US" dirty="0" err="1">
                <a:latin typeface="FF1"/>
                <a:ea typeface="Times New Roman" panose="02020603050405020304" pitchFamily="18" charset="0"/>
              </a:rPr>
              <a:t>I</a:t>
            </a:r>
            <a:r>
              <a:rPr lang="en-US" sz="1800" dirty="0" err="1">
                <a:effectLst/>
                <a:latin typeface="FF1"/>
                <a:ea typeface="Times New Roman" panose="02020603050405020304" pitchFamily="18" charset="0"/>
              </a:rPr>
              <a:t>nheritence</a:t>
            </a:r>
            <a:r>
              <a:rPr lang="en-US" sz="1800" dirty="0">
                <a:effectLst/>
                <a:latin typeface="FF1"/>
                <a:ea typeface="Times New Roman" panose="02020603050405020304" pitchFamily="18" charset="0"/>
              </a:rPr>
              <a:t> How to Create parent Classes and child </a:t>
            </a:r>
            <a:r>
              <a:rPr lang="en-US" sz="1800" dirty="0" err="1">
                <a:effectLst/>
                <a:latin typeface="FF1"/>
                <a:ea typeface="Times New Roman" panose="02020603050405020304" pitchFamily="18" charset="0"/>
              </a:rPr>
              <a:t>Class,I</a:t>
            </a:r>
            <a:r>
              <a:rPr lang="en-US" sz="1800" dirty="0">
                <a:effectLst/>
                <a:latin typeface="FF1"/>
                <a:ea typeface="Times New Roman" panose="02020603050405020304" pitchFamily="18" charset="0"/>
              </a:rPr>
              <a:t> Learned interfaces Gui And </a:t>
            </a:r>
            <a:r>
              <a:rPr lang="en-US" sz="1800" dirty="0" err="1">
                <a:effectLst/>
                <a:latin typeface="FF1"/>
                <a:ea typeface="Times New Roman" panose="02020603050405020304" pitchFamily="18" charset="0"/>
              </a:rPr>
              <a:t>Theards</a:t>
            </a:r>
            <a:r>
              <a:rPr lang="en-US" sz="1800" dirty="0">
                <a:effectLst/>
                <a:latin typeface="FF1"/>
                <a:ea typeface="Times New Roman" panose="02020603050405020304" pitchFamily="18" charset="0"/>
              </a:rPr>
              <a:t> , </a:t>
            </a:r>
            <a:r>
              <a:rPr lang="en-US" sz="1800" dirty="0" err="1">
                <a:effectLst/>
                <a:latin typeface="FF1"/>
                <a:ea typeface="Times New Roman" panose="02020603050405020304" pitchFamily="18" charset="0"/>
              </a:rPr>
              <a:t>ExpectionHandling</a:t>
            </a:r>
            <a:r>
              <a:rPr lang="en-US" sz="1800" dirty="0">
                <a:effectLst/>
                <a:latin typeface="FF1"/>
                <a:ea typeface="Times New Roman" panose="02020603050405020304" pitchFamily="18" charset="0"/>
              </a:rPr>
              <a:t> and many key words also. Finally by this Project I learned Many Things about Java and Gained Much Experience in coding java</a:t>
            </a:r>
            <a:endParaRPr lang="en-IN" sz="1800" dirty="0">
              <a:effectLst/>
              <a:latin typeface="FF1"/>
              <a:ea typeface="Times New Roman" panose="02020603050405020304" pitchFamily="18" charset="0"/>
            </a:endParaRPr>
          </a:p>
          <a:p>
            <a:endParaRPr lang="en-IN" dirty="0"/>
          </a:p>
        </p:txBody>
      </p:sp>
    </p:spTree>
    <p:extLst>
      <p:ext uri="{BB962C8B-B14F-4D97-AF65-F5344CB8AC3E}">
        <p14:creationId xmlns:p14="http://schemas.microsoft.com/office/powerpoint/2010/main" val="2970685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3C803-BA2B-0C37-3D7A-963DA6D0612A}"/>
              </a:ext>
            </a:extLst>
          </p:cNvPr>
          <p:cNvSpPr txBox="1"/>
          <p:nvPr/>
        </p:nvSpPr>
        <p:spPr>
          <a:xfrm>
            <a:off x="1637969" y="2274073"/>
            <a:ext cx="9406393" cy="1344599"/>
          </a:xfrm>
          <a:prstGeom prst="rect">
            <a:avLst/>
          </a:prstGeom>
          <a:noFill/>
        </p:spPr>
        <p:txBody>
          <a:bodyPr wrap="square">
            <a:spAutoFit/>
          </a:bodyPr>
          <a:lstStyle/>
          <a:p>
            <a:pPr marL="0" indent="0">
              <a:lnSpc>
                <a:spcPct val="200000"/>
              </a:lnSpc>
              <a:buNone/>
            </a:pPr>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               THANK YOU </a:t>
            </a:r>
          </a:p>
        </p:txBody>
      </p:sp>
    </p:spTree>
    <p:extLst>
      <p:ext uri="{BB962C8B-B14F-4D97-AF65-F5344CB8AC3E}">
        <p14:creationId xmlns:p14="http://schemas.microsoft.com/office/powerpoint/2010/main" val="45399829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71</TotalTime>
  <Words>843</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FF1</vt:lpstr>
      <vt:lpstr>FF1</vt:lpstr>
      <vt:lpstr>Roboto</vt:lpstr>
      <vt:lpstr>Times New Roman</vt:lpstr>
      <vt:lpstr>Retrospect</vt:lpstr>
      <vt:lpstr>     CENTURY CALENDER USING JAVA  </vt:lpstr>
      <vt:lpstr>CONTENTS </vt:lpstr>
      <vt:lpstr>ABSTRACT </vt:lpstr>
      <vt:lpstr> OBJECTIVE OF THE PROJECT  </vt:lpstr>
      <vt:lpstr>ELEMENTS USED IN THE PROJECT </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 CARD GENERATOR USING JAVA</dc:title>
  <dc:creator>nousheen parveen</dc:creator>
  <cp:lastModifiedBy>sriram reddy</cp:lastModifiedBy>
  <cp:revision>4</cp:revision>
  <dcterms:created xsi:type="dcterms:W3CDTF">2023-11-08T09:33:29Z</dcterms:created>
  <dcterms:modified xsi:type="dcterms:W3CDTF">2023-11-15T02:00:20Z</dcterms:modified>
</cp:coreProperties>
</file>