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7" r:id="rId1"/>
  </p:sldMasterIdLst>
  <p:notesMasterIdLst>
    <p:notesMasterId r:id="rId20"/>
  </p:notesMasterIdLst>
  <p:sldIdLst>
    <p:sldId id="256" r:id="rId2"/>
    <p:sldId id="257" r:id="rId3"/>
    <p:sldId id="265" r:id="rId4"/>
    <p:sldId id="266" r:id="rId5"/>
    <p:sldId id="261" r:id="rId6"/>
    <p:sldId id="262" r:id="rId7"/>
    <p:sldId id="268" r:id="rId8"/>
    <p:sldId id="272" r:id="rId9"/>
    <p:sldId id="275" r:id="rId10"/>
    <p:sldId id="274" r:id="rId11"/>
    <p:sldId id="263" r:id="rId12"/>
    <p:sldId id="264" r:id="rId13"/>
    <p:sldId id="271" r:id="rId14"/>
    <p:sldId id="273" r:id="rId15"/>
    <p:sldId id="270" r:id="rId16"/>
    <p:sldId id="269" r:id="rId17"/>
    <p:sldId id="267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NJJoetDL3XAAf8LrZkJjPZLeUr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mma Nikhil Sai" initials="KNS" lastIdx="1" clrIdx="0">
    <p:extLst>
      <p:ext uri="{19B8F6BF-5375-455C-9EA6-DF929625EA0E}">
        <p15:presenceInfo xmlns:p15="http://schemas.microsoft.com/office/powerpoint/2012/main" userId="b6a23896afbee0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6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315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15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018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3834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253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70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7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1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0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6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8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7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3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497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0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09.06461.pdf" TargetMode="External"/><Relationship Id="rId2" Type="http://schemas.openxmlformats.org/officeDocument/2006/relationships/hyperlink" Target="https://spinningup.openai.com/en/lates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ble-baselines3.readthedocs.io/en/master/" TargetMode="External"/><Relationship Id="rId4" Type="http://schemas.openxmlformats.org/officeDocument/2006/relationships/hyperlink" Target="https://www.gymlibrary.dev/index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50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1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2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3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4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5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7" name="Rectangle 156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3" name="Google Shape;143;p1"/>
          <p:cNvSpPr txBox="1">
            <a:spLocks noGrp="1"/>
          </p:cNvSpPr>
          <p:nvPr>
            <p:ph type="ctrTitle" idx="4294967295"/>
          </p:nvPr>
        </p:nvSpPr>
        <p:spPr>
          <a:xfrm>
            <a:off x="496112" y="685801"/>
            <a:ext cx="2743200" cy="51054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algn="l">
              <a:buClr>
                <a:schemeClr val="accent1"/>
              </a:buClr>
              <a:buSzPts val="4400"/>
            </a:pPr>
            <a:r>
              <a:rPr lang="en-US" sz="3000" b="1" i="0" u="none" strike="noStrike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Advancing Game </a:t>
            </a:r>
            <a:r>
              <a:rPr lang="en-US" sz="3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AI with Reinforcement Learning</a:t>
            </a:r>
            <a:endParaRPr lang="en-US" sz="3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62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3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4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5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6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7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44" name="Google Shape;144;p1"/>
          <p:cNvSpPr txBox="1">
            <a:spLocks noGrp="1"/>
          </p:cNvSpPr>
          <p:nvPr>
            <p:ph type="subTitle" idx="4294967295"/>
          </p:nvPr>
        </p:nvSpPr>
        <p:spPr>
          <a:xfrm>
            <a:off x="5117106" y="685801"/>
            <a:ext cx="6385918" cy="51054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buNone/>
            </a:pPr>
            <a:r>
              <a:rPr lang="en-US" sz="2000" b="1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CSCI-6660-01-Introduction to Artificial Intelligence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/>
            <a:endParaRPr lang="en-US" sz="2000" b="0" i="0" u="none" strike="noStrike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0" marR="0" lv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Submitted</a:t>
            </a:r>
            <a:r>
              <a:rPr lang="en-US" sz="20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by: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	Ram Prasanth Chintoju (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00790169)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	Venkata Durga Sunanda Reddy Gangula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(00879541)</a:t>
            </a:r>
            <a:endParaRPr lang="en-US" sz="2000" b="0" i="0" u="none" strike="noStrike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C6E2-80E7-789C-776D-BD0F95054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1911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DQN: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88D586-78B7-0792-4254-0D4D8C3F58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986063"/>
                <a:ext cx="10018713" cy="312420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context of Double Deep Q-Learning, the main equation often used to update the target Q-values is the Target Update Equation: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𝑒𝑡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(s, a) = R + 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Υ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83696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(s’, </a:t>
                </a:r>
                <a:r>
                  <a:rPr lang="pt-B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′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equation computes the target Q-value for a given state-action pair based on the immediate reward received (R), the discount factor (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Υ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and the maximum Q-value from the next state (s’) using the target network.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(a’) typically represents the action taken in the next state (s’)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88D586-78B7-0792-4254-0D4D8C3F58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986063"/>
                <a:ext cx="10018713" cy="3124201"/>
              </a:xfrm>
              <a:blipFill>
                <a:blip r:embed="rId2"/>
                <a:stretch>
                  <a:fillRect l="-1521" t="-3125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363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B89B-EC1F-0CCB-677C-E9EBB24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Deliverables:</a:t>
            </a:r>
            <a:endParaRPr lang="en-US" sz="320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730E7-ACAE-7E67-D67C-ECC91B7EC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Model: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effective reinforcement learning model designed for gaming, particularly for the Mario game environment.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Python-Based Implementation with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Gym: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project in Python, utilizing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Gym framework to create a practical and accessible platform for AI to interact with gaming environments.</a:t>
            </a:r>
          </a:p>
        </p:txBody>
      </p:sp>
    </p:spTree>
    <p:extLst>
      <p:ext uri="{BB962C8B-B14F-4D97-AF65-F5344CB8AC3E}">
        <p14:creationId xmlns:p14="http://schemas.microsoft.com/office/powerpoint/2010/main" val="3289570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8C156-7843-B1C9-0F38-73B49B0B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Methodology:</a:t>
            </a:r>
            <a:endParaRPr lang="en-US" sz="320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460CC-CCB6-25D3-6CF6-AD6339868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success metrics, including: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complexity and the number of episodes needed for convergence.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Regret, measuring the difference between the agent's performance and the best possible performance.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total rewards per episode to assess in-game AI quality.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A/B testing by comparing gameplay experiences with different RL-powered AI algorithms (Q-learning, A3C, and policy gradient).</a:t>
            </a:r>
          </a:p>
        </p:txBody>
      </p:sp>
    </p:spTree>
    <p:extLst>
      <p:ext uri="{BB962C8B-B14F-4D97-AF65-F5344CB8AC3E}">
        <p14:creationId xmlns:p14="http://schemas.microsoft.com/office/powerpoint/2010/main" val="3855300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EBBD-7936-DFA9-B204-06620C97D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894" y="685801"/>
            <a:ext cx="9606130" cy="1035996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</a:p>
        </p:txBody>
      </p:sp>
      <p:pic>
        <p:nvPicPr>
          <p:cNvPr id="4" name="Google Shape;208;p10" descr="Text&#10;&#10;Description automatically generated">
            <a:extLst>
              <a:ext uri="{FF2B5EF4-FFF2-40B4-BE49-F238E27FC236}">
                <a16:creationId xmlns:a16="http://schemas.microsoft.com/office/drawing/2014/main" id="{292C55E6-E985-2212-C84A-07FD563C3758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l="-2076" t="-1361" r="6991" b="1361"/>
          <a:stretch/>
        </p:blipFill>
        <p:spPr>
          <a:xfrm>
            <a:off x="1896894" y="1721797"/>
            <a:ext cx="9017540" cy="4659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0076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2C7F-D701-680C-8FD6-9531194FB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170" y="667967"/>
            <a:ext cx="9139203" cy="81388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Mario playing:</a:t>
            </a:r>
          </a:p>
        </p:txBody>
      </p:sp>
      <p:pic>
        <p:nvPicPr>
          <p:cNvPr id="4" name="Google Shape;214;p11">
            <a:extLst>
              <a:ext uri="{FF2B5EF4-FFF2-40B4-BE49-F238E27FC236}">
                <a16:creationId xmlns:a16="http://schemas.microsoft.com/office/drawing/2014/main" id="{AD236989-1DD1-3D36-6DF2-329DE8AAC671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l="327" t="455" r="19913" b="21372"/>
          <a:stretch/>
        </p:blipFill>
        <p:spPr>
          <a:xfrm>
            <a:off x="1994169" y="1756652"/>
            <a:ext cx="9358009" cy="42550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284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AA4B-0EAE-DF51-ABA2-D2CD6F14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11094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12529-97E9-E0C3-524D-7F747B63B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760706"/>
            <a:ext cx="10018713" cy="2986392"/>
          </a:xfrm>
        </p:spPr>
        <p:txBody>
          <a:bodyPr>
            <a:normAutofit/>
          </a:bodyPr>
          <a:lstStyle/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RL can be applied in some of the  applications like: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lvl="2">
              <a:spcBef>
                <a:spcPts val="100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Self driving cars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lvl="2">
              <a:spcBef>
                <a:spcPts val="100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Industry automation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lvl="2">
              <a:spcBef>
                <a:spcPts val="100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Trading and finance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lvl="2">
              <a:spcBef>
                <a:spcPts val="100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NLP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970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A4BC-2FB1-BE60-D230-5DB48E5A9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30549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F3CFB-87A5-0BE3-2861-9102C4F93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68877"/>
            <a:ext cx="10018713" cy="3920246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Double Deep Q-Network (Double DQN) into our gaming reinforcement learning model showcased enhanced learning stability, improved efficiency, better policy generalization, reduced overestimation bias, and optimized decision-making. This implementation significantly elevated the agent's performance within the gaming environment.</a:t>
            </a:r>
          </a:p>
        </p:txBody>
      </p:sp>
    </p:spTree>
    <p:extLst>
      <p:ext uri="{BB962C8B-B14F-4D97-AF65-F5344CB8AC3E}">
        <p14:creationId xmlns:p14="http://schemas.microsoft.com/office/powerpoint/2010/main" val="3557998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3B4A-42C3-4CD2-2893-DC6421C98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1752599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EFA69-DE0C-D5B3-04AC-E01423A4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396539"/>
            <a:ext cx="10018713" cy="455537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Concepts of RL: </a:t>
            </a:r>
            <a:r>
              <a:rPr lang="en-US" dirty="0">
                <a:hlinkClick r:id="rId2"/>
              </a:rPr>
              <a:t>https://spinningup.openai.com/en/latest/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Paper on Deep RL with Double Q-learning: </a:t>
            </a:r>
            <a:r>
              <a:rPr lang="en-US" dirty="0">
                <a:hlinkClick r:id="rId3"/>
              </a:rPr>
              <a:t>https://arxiv.org/pdf/1509.06461.pdf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OpenAI Gym Documentation: </a:t>
            </a:r>
            <a:r>
              <a:rPr lang="it-IT" dirty="0">
                <a:hlinkClick r:id="rId4"/>
              </a:rPr>
              <a:t>https://www.gymlibrary.dev/index.html</a:t>
            </a: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Stable Baselines Documentation: </a:t>
            </a:r>
            <a:r>
              <a:rPr lang="fr-FR" dirty="0">
                <a:hlinkClick r:id="rId5"/>
              </a:rPr>
              <a:t>https://stable-baselines3.readthedocs.io/en/master/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"Reinforcement Learning: An Introduction" by Richard S. Sutton and Andrew G. </a:t>
            </a:r>
            <a:r>
              <a:rPr lang="en-US" dirty="0" err="1"/>
              <a:t>Barto</a:t>
            </a:r>
            <a:r>
              <a:rPr lang="en-US" dirty="0"/>
              <a:t>: A comprehensive book covering RL fundamentals, algorithms, and applications.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63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441ADA-ECEE-8265-F98A-CECA857EEEA4}"/>
              </a:ext>
            </a:extLst>
          </p:cNvPr>
          <p:cNvSpPr/>
          <p:nvPr/>
        </p:nvSpPr>
        <p:spPr>
          <a:xfrm>
            <a:off x="3804382" y="2967335"/>
            <a:ext cx="45832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6709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5" name="Rectangle 154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</a:pPr>
            <a:r>
              <a:rPr lang="en-US"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Topic:</a:t>
            </a:r>
            <a:endParaRPr lang="en-US" sz="3200">
              <a:solidFill>
                <a:srgbClr val="FFFFFF"/>
              </a:solidFill>
            </a:endParaRP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60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1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2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3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4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5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50" name="Google Shape;150;p2"/>
          <p:cNvSpPr txBox="1">
            <a:spLocks noGrp="1"/>
          </p:cNvSpPr>
          <p:nvPr>
            <p:ph idx="1"/>
          </p:nvPr>
        </p:nvSpPr>
        <p:spPr>
          <a:xfrm>
            <a:off x="5172764" y="1070114"/>
            <a:ext cx="6385918" cy="510540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342900" lvl="0" indent="-342900" rtl="0">
              <a:lnSpc>
                <a:spcPct val="90000"/>
              </a:lnSpc>
              <a:spcBef>
                <a:spcPts val="0"/>
              </a:spcBef>
              <a:buSzPts val="1600"/>
              <a:buChar char="►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buSzPts val="160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pPr marL="342900" lvl="0" indent="-342900" rtl="0">
              <a:lnSpc>
                <a:spcPct val="90000"/>
              </a:lnSpc>
              <a:spcBef>
                <a:spcPts val="0"/>
              </a:spcBef>
              <a:buSzPts val="1600"/>
              <a:buChar char="►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Advancing Game AI with Reinforcement Learning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buSzPts val="1600"/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buSzPts val="1600"/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description:</a:t>
            </a:r>
          </a:p>
          <a:p>
            <a:pPr marL="342900" lvl="0" indent="-342900" rtl="0">
              <a:lnSpc>
                <a:spcPct val="90000"/>
              </a:lnSpc>
              <a:spcBef>
                <a:spcPts val="0"/>
              </a:spcBef>
              <a:buSzPts val="1600"/>
              <a:buChar char="►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embarking on a project to train a Mario agent to independently master a Mario game using the Double Deep Q-Networks (DDQN) algorithm.</a:t>
            </a:r>
          </a:p>
          <a:p>
            <a:pPr marL="342900" lvl="0" indent="-342900" rtl="0">
              <a:lnSpc>
                <a:spcPct val="90000"/>
              </a:lnSpc>
              <a:spcBef>
                <a:spcPts val="0"/>
              </a:spcBef>
              <a:buSzPts val="1600"/>
              <a:buChar char="►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training environment of choice is Open AI Gym, designed for Super Mario Bros, and we're utilizing the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nes-py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emulator to facilitate the agent's learning process.</a:t>
            </a:r>
          </a:p>
          <a:p>
            <a:pPr marL="342900" lvl="0" indent="-342900" rtl="0">
              <a:lnSpc>
                <a:spcPct val="90000"/>
              </a:lnSpc>
              <a:spcBef>
                <a:spcPts val="0"/>
              </a:spcBef>
              <a:buSzPts val="1600"/>
              <a:buChar char="►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Throughout this project, we will evaluate the agent's performance by measuring key metrics, including the Mean Reward Value, Mean Loss Value, and Mean Q Value, collected over a set of episodes.</a:t>
            </a:r>
          </a:p>
          <a:p>
            <a:pPr marL="342900" lvl="0" indent="-342900" rtl="0">
              <a:lnSpc>
                <a:spcPct val="90000"/>
              </a:lnSpc>
              <a:spcBef>
                <a:spcPts val="0"/>
              </a:spcBef>
              <a:buSzPts val="1600"/>
              <a:buChar char="►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ultimate aim of our project is to simulate the training of a Mario Agent, demonstrating its ability to autonomously learn and excel in the Mario game environment.</a:t>
            </a:r>
          </a:p>
          <a:p>
            <a:pPr marL="342900" lvl="0" indent="-342900" rtl="0">
              <a:lnSpc>
                <a:spcPct val="90000"/>
              </a:lnSpc>
              <a:spcBef>
                <a:spcPts val="0"/>
              </a:spcBef>
              <a:buSzPts val="1600"/>
              <a:buChar char="►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rtl="0">
              <a:lnSpc>
                <a:spcPct val="90000"/>
              </a:lnSpc>
              <a:spcBef>
                <a:spcPts val="0"/>
              </a:spcBef>
              <a:buSzPts val="1600"/>
              <a:buChar char="►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rtl="0">
              <a:lnSpc>
                <a:spcPct val="90000"/>
              </a:lnSpc>
              <a:spcBef>
                <a:spcPts val="0"/>
              </a:spcBef>
              <a:buSzPts val="1600"/>
              <a:buChar char="►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rtl="0">
              <a:lnSpc>
                <a:spcPct val="90000"/>
              </a:lnSpc>
              <a:spcBef>
                <a:spcPts val="0"/>
              </a:spcBef>
              <a:buSzPts val="1600"/>
              <a:buChar char="►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rtl="0">
              <a:lnSpc>
                <a:spcPct val="90000"/>
              </a:lnSpc>
              <a:spcBef>
                <a:spcPts val="0"/>
              </a:spcBef>
              <a:buSzPts val="1600"/>
              <a:buChar char="►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F9377-3A11-BE4A-5C83-F1C078BB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11094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Reinforcement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D95CB-21E8-1B66-68EC-4C1AC0495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96896"/>
            <a:ext cx="10018713" cy="3988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RL involves training agents to make decisions by interacting with an environment to maximize rewards.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RL with an example - Training Mario: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Agent: Mario (controlled by AI).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Environment: Super Mario Bros game world.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Actions: Jump, move left/right.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States: Different game screens or positions.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Rewards: Points gained, coins collected, level completion.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8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1895-4CCB-89CD-321D-C0C8FC333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02532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Reinforcement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78A99-EE78-084C-C29A-1C26958AD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88333"/>
            <a:ext cx="10018713" cy="444553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 vs. Exploitation: Mario tries various moves (exploration) while leveraging successful actions (exploitation).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Learning: Mario learns from experiences - which actions lead to rewards or penalties.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Improvement: Adapts strategy to navigate obstacles, defeat enemies, and finish levels efficiently.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 Mario to navigate levels, avoid obstacles, defeat enemies, and maximize points by learning from successes and failures.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81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11440-1963-8583-FA3F-07E68F6C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Objectives:</a:t>
            </a:r>
            <a:endParaRPr lang="en-US" sz="320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D516-1EEF-FB8B-6707-E3B4B3669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0742" y="1855550"/>
            <a:ext cx="6385918" cy="31468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reinforcement learning algorithms, including Q-learning, A3C, and policy gradient methods, into the game AI to enable dynamic decision-making.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AI agents through competitive self-play to optimize in-game strategies.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player engagement and satisfaction by offering more intelligent and challenging in-game NPCs. </a:t>
            </a:r>
          </a:p>
        </p:txBody>
      </p:sp>
    </p:spTree>
    <p:extLst>
      <p:ext uri="{BB962C8B-B14F-4D97-AF65-F5344CB8AC3E}">
        <p14:creationId xmlns:p14="http://schemas.microsoft.com/office/powerpoint/2010/main" val="395091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C68CA-B7D4-AA7A-A194-D1FB169F8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Approach:</a:t>
            </a:r>
            <a:endParaRPr lang="en-US" sz="320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328C7-87A3-DA86-A0DB-E70F2E4EF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 on: Anaconda-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Framework: Gym for RL algorithm development.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Environment: gym-super-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mario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-bros==7.3.0 for Super Mario Bros.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Actions: Control using joypad space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nes-py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Wrappers: Preprocess data for better agent learning.</a:t>
            </a:r>
          </a:p>
        </p:txBody>
      </p:sp>
    </p:spTree>
    <p:extLst>
      <p:ext uri="{BB962C8B-B14F-4D97-AF65-F5344CB8AC3E}">
        <p14:creationId xmlns:p14="http://schemas.microsoft.com/office/powerpoint/2010/main" val="2949294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0AB3-9B0D-41EF-D01E-8A1B021B3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MARKOV DECISION PROCESS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BE87CCB-310D-E4A2-B2DF-8FF764F97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2021" y="2667000"/>
            <a:ext cx="7163295" cy="3393332"/>
          </a:xfrm>
        </p:spPr>
      </p:pic>
    </p:spTree>
    <p:extLst>
      <p:ext uri="{BB962C8B-B14F-4D97-AF65-F5344CB8AC3E}">
        <p14:creationId xmlns:p14="http://schemas.microsoft.com/office/powerpoint/2010/main" val="3577518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D9336-94EC-3AC8-83AC-E3BB453A1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655" y="685800"/>
            <a:ext cx="8740369" cy="112354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DA3AA-3652-B124-F2A4-ACCB38FF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655" y="2015246"/>
            <a:ext cx="8740369" cy="415695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Mario Class: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 - Agent representation &amp; game control.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Action Policy: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 - Act based on current state.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Log: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- Record state, action, reward, next state.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from Experience: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- Improve decisions using stored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 vs. Exploitation: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- Balance between known &amp; new actions.</a:t>
            </a:r>
          </a:p>
        </p:txBody>
      </p:sp>
    </p:spTree>
    <p:extLst>
      <p:ext uri="{BB962C8B-B14F-4D97-AF65-F5344CB8AC3E}">
        <p14:creationId xmlns:p14="http://schemas.microsoft.com/office/powerpoint/2010/main" val="737758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648D5-6303-9E98-FF7F-A01C46286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13817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DQN vs. Model-Free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5E502-B20D-5564-8A92-C58A78ECA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799617"/>
            <a:ext cx="10018713" cy="37743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Decision-Making in RL Gaming with Double DQN: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Utilizes dual networks to maximize rewards and refine decisions.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Model-Free Methods (e.g., Policy Gradients):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Optimizes policies via gradient descent without specific environment knowledge.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Contrast: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Double DQN displays superior gameplay via improved decision-making.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Model-free methods leverage parameterized policies for optimization without network integration.</a:t>
            </a:r>
          </a:p>
        </p:txBody>
      </p:sp>
    </p:spTree>
    <p:extLst>
      <p:ext uri="{BB962C8B-B14F-4D97-AF65-F5344CB8AC3E}">
        <p14:creationId xmlns:p14="http://schemas.microsoft.com/office/powerpoint/2010/main" val="2443064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3580</TotalTime>
  <Words>969</Words>
  <Application>Microsoft Office PowerPoint</Application>
  <PresentationFormat>Widescreen</PresentationFormat>
  <Paragraphs>97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Corbel</vt:lpstr>
      <vt:lpstr>Times New Roman</vt:lpstr>
      <vt:lpstr>Wingdings</vt:lpstr>
      <vt:lpstr>Parallax</vt:lpstr>
      <vt:lpstr>Advancing Game AI with Reinforcement Learning</vt:lpstr>
      <vt:lpstr>Project Topic:</vt:lpstr>
      <vt:lpstr>Reinforcement Learning</vt:lpstr>
      <vt:lpstr>Reinforcement Learning</vt:lpstr>
      <vt:lpstr>Project Objectives:</vt:lpstr>
      <vt:lpstr>Approach:</vt:lpstr>
      <vt:lpstr>MARKOV DECISION PROCESS</vt:lpstr>
      <vt:lpstr>Agent:</vt:lpstr>
      <vt:lpstr>Double DQN vs. Model-Free Methods</vt:lpstr>
      <vt:lpstr>Double DQN:</vt:lpstr>
      <vt:lpstr>Deliverables:</vt:lpstr>
      <vt:lpstr>Evaluation Methodology:</vt:lpstr>
      <vt:lpstr>Result:</vt:lpstr>
      <vt:lpstr>Mario playing:</vt:lpstr>
      <vt:lpstr>Applications:</vt:lpstr>
      <vt:lpstr>Conclusion: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Reinforcement Learning in Gaming</dc:title>
  <dc:creator>Kalluri, Divya Rekha</dc:creator>
  <cp:lastModifiedBy>SUNANDA REDDY GVD</cp:lastModifiedBy>
  <cp:revision>32</cp:revision>
  <dcterms:created xsi:type="dcterms:W3CDTF">2022-04-23T18:30:17Z</dcterms:created>
  <dcterms:modified xsi:type="dcterms:W3CDTF">2023-11-30T00:17:41Z</dcterms:modified>
</cp:coreProperties>
</file>