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59" r:id="rId1"/>
  </p:sldMasterIdLst>
  <p:notesMasterIdLst>
    <p:notesMasterId r:id="rId3"/>
  </p:notesMasterIdLst>
  <p:sldIdLst>
    <p:sldId id="256" r:id="rId2"/>
  </p:sldIdLst>
  <p:sldSz cx="32918400" cy="219456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mbria Math" panose="02040503050406030204" pitchFamily="18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720">
          <p15:clr>
            <a:srgbClr val="A4A3A4"/>
          </p15:clr>
        </p15:guide>
        <p15:guide id="3" pos="20016">
          <p15:clr>
            <a:srgbClr val="A4A3A4"/>
          </p15:clr>
        </p15:guide>
        <p15:guide id="4" orient="horz" pos="13104">
          <p15:clr>
            <a:srgbClr val="A4A3A4"/>
          </p15:clr>
        </p15:guide>
        <p15:guide id="5" pos="5112">
          <p15:clr>
            <a:srgbClr val="A4A3A4"/>
          </p15:clr>
        </p15:guide>
        <p15:guide id="6" pos="5688">
          <p15:clr>
            <a:srgbClr val="A4A3A4"/>
          </p15:clr>
        </p15:guide>
        <p15:guide id="7" pos="10080">
          <p15:clr>
            <a:srgbClr val="A4A3A4"/>
          </p15:clr>
        </p15:guide>
        <p15:guide id="8" pos="10656">
          <p15:clr>
            <a:srgbClr val="A4A3A4"/>
          </p15:clr>
        </p15:guide>
        <p15:guide id="9" pos="15048">
          <p15:clr>
            <a:srgbClr val="A4A3A4"/>
          </p15:clr>
        </p15:guide>
        <p15:guide id="10" pos="1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30" autoAdjust="0"/>
    <p:restoredTop sz="94960" autoAdjust="0"/>
  </p:normalViewPr>
  <p:slideViewPr>
    <p:cSldViewPr snapToGrid="0">
      <p:cViewPr>
        <p:scale>
          <a:sx n="150" d="100"/>
          <a:sy n="150" d="100"/>
        </p:scale>
        <p:origin x="-15274" y="-13982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00%20DATA%20P\Penelitian\Hasil%20Simula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00%20DATA%20P\Penelitian\Hasil%20Simulasi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00%20DATA%20P\Penelitian\Hasil%20Simulasi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00%20DATA%20P\Penelitian\Hasil%20Simulas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NiMo, 1 jam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'Variasi wt'!$B$5:$L$5</c:f>
              <c:numCache>
                <c:formatCode>0%</c:formatCode>
                <c:ptCount val="11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'Variasi wt'!$B$6:$L$6</c:f>
              <c:numCache>
                <c:formatCode>0.00</c:formatCode>
                <c:ptCount val="11"/>
                <c:pt idx="0">
                  <c:v>582.32086791369295</c:v>
                </c:pt>
                <c:pt idx="1">
                  <c:v>593.130525147909</c:v>
                </c:pt>
                <c:pt idx="2">
                  <c:v>621.01849020364898</c:v>
                </c:pt>
                <c:pt idx="3">
                  <c:v>661.41206768059396</c:v>
                </c:pt>
                <c:pt idx="4">
                  <c:v>717.181170720978</c:v>
                </c:pt>
                <c:pt idx="5">
                  <c:v>778.58638902509597</c:v>
                </c:pt>
                <c:pt idx="6">
                  <c:v>833.559444204589</c:v>
                </c:pt>
                <c:pt idx="7">
                  <c:v>881.20203668631098</c:v>
                </c:pt>
                <c:pt idx="8">
                  <c:v>923.34532545275704</c:v>
                </c:pt>
                <c:pt idx="9">
                  <c:v>961.36022864002996</c:v>
                </c:pt>
                <c:pt idx="10">
                  <c:v>996.25561934693997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1A-4D3A-A2A5-F361E1958DAD}"/>
            </c:ext>
          </c:extLst>
        </c:ser>
        <c:ser>
          <c:idx val="1"/>
          <c:order val="1"/>
          <c:tx>
            <c:v>PtZIF, 2 jam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'Variasi wt'!$B$19:$L$19</c:f>
              <c:numCache>
                <c:formatCode>0%</c:formatCode>
                <c:ptCount val="11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'Variasi wt'!$B$20:$L$20</c:f>
              <c:numCache>
                <c:formatCode>0.00</c:formatCode>
                <c:ptCount val="11"/>
                <c:pt idx="0">
                  <c:v>585.24026759832702</c:v>
                </c:pt>
                <c:pt idx="1">
                  <c:v>599.31283495390596</c:v>
                </c:pt>
                <c:pt idx="2">
                  <c:v>634.65017287367903</c:v>
                </c:pt>
                <c:pt idx="3">
                  <c:v>681.94882234762599</c:v>
                </c:pt>
                <c:pt idx="4">
                  <c:v>739.09777716188501</c:v>
                </c:pt>
                <c:pt idx="5">
                  <c:v>797.04257901857102</c:v>
                </c:pt>
                <c:pt idx="6">
                  <c:v>849.38132548511601</c:v>
                </c:pt>
                <c:pt idx="7">
                  <c:v>895.40017694702101</c:v>
                </c:pt>
                <c:pt idx="8">
                  <c:v>936.30468929850599</c:v>
                </c:pt>
                <c:pt idx="9">
                  <c:v>973.354793390998</c:v>
                </c:pt>
                <c:pt idx="10">
                  <c:v>1007.5277414947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1A-4D3A-A2A5-F361E1958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574080"/>
        <c:axId val="188574496"/>
      </c:scatterChart>
      <c:valAx>
        <c:axId val="188574080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dirty="0" err="1"/>
                  <a:t>Fraksi</a:t>
                </a:r>
                <a:r>
                  <a:rPr lang="en-US" dirty="0"/>
                  <a:t> </a:t>
                </a:r>
                <a:r>
                  <a:rPr lang="en-US" dirty="0" err="1"/>
                  <a:t>massa</a:t>
                </a:r>
                <a:r>
                  <a:rPr lang="en-US" dirty="0"/>
                  <a:t> LA di </a:t>
                </a:r>
                <a:r>
                  <a:rPr lang="en-US" dirty="0" err="1"/>
                  <a:t>umpan</a:t>
                </a:r>
                <a:r>
                  <a:rPr lang="en-US" dirty="0"/>
                  <a:t> (-)</a:t>
                </a:r>
                <a:endParaRPr lang="id-ID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id-ID"/>
            </a:p>
          </c:txPr>
        </c:title>
        <c:numFmt formatCode="0%" sourceLinked="1"/>
        <c:majorTickMark val="none"/>
        <c:minorTickMark val="none"/>
        <c:tickLblPos val="low"/>
        <c:spPr>
          <a:noFill/>
          <a:ln w="15875" cap="flat" cmpd="sng" algn="ctr">
            <a:solidFill>
              <a:srgbClr val="FF0000"/>
            </a:solidFill>
            <a:prstDash val="dash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id-ID"/>
          </a:p>
        </c:txPr>
        <c:crossAx val="188574496"/>
        <c:crossesAt val="673"/>
        <c:crossBetween val="midCat"/>
      </c:valAx>
      <c:valAx>
        <c:axId val="188574496"/>
        <c:scaling>
          <c:orientation val="minMax"/>
          <c:min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Temperatur (K)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id-ID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id-ID"/>
          </a:p>
        </c:txPr>
        <c:crossAx val="188574080"/>
        <c:crosses val="autoZero"/>
        <c:crossBetween val="midCat"/>
        <c:majorUnit val="10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d-ID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0"/>
      <c:perspective val="0"/>
    </c:view3D>
    <c:floor>
      <c:thickness val="0"/>
      <c:spPr>
        <a:noFill/>
        <a:ln w="15875" cap="flat" cmpd="sng" algn="ctr">
          <a:solidFill>
            <a:schemeClr val="tx1"/>
          </a:solidFill>
          <a:prstDash val="solid"/>
          <a:round/>
        </a:ln>
        <a:effectLst/>
        <a:sp3d/>
      </c:spPr>
    </c:floor>
    <c:sideWall>
      <c:thickness val="0"/>
      <c:spPr>
        <a:noFill/>
        <a:ln w="15875">
          <a:solidFill>
            <a:schemeClr val="tx1"/>
          </a:solidFill>
        </a:ln>
        <a:effectLst/>
        <a:sp3d/>
      </c:spPr>
    </c:sideWall>
    <c:backWall>
      <c:thickness val="0"/>
      <c:spPr>
        <a:noFill/>
        <a:ln w="15875">
          <a:solidFill>
            <a:schemeClr val="tx1"/>
          </a:solidFill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'Variasi T-LHSV'!$T$16</c:f>
              <c:strCache>
                <c:ptCount val="1"/>
                <c:pt idx="0">
                  <c:v> 1/6</c:v>
                </c:pt>
              </c:strCache>
            </c:strRef>
          </c:tx>
          <c:spPr>
            <a:solidFill>
              <a:schemeClr val="accent2">
                <a:tint val="48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T-LHSV'!$U$16:$AA$16</c:f>
              <c:numCache>
                <c:formatCode>0.00</c:formatCode>
                <c:ptCount val="7"/>
                <c:pt idx="0">
                  <c:v>7.7546564335523342</c:v>
                </c:pt>
                <c:pt idx="1">
                  <c:v>5.1374860296555154</c:v>
                </c:pt>
                <c:pt idx="2">
                  <c:v>2.6042859015652677</c:v>
                </c:pt>
                <c:pt idx="3">
                  <c:v>0.15403985956328131</c:v>
                </c:pt>
                <c:pt idx="4">
                  <c:v>-2.2146119237632726</c:v>
                </c:pt>
                <c:pt idx="5">
                  <c:v>-4.5033264318897723</c:v>
                </c:pt>
                <c:pt idx="6">
                  <c:v>-6.7139801269546249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6-4083-B79D-78B4B866890E}"/>
            </c:ext>
          </c:extLst>
        </c:ser>
        <c:ser>
          <c:idx val="1"/>
          <c:order val="1"/>
          <c:tx>
            <c:strRef>
              <c:f>'Variasi T-LHSV'!$T$17</c:f>
              <c:strCache>
                <c:ptCount val="1"/>
                <c:pt idx="0">
                  <c:v> 1/4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T-LHSV'!$U$17:$AA$17</c:f>
              <c:numCache>
                <c:formatCode>0.00</c:formatCode>
                <c:ptCount val="7"/>
                <c:pt idx="0">
                  <c:v>7.7530667201765491</c:v>
                </c:pt>
                <c:pt idx="1">
                  <c:v>5.1368473748790979</c:v>
                </c:pt>
                <c:pt idx="2">
                  <c:v>2.6040411524297928</c:v>
                </c:pt>
                <c:pt idx="3">
                  <c:v>0.15395069441089512</c:v>
                </c:pt>
                <c:pt idx="4">
                  <c:v>-2.2146427281804852</c:v>
                </c:pt>
                <c:pt idx="5">
                  <c:v>-4.5033365380284334</c:v>
                </c:pt>
                <c:pt idx="6">
                  <c:v>-6.7139832343971415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86-4083-B79D-78B4B866890E}"/>
            </c:ext>
          </c:extLst>
        </c:ser>
        <c:ser>
          <c:idx val="2"/>
          <c:order val="2"/>
          <c:tx>
            <c:strRef>
              <c:f>'Variasi T-LHSV'!$T$18</c:f>
              <c:strCache>
                <c:ptCount val="1"/>
                <c:pt idx="0">
                  <c:v> 1/3</c:v>
                </c:pt>
              </c:strCache>
            </c:strRef>
          </c:tx>
          <c:spPr>
            <a:solidFill>
              <a:schemeClr val="accent2">
                <a:tint val="83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T-LHSV'!$U$18:$AA$18</c:f>
              <c:numCache>
                <c:formatCode>0.00</c:formatCode>
                <c:ptCount val="7"/>
                <c:pt idx="0">
                  <c:v>7.7190867874436657</c:v>
                </c:pt>
                <c:pt idx="1">
                  <c:v>5.1201870179601299</c:v>
                </c:pt>
                <c:pt idx="2">
                  <c:v>2.5961339684624254</c:v>
                </c:pt>
                <c:pt idx="3">
                  <c:v>0.15033009964746863</c:v>
                </c:pt>
                <c:pt idx="4">
                  <c:v>-2.2162372228563139</c:v>
                </c:pt>
                <c:pt idx="5">
                  <c:v>-4.5040099641905247</c:v>
                </c:pt>
                <c:pt idx="6">
                  <c:v>-6.7142553150222595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86-4083-B79D-78B4B866890E}"/>
            </c:ext>
          </c:extLst>
        </c:ser>
        <c:ser>
          <c:idx val="3"/>
          <c:order val="3"/>
          <c:tx>
            <c:strRef>
              <c:f>'Variasi T-LHSV'!$T$19</c:f>
              <c:strCache>
                <c:ptCount val="1"/>
                <c:pt idx="0">
                  <c:v> 1/2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T-LHSV'!$U$19:$AA$19</c:f>
              <c:numCache>
                <c:formatCode>0.00</c:formatCode>
                <c:ptCount val="7"/>
                <c:pt idx="0">
                  <c:v>6.966407216553085</c:v>
                </c:pt>
                <c:pt idx="1">
                  <c:v>4.6715424809875215</c:v>
                </c:pt>
                <c:pt idx="2">
                  <c:v>2.3336893263683374</c:v>
                </c:pt>
                <c:pt idx="3">
                  <c:v>0</c:v>
                </c:pt>
                <c:pt idx="4">
                  <c:v>-2.3003712322832541</c:v>
                </c:pt>
                <c:pt idx="5">
                  <c:v>-4.5499189981525472</c:v>
                </c:pt>
                <c:pt idx="6">
                  <c:v>-6.7386312118384568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86-4083-B79D-78B4B866890E}"/>
            </c:ext>
          </c:extLst>
        </c:ser>
        <c:ser>
          <c:idx val="4"/>
          <c:order val="4"/>
          <c:tx>
            <c:strRef>
              <c:f>'Variasi T-LHSV'!$T$20</c:f>
              <c:strCache>
                <c:ptCount val="1"/>
                <c:pt idx="0">
                  <c:v> 2/3</c:v>
                </c:pt>
              </c:strCache>
            </c:strRef>
          </c:tx>
          <c:spPr>
            <a:solidFill>
              <a:schemeClr val="accent2">
                <a:shade val="82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T-LHSV'!$U$20:$AA$20</c:f>
              <c:numCache>
                <c:formatCode>0.00</c:formatCode>
                <c:ptCount val="7"/>
                <c:pt idx="0">
                  <c:v>4.1425277034574801</c:v>
                </c:pt>
                <c:pt idx="1">
                  <c:v>2.7608847856988548</c:v>
                </c:pt>
                <c:pt idx="2">
                  <c:v>1.0623085476120084</c:v>
                </c:pt>
                <c:pt idx="3">
                  <c:v>-0.83179055467472118</c:v>
                </c:pt>
                <c:pt idx="4">
                  <c:v>-2.8349691780293775</c:v>
                </c:pt>
                <c:pt idx="5">
                  <c:v>-4.8870491096894781</c:v>
                </c:pt>
                <c:pt idx="6">
                  <c:v>-6.9469559058260337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86-4083-B79D-78B4B866890E}"/>
            </c:ext>
          </c:extLst>
        </c:ser>
        <c:ser>
          <c:idx val="5"/>
          <c:order val="5"/>
          <c:tx>
            <c:strRef>
              <c:f>'Variasi T-LHSV'!$T$21</c:f>
              <c:strCache>
                <c:ptCount val="1"/>
                <c:pt idx="0">
                  <c:v> 5/6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T-LHSV'!$U$21:$AA$21</c:f>
              <c:numCache>
                <c:formatCode>0.00</c:formatCode>
                <c:ptCount val="7"/>
                <c:pt idx="0">
                  <c:v>-0.91667893369321996</c:v>
                </c:pt>
                <c:pt idx="1">
                  <c:v>-1.0098892842538798</c:v>
                </c:pt>
                <c:pt idx="2">
                  <c:v>-1.6924451664715745</c:v>
                </c:pt>
                <c:pt idx="3">
                  <c:v>-2.8085261377867075</c:v>
                </c:pt>
                <c:pt idx="4">
                  <c:v>-4.2295962308498991</c:v>
                </c:pt>
                <c:pt idx="5">
                  <c:v>-5.8546573876646804</c:v>
                </c:pt>
                <c:pt idx="6">
                  <c:v>-7.6069367854157699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86-4083-B79D-78B4B866890E}"/>
            </c:ext>
          </c:extLst>
        </c:ser>
        <c:ser>
          <c:idx val="6"/>
          <c:order val="6"/>
          <c:tx>
            <c:strRef>
              <c:f>'Variasi T-LHSV'!$T$22</c:f>
              <c:strCache>
                <c:ptCount val="1"/>
                <c:pt idx="0">
                  <c:v>1    </c:v>
                </c:pt>
              </c:strCache>
            </c:strRef>
          </c:tx>
          <c:spPr>
            <a:solidFill>
              <a:schemeClr val="accent2">
                <a:shade val="47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T-LHSV'!$U$22:$AA$22</c:f>
              <c:numCache>
                <c:formatCode>0.00</c:formatCode>
                <c:ptCount val="7"/>
                <c:pt idx="0">
                  <c:v>-7.2682172417896291</c:v>
                </c:pt>
                <c:pt idx="1">
                  <c:v>-6.1303899358700198</c:v>
                </c:pt>
                <c:pt idx="2">
                  <c:v>-5.7223700521186416</c:v>
                </c:pt>
                <c:pt idx="3">
                  <c:v>-5.9148974528974092</c:v>
                </c:pt>
                <c:pt idx="4">
                  <c:v>-6.5802664049366424</c:v>
                </c:pt>
                <c:pt idx="5">
                  <c:v>-7.6034713238601466</c:v>
                </c:pt>
                <c:pt idx="6">
                  <c:v>-8.8870021310854064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86-4083-B79D-78B4B866890E}"/>
            </c:ext>
          </c:extLst>
        </c:ser>
        <c:bandFmts>
          <c:bandFmt>
            <c:idx val="0"/>
            <c:spPr>
              <a:solidFill>
                <a:schemeClr val="accent2">
                  <a:tint val="46000"/>
                </a:schemeClr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>
                  <a:tint val="62000"/>
                </a:schemeClr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2">
                  <a:tint val="77000"/>
                </a:schemeClr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2">
                  <a:tint val="93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2">
                  <a:shade val="92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2">
                  <a:shade val="76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2">
                  <a:shade val="61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</c:bandFmts>
        <c:axId val="2108752176"/>
        <c:axId val="2108742192"/>
        <c:axId val="238840320"/>
      </c:surface3DChart>
      <c:catAx>
        <c:axId val="2108752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 inlet (K)</a:t>
                </a:r>
                <a:endParaRPr lang="id-ID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42192"/>
        <c:crossesAt val="-10"/>
        <c:auto val="1"/>
        <c:lblAlgn val="ctr"/>
        <c:lblOffset val="100"/>
        <c:tickLblSkip val="2"/>
        <c:noMultiLvlLbl val="0"/>
      </c:catAx>
      <c:valAx>
        <c:axId val="2108742192"/>
        <c:scaling>
          <c:orientation val="minMax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Perubahan perolehan dodekana (%)</a:t>
                </a:r>
                <a:endParaRPr lang="id-ID"/>
              </a:p>
            </c:rich>
          </c:tx>
          <c:overlay val="0"/>
        </c:title>
        <c:numFmt formatCode="#,##0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52176"/>
        <c:crosses val="autoZero"/>
        <c:crossBetween val="between"/>
        <c:majorUnit val="5"/>
      </c:valAx>
      <c:serAx>
        <c:axId val="238840320"/>
        <c:scaling>
          <c:orientation val="maxMin"/>
        </c:scaling>
        <c:delete val="0"/>
        <c:axPos val="b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LHSV (jam-1)</a:t>
                </a:r>
                <a:endParaRPr lang="id-ID"/>
              </a:p>
            </c:rich>
          </c:tx>
          <c:overlay val="0"/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42192"/>
        <c:crossesAt val="-10"/>
        <c:tickLblSkip val="3"/>
      </c:serAx>
      <c:spPr>
        <a:noFill/>
        <a:ln>
          <a:noFill/>
        </a:ln>
        <a:effectLst/>
      </c:spPr>
    </c:plotArea>
    <c:plotVisOnly val="1"/>
    <c:dispBlanksAs val="zero"/>
    <c:showDLblsOverMax val="0"/>
    <c:extLst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id-ID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 w="15875" cap="flat" cmpd="sng" algn="ctr">
          <a:solidFill>
            <a:schemeClr val="tx1"/>
          </a:solidFill>
          <a:prstDash val="solid"/>
          <a:round/>
        </a:ln>
        <a:effectLst/>
        <a:sp3d contourW="15875">
          <a:contourClr>
            <a:schemeClr val="tx1"/>
          </a:contourClr>
        </a:sp3d>
      </c:spPr>
    </c:floor>
    <c:sideWall>
      <c:thickness val="0"/>
      <c:spPr>
        <a:noFill/>
        <a:ln w="15875">
          <a:solidFill>
            <a:schemeClr val="tx1"/>
          </a:solidFill>
        </a:ln>
        <a:effectLst/>
        <a:sp3d contourW="15875">
          <a:contourClr>
            <a:schemeClr val="tx1"/>
          </a:contourClr>
        </a:sp3d>
      </c:spPr>
    </c:sideWall>
    <c:backWall>
      <c:thickness val="0"/>
      <c:spPr>
        <a:noFill/>
        <a:ln w="15875">
          <a:solidFill>
            <a:schemeClr val="tx1"/>
          </a:solidFill>
        </a:ln>
        <a:effectLst/>
        <a:sp3d contourW="15875">
          <a:contourClr>
            <a:schemeClr val="tx1"/>
          </a:contourClr>
        </a:sp3d>
      </c:spPr>
    </c:backWall>
    <c:plotArea>
      <c:layout/>
      <c:surface3DChart>
        <c:wireframe val="0"/>
        <c:ser>
          <c:idx val="0"/>
          <c:order val="0"/>
          <c:tx>
            <c:strRef>
              <c:f>'Variasi T-LHSV'!$T$27</c:f>
              <c:strCache>
                <c:ptCount val="1"/>
                <c:pt idx="0">
                  <c:v> 1/6</c:v>
                </c:pt>
              </c:strCache>
            </c:strRef>
          </c:tx>
          <c:spPr>
            <a:solidFill>
              <a:schemeClr val="accent1">
                <a:tint val="48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T-LHSV'!$U$27:$AA$27</c:f>
              <c:numCache>
                <c:formatCode>0.00</c:formatCode>
                <c:ptCount val="7"/>
                <c:pt idx="0">
                  <c:v>-64.081781188815896</c:v>
                </c:pt>
                <c:pt idx="1">
                  <c:v>-64.954171323448165</c:v>
                </c:pt>
                <c:pt idx="2">
                  <c:v>-65.798571366144913</c:v>
                </c:pt>
                <c:pt idx="3">
                  <c:v>-66.615320046812244</c:v>
                </c:pt>
                <c:pt idx="4">
                  <c:v>-67.404870641254419</c:v>
                </c:pt>
                <c:pt idx="5">
                  <c:v>-68.167775477296601</c:v>
                </c:pt>
                <c:pt idx="6">
                  <c:v>-68.904660042318213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1-4A54-A0FF-87074AC4FA44}"/>
            </c:ext>
          </c:extLst>
        </c:ser>
        <c:ser>
          <c:idx val="1"/>
          <c:order val="1"/>
          <c:tx>
            <c:strRef>
              <c:f>'Variasi T-LHSV'!$T$28</c:f>
              <c:strCache>
                <c:ptCount val="1"/>
                <c:pt idx="0">
                  <c:v> 1/4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T-LHSV'!$U$28:$AA$28</c:f>
              <c:numCache>
                <c:formatCode>0.00</c:formatCode>
                <c:ptCount val="7"/>
                <c:pt idx="0">
                  <c:v>-46.123466639911726</c:v>
                </c:pt>
                <c:pt idx="1">
                  <c:v>-47.431576312560452</c:v>
                </c:pt>
                <c:pt idx="2">
                  <c:v>-48.697979423785107</c:v>
                </c:pt>
                <c:pt idx="3">
                  <c:v>-49.923024652794552</c:v>
                </c:pt>
                <c:pt idx="4">
                  <c:v>-51.10732136409024</c:v>
                </c:pt>
                <c:pt idx="5">
                  <c:v>-52.251668269014218</c:v>
                </c:pt>
                <c:pt idx="6">
                  <c:v>-53.356991617198567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E1-4A54-A0FF-87074AC4FA44}"/>
            </c:ext>
          </c:extLst>
        </c:ser>
        <c:ser>
          <c:idx val="2"/>
          <c:order val="2"/>
          <c:tx>
            <c:strRef>
              <c:f>'Variasi T-LHSV'!$T$29</c:f>
              <c:strCache>
                <c:ptCount val="1"/>
                <c:pt idx="0">
                  <c:v> 1/3</c:v>
                </c:pt>
              </c:strCache>
            </c:strRef>
          </c:tx>
          <c:spPr>
            <a:solidFill>
              <a:schemeClr val="accent1">
                <a:tint val="83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T-LHSV'!$U$29:$AA$29</c:f>
              <c:numCache>
                <c:formatCode>0.00</c:formatCode>
                <c:ptCount val="7"/>
                <c:pt idx="0">
                  <c:v>-28.187275475037566</c:v>
                </c:pt>
                <c:pt idx="1">
                  <c:v>-29.91987532135991</c:v>
                </c:pt>
                <c:pt idx="2">
                  <c:v>-31.602577354358385</c:v>
                </c:pt>
                <c:pt idx="3">
                  <c:v>-33.23311326690169</c:v>
                </c:pt>
                <c:pt idx="4">
                  <c:v>-34.810824815237545</c:v>
                </c:pt>
                <c:pt idx="5">
                  <c:v>-36.336006642793691</c:v>
                </c:pt>
                <c:pt idx="6">
                  <c:v>-37.809503543348178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E1-4A54-A0FF-87074AC4FA44}"/>
            </c:ext>
          </c:extLst>
        </c:ser>
        <c:ser>
          <c:idx val="3"/>
          <c:order val="3"/>
          <c:tx>
            <c:strRef>
              <c:f>'Variasi T-LHSV'!$T$30</c:f>
              <c:strCache>
                <c:ptCount val="1"/>
                <c:pt idx="0">
                  <c:v> 1/2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T-LHSV'!$U$30:$AA$30</c:f>
              <c:numCache>
                <c:formatCode>0.00</c:formatCode>
                <c:ptCount val="7"/>
                <c:pt idx="0">
                  <c:v>6.966407216553085</c:v>
                </c:pt>
                <c:pt idx="1">
                  <c:v>4.6715424809875215</c:v>
                </c:pt>
                <c:pt idx="2">
                  <c:v>2.3336893263683374</c:v>
                </c:pt>
                <c:pt idx="3">
                  <c:v>0</c:v>
                </c:pt>
                <c:pt idx="4">
                  <c:v>-2.3003712322832541</c:v>
                </c:pt>
                <c:pt idx="5">
                  <c:v>-4.5499189981525472</c:v>
                </c:pt>
                <c:pt idx="6">
                  <c:v>-6.7386312118384568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E1-4A54-A0FF-87074AC4FA44}"/>
            </c:ext>
          </c:extLst>
        </c:ser>
        <c:ser>
          <c:idx val="4"/>
          <c:order val="4"/>
          <c:tx>
            <c:strRef>
              <c:f>'Variasi T-LHSV'!$T$31</c:f>
              <c:strCache>
                <c:ptCount val="1"/>
                <c:pt idx="0">
                  <c:v> 2/3</c:v>
                </c:pt>
              </c:strCache>
            </c:strRef>
          </c:tx>
          <c:spPr>
            <a:solidFill>
              <a:schemeClr val="accent1">
                <a:shade val="82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T-LHSV'!$U$31:$AA$31</c:f>
              <c:numCache>
                <c:formatCode>0.00</c:formatCode>
                <c:ptCount val="7"/>
                <c:pt idx="0">
                  <c:v>38.856703604609969</c:v>
                </c:pt>
                <c:pt idx="1">
                  <c:v>37.014513047598456</c:v>
                </c:pt>
                <c:pt idx="2">
                  <c:v>34.749744730149331</c:v>
                </c:pt>
                <c:pt idx="3">
                  <c:v>32.22427926043369</c:v>
                </c:pt>
                <c:pt idx="4">
                  <c:v>29.553374429294148</c:v>
                </c:pt>
                <c:pt idx="5">
                  <c:v>26.81726785374736</c:v>
                </c:pt>
                <c:pt idx="6">
                  <c:v>24.070725458898615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E1-4A54-A0FF-87074AC4FA44}"/>
            </c:ext>
          </c:extLst>
        </c:ser>
        <c:ser>
          <c:idx val="5"/>
          <c:order val="5"/>
          <c:tx>
            <c:strRef>
              <c:f>'Variasi T-LHSV'!$T$32</c:f>
              <c:strCache>
                <c:ptCount val="1"/>
                <c:pt idx="0">
                  <c:v> 5/6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T-LHSV'!$U$32:$AA$32</c:f>
              <c:numCache>
                <c:formatCode>0.00</c:formatCode>
                <c:ptCount val="7"/>
                <c:pt idx="0">
                  <c:v>65.138868443844643</c:v>
                </c:pt>
                <c:pt idx="1">
                  <c:v>64.983517859576864</c:v>
                </c:pt>
                <c:pt idx="2">
                  <c:v>63.845924722547373</c:v>
                </c:pt>
                <c:pt idx="3">
                  <c:v>61.985789770355503</c:v>
                </c:pt>
                <c:pt idx="4">
                  <c:v>59.617339615250167</c:v>
                </c:pt>
                <c:pt idx="5">
                  <c:v>56.908904353892197</c:v>
                </c:pt>
                <c:pt idx="6">
                  <c:v>53.988438690973716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E1-4A54-A0FF-87074AC4FA44}"/>
            </c:ext>
          </c:extLst>
        </c:ser>
        <c:ser>
          <c:idx val="6"/>
          <c:order val="6"/>
          <c:tx>
            <c:strRef>
              <c:f>'Variasi T-LHSV'!$T$33</c:f>
              <c:strCache>
                <c:ptCount val="1"/>
                <c:pt idx="0">
                  <c:v>1    </c:v>
                </c:pt>
              </c:strCache>
            </c:strRef>
          </c:tx>
          <c:spPr>
            <a:solidFill>
              <a:schemeClr val="accent1">
                <a:shade val="47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T-LHSV'!$U$33:$AA$33</c:f>
              <c:numCache>
                <c:formatCode>0.00</c:formatCode>
                <c:ptCount val="7"/>
                <c:pt idx="0">
                  <c:v>85.463565516420744</c:v>
                </c:pt>
                <c:pt idx="1">
                  <c:v>87.739220128259959</c:v>
                </c:pt>
                <c:pt idx="2">
                  <c:v>88.555259895762717</c:v>
                </c:pt>
                <c:pt idx="3">
                  <c:v>88.170205094205173</c:v>
                </c:pt>
                <c:pt idx="4">
                  <c:v>86.839467190126712</c:v>
                </c:pt>
                <c:pt idx="5">
                  <c:v>84.793057352279703</c:v>
                </c:pt>
                <c:pt idx="6">
                  <c:v>82.22599573782918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E1-4A54-A0FF-87074AC4FA44}"/>
            </c:ext>
          </c:extLst>
        </c:ser>
        <c:bandFmts>
          <c:bandFmt>
            <c:idx val="0"/>
            <c:spPr>
              <a:solidFill>
                <a:schemeClr val="accent1">
                  <a:tint val="50000"/>
                </a:schemeClr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1">
                  <a:tint val="70000"/>
                </a:schemeClr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1">
                  <a:tint val="90000"/>
                </a:schemeClr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1">
                  <a:shade val="90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1">
                  <a:shade val="70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</c:bandFmts>
        <c:axId val="2108752176"/>
        <c:axId val="2108742192"/>
        <c:axId val="238840320"/>
      </c:surface3DChart>
      <c:catAx>
        <c:axId val="210875217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Temperatur inlet (K)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42192"/>
        <c:crossesAt val="-80"/>
        <c:auto val="1"/>
        <c:lblAlgn val="ctr"/>
        <c:lblOffset val="100"/>
        <c:tickLblSkip val="2"/>
        <c:noMultiLvlLbl val="0"/>
      </c:catAx>
      <c:valAx>
        <c:axId val="210874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Perubahan perolehan dodekana </a:t>
                </a:r>
              </a:p>
              <a:p>
                <a:pPr>
                  <a:defRPr/>
                </a:pPr>
                <a:r>
                  <a:rPr lang="en-US"/>
                  <a:t>per jam (%)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52176"/>
        <c:crosses val="autoZero"/>
        <c:crossBetween val="between"/>
        <c:majorUnit val="25"/>
      </c:valAx>
      <c:serAx>
        <c:axId val="238840320"/>
        <c:scaling>
          <c:orientation val="minMax"/>
        </c:scaling>
        <c:delete val="0"/>
        <c:axPos val="b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LHSV (jam-1)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42192"/>
        <c:crossesAt val="-80"/>
        <c:tickLblSkip val="3"/>
      </c:serAx>
      <c:spPr>
        <a:noFill/>
        <a:ln>
          <a:noFill/>
        </a:ln>
        <a:effectLst/>
      </c:spPr>
    </c:plotArea>
    <c:plotVisOnly val="1"/>
    <c:dispBlanksAs val="zero"/>
    <c:showDLblsOverMax val="0"/>
    <c:extLst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id-ID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PtZIF, 2 jam, 25% LA</c:v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'Variasi T-LHSV'!$Q$100:$U$100</c:f>
              <c:numCache>
                <c:formatCode>General</c:formatCode>
                <c:ptCount val="5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</c:numCache>
            </c:numRef>
          </c:xVal>
          <c:yVal>
            <c:numRef>
              <c:f>'Variasi T-LHSV'!$Q$101:$U$101</c:f>
              <c:numCache>
                <c:formatCode>0.00</c:formatCode>
                <c:ptCount val="5"/>
                <c:pt idx="0">
                  <c:v>5.6911144211482856E-2</c:v>
                </c:pt>
                <c:pt idx="1">
                  <c:v>-1.544978208355599</c:v>
                </c:pt>
                <c:pt idx="2">
                  <c:v>-3.1994230850569334</c:v>
                </c:pt>
                <c:pt idx="3">
                  <c:v>-4.8882172221701046</c:v>
                </c:pt>
                <c:pt idx="4">
                  <c:v>-6.5960017536422724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BD-49E8-B76D-859D9EB009A3}"/>
            </c:ext>
          </c:extLst>
        </c:ser>
        <c:ser>
          <c:idx val="5"/>
          <c:order val="1"/>
          <c:tx>
            <c:v>NiMo (optimal)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pPr>
              <a:solidFill>
                <a:schemeClr val="accent6"/>
              </a:solidFill>
              <a:ln w="6350" cap="flat" cmpd="sng" algn="ctr">
                <a:solidFill>
                  <a:schemeClr val="accent6"/>
                </a:solidFill>
                <a:prstDash val="solid"/>
                <a:round/>
              </a:ln>
              <a:effectLst/>
            </c:spPr>
          </c:marker>
          <c:xVal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xVal>
          <c:yVal>
            <c:numRef>
              <c:f>'Variasi T-LHSV'!$U$33:$AA$33</c:f>
              <c:numCache>
                <c:formatCode>0.00</c:formatCode>
                <c:ptCount val="7"/>
                <c:pt idx="0">
                  <c:v>85.463565516420744</c:v>
                </c:pt>
                <c:pt idx="1">
                  <c:v>87.739220128259959</c:v>
                </c:pt>
                <c:pt idx="2">
                  <c:v>88.555259895762717</c:v>
                </c:pt>
                <c:pt idx="3">
                  <c:v>88.170205094205173</c:v>
                </c:pt>
                <c:pt idx="4">
                  <c:v>86.839467190126712</c:v>
                </c:pt>
                <c:pt idx="5">
                  <c:v>84.793057352279703</c:v>
                </c:pt>
                <c:pt idx="6">
                  <c:v>82.22599573782918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BD-49E8-B76D-859D9EB00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752176"/>
        <c:axId val="2108742192"/>
        <c:extLst/>
      </c:scatterChart>
      <c:valAx>
        <c:axId val="2108752176"/>
        <c:scaling>
          <c:orientation val="minMax"/>
          <c:min val="54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 err="1"/>
                  <a:t>Temperatur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umpan</a:t>
                </a:r>
                <a:r>
                  <a:rPr lang="en-US" sz="1400" dirty="0"/>
                  <a:t>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2108742192"/>
        <c:crossesAt val="0"/>
        <c:crossBetween val="midCat"/>
      </c:valAx>
      <c:valAx>
        <c:axId val="2108742192"/>
        <c:scaling>
          <c:orientation val="minMax"/>
          <c:min val="-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Perubahan perolehan dodekana per jam (%)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d-ID"/>
            </a:p>
          </c:txPr>
        </c:title>
        <c:numFmt formatCode="#,##0" sourceLinked="0"/>
        <c:majorTickMark val="none"/>
        <c:minorTickMark val="none"/>
        <c:tickLblPos val="low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2108752176"/>
        <c:crossesAt val="583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zero"/>
    <c:showDLblsOverMax val="0"/>
    <c:extLst/>
  </c:chart>
  <c:spPr>
    <a:solidFill>
      <a:schemeClr val="bg1"/>
    </a:solidFill>
    <a:ln w="6350" cap="flat" cmpd="sng" algn="ctr">
      <a:noFill/>
      <a:prstDash val="solid"/>
      <a:round/>
    </a:ln>
    <a:effectLst/>
  </c:spPr>
  <c:txPr>
    <a:bodyPr/>
    <a:lstStyle/>
    <a:p>
      <a:pPr>
        <a:defRPr sz="1100" b="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0.39845</cdr:y>
    </cdr:from>
    <cdr:to>
      <cdr:x>0.754</cdr:x>
      <cdr:y>0.47272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42065D60-C0C5-4B64-8DEF-DDC74DC08C09}"/>
            </a:ext>
          </a:extLst>
        </cdr:cNvPr>
        <cdr:cNvSpPr/>
      </cdr:nvSpPr>
      <cdr:spPr>
        <a:xfrm xmlns:a="http://schemas.openxmlformats.org/drawingml/2006/main">
          <a:off x="1800000" y="1290972"/>
          <a:ext cx="914400" cy="2406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>
              <a:solidFill>
                <a:schemeClr val="tx1"/>
              </a:solidFill>
            </a:rPr>
            <a:t>Baseline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0.51038</cdr:x>
      <cdr:y>0.42631</cdr:y>
    </cdr:from>
    <cdr:to>
      <cdr:x>0.76438</cdr:x>
      <cdr:y>0.50058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7C630E3C-2EE3-4FA2-B9BB-84CE7CDC98F5}"/>
            </a:ext>
          </a:extLst>
        </cdr:cNvPr>
        <cdr:cNvSpPr/>
      </cdr:nvSpPr>
      <cdr:spPr>
        <a:xfrm xmlns:a="http://schemas.openxmlformats.org/drawingml/2006/main">
          <a:off x="1837351" y="1381240"/>
          <a:ext cx="914400" cy="24063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000" dirty="0">
              <a:solidFill>
                <a:schemeClr val="tx1"/>
              </a:solidFill>
            </a:rPr>
            <a:t>Baseline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680"/>
              <a:buNone/>
              <a:defRPr sz="768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None/>
              <a:defRPr sz="576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66649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4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40" cy="15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40" cy="15595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9497059" y="-1391919"/>
            <a:ext cx="13924282" cy="283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 descr="Photo placeholder"/>
          <p:cNvSpPr/>
          <p:nvPr/>
        </p:nvSpPr>
        <p:spPr>
          <a:xfrm>
            <a:off x="-1" y="20986141"/>
            <a:ext cx="32918399" cy="990224"/>
          </a:xfrm>
          <a:prstGeom prst="rect">
            <a:avLst/>
          </a:prstGeom>
          <a:solidFill>
            <a:srgbClr val="DEE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 descr="Purple Header Bar"/>
          <p:cNvSpPr/>
          <p:nvPr/>
        </p:nvSpPr>
        <p:spPr>
          <a:xfrm>
            <a:off x="0" y="0"/>
            <a:ext cx="32918400" cy="4472219"/>
          </a:xfrm>
          <a:prstGeom prst="rect">
            <a:avLst/>
          </a:prstGeom>
          <a:solidFill>
            <a:srgbClr val="112041"/>
          </a:solidFill>
          <a:ln w="12700" cap="flat" cmpd="sng">
            <a:solidFill>
              <a:srgbClr val="1120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185629" y="1388092"/>
            <a:ext cx="23544826" cy="170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STUDI KINETIK DAN SIMULASI KONSEPTUAL REAKTOR PRODUKSI BIOAVTUR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163360" y="6551218"/>
            <a:ext cx="6967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umum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deoksigenasi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minyak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nabati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alkana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disajikan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Gambar 1.</a:t>
            </a:r>
            <a:endParaRPr lang="en-US" dirty="0"/>
          </a:p>
        </p:txBody>
      </p:sp>
      <p:sp>
        <p:nvSpPr>
          <p:cNvPr id="100" name="Google Shape;100;p13"/>
          <p:cNvSpPr txBox="1"/>
          <p:nvPr/>
        </p:nvSpPr>
        <p:spPr>
          <a:xfrm>
            <a:off x="16874458" y="11643551"/>
            <a:ext cx="697230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Peningkatan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konsentrasi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LA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→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meningkatkan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laju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→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meningkatkan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panas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hasil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→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meningkatkan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temperatur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reaktor</a:t>
            </a:r>
            <a:endParaRPr sz="2000" b="1" dirty="0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Batas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konsentrasi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maksimal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NiMo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/alumina : 30%-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; T = 661 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	Pt/ZIF : 25%-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; T = 658 K</a:t>
            </a:r>
          </a:p>
        </p:txBody>
      </p:sp>
      <p:sp>
        <p:nvSpPr>
          <p:cNvPr id="110" name="Google Shape;110;p13"/>
          <p:cNvSpPr txBox="1"/>
          <p:nvPr/>
        </p:nvSpPr>
        <p:spPr>
          <a:xfrm>
            <a:off x="9056250" y="5314679"/>
            <a:ext cx="69723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CHART TITLE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24816816" y="5314679"/>
            <a:ext cx="69723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CHART TITLE</a:t>
            </a:r>
            <a:endParaRPr/>
          </a:p>
        </p:txBody>
      </p:sp>
      <p:cxnSp>
        <p:nvCxnSpPr>
          <p:cNvPr id="116" name="Google Shape;116;p13" descr="Gold rule line divider"/>
          <p:cNvCxnSpPr/>
          <p:nvPr/>
        </p:nvCxnSpPr>
        <p:spPr>
          <a:xfrm>
            <a:off x="8598568" y="5458380"/>
            <a:ext cx="0" cy="153442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3" descr="Gold rule line divider"/>
          <p:cNvCxnSpPr/>
          <p:nvPr/>
        </p:nvCxnSpPr>
        <p:spPr>
          <a:xfrm>
            <a:off x="16459200" y="5466535"/>
            <a:ext cx="0" cy="153442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3" descr="Gold rule line divider"/>
          <p:cNvCxnSpPr/>
          <p:nvPr/>
        </p:nvCxnSpPr>
        <p:spPr>
          <a:xfrm>
            <a:off x="24346568" y="5458380"/>
            <a:ext cx="0" cy="153442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3"/>
          <p:cNvSpPr txBox="1"/>
          <p:nvPr/>
        </p:nvSpPr>
        <p:spPr>
          <a:xfrm>
            <a:off x="1213338" y="3734567"/>
            <a:ext cx="1572183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I.G.B.N.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Makertiharta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Haryo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Pandu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Winoto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Hanif Muhammad D.U.,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Prama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Pradipta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A.</a:t>
            </a:r>
          </a:p>
        </p:txBody>
      </p:sp>
      <p:sp>
        <p:nvSpPr>
          <p:cNvPr id="120" name="Google Shape;120;p13"/>
          <p:cNvSpPr txBox="1"/>
          <p:nvPr/>
        </p:nvSpPr>
        <p:spPr>
          <a:xfrm>
            <a:off x="1213338" y="260964"/>
            <a:ext cx="1121890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TK4093 </a:t>
            </a:r>
            <a:r>
              <a:rPr lang="en-US" sz="3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Teknik Kimia II   |  </a:t>
            </a:r>
            <a:r>
              <a:rPr lang="en-US" sz="3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Kelompok</a:t>
            </a: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C2.2021.K.11</a:t>
            </a:r>
            <a:endParaRPr dirty="0"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24200" y="1516109"/>
            <a:ext cx="1708571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3004" y="1516109"/>
            <a:ext cx="1440000" cy="14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3"/>
          <p:cNvGrpSpPr/>
          <p:nvPr/>
        </p:nvGrpSpPr>
        <p:grpSpPr>
          <a:xfrm>
            <a:off x="1168400" y="5361374"/>
            <a:ext cx="5753101" cy="818501"/>
            <a:chOff x="1466866" y="6514003"/>
            <a:chExt cx="5753101" cy="818501"/>
          </a:xfrm>
        </p:grpSpPr>
        <p:sp>
          <p:nvSpPr>
            <p:cNvPr id="124" name="Google Shape;124;p13" descr="Section Header and gold boundless bar"/>
            <p:cNvSpPr txBox="1"/>
            <p:nvPr/>
          </p:nvSpPr>
          <p:spPr>
            <a:xfrm>
              <a:off x="1466866" y="6514003"/>
              <a:ext cx="575310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2E77B9"/>
                  </a:solidFill>
                  <a:latin typeface="Arial"/>
                  <a:ea typeface="Arial"/>
                  <a:cs typeface="Arial"/>
                  <a:sym typeface="Arial"/>
                </a:rPr>
                <a:t>PENDAHULUAN</a:t>
              </a:r>
              <a:endParaRPr dirty="0"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602432" y="7239269"/>
              <a:ext cx="1823143" cy="93235"/>
            </a:xfrm>
            <a:prstGeom prst="roundRect">
              <a:avLst>
                <a:gd name="adj" fmla="val 50000"/>
              </a:avLst>
            </a:prstGeom>
            <a:solidFill>
              <a:srgbClr val="112041"/>
            </a:solidFill>
            <a:ln w="12700" cap="flat" cmpd="sng">
              <a:solidFill>
                <a:srgbClr val="1120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9044939" y="5336843"/>
            <a:ext cx="5753101" cy="818501"/>
            <a:chOff x="1466866" y="6514003"/>
            <a:chExt cx="5753101" cy="818501"/>
          </a:xfrm>
        </p:grpSpPr>
        <p:sp>
          <p:nvSpPr>
            <p:cNvPr id="127" name="Google Shape;127;p13" descr="Section Header and gold boundless bar"/>
            <p:cNvSpPr txBox="1"/>
            <p:nvPr/>
          </p:nvSpPr>
          <p:spPr>
            <a:xfrm>
              <a:off x="1466866" y="6514003"/>
              <a:ext cx="575310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2E77B9"/>
                  </a:solidFill>
                  <a:latin typeface="Arial"/>
                  <a:ea typeface="Arial"/>
                  <a:cs typeface="Arial"/>
                  <a:sym typeface="Arial"/>
                </a:rPr>
                <a:t>METODOLOGI</a:t>
              </a:r>
              <a:endParaRPr dirty="0"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602432" y="7239269"/>
              <a:ext cx="1823143" cy="93235"/>
            </a:xfrm>
            <a:prstGeom prst="roundRect">
              <a:avLst>
                <a:gd name="adj" fmla="val 50000"/>
              </a:avLst>
            </a:prstGeom>
            <a:solidFill>
              <a:srgbClr val="112041"/>
            </a:solidFill>
            <a:ln w="12700" cap="flat" cmpd="sng">
              <a:solidFill>
                <a:srgbClr val="1120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3"/>
          <p:cNvSpPr/>
          <p:nvPr/>
        </p:nvSpPr>
        <p:spPr>
          <a:xfrm>
            <a:off x="1213338" y="3319764"/>
            <a:ext cx="3960000" cy="180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 descr="Section Header and gold boundless bar"/>
          <p:cNvSpPr txBox="1"/>
          <p:nvPr/>
        </p:nvSpPr>
        <p:spPr>
          <a:xfrm>
            <a:off x="16874458" y="5319404"/>
            <a:ext cx="751695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2E77B9"/>
                </a:solidFill>
                <a:latin typeface="Arial"/>
                <a:ea typeface="Arial"/>
                <a:cs typeface="Arial"/>
                <a:sym typeface="Arial"/>
              </a:rPr>
              <a:t>HASIL &amp; PEMBAHASAN</a:t>
            </a:r>
            <a:endParaRPr dirty="0"/>
          </a:p>
        </p:txBody>
      </p:sp>
      <p:sp>
        <p:nvSpPr>
          <p:cNvPr id="132" name="Google Shape;132;p13"/>
          <p:cNvSpPr/>
          <p:nvPr/>
        </p:nvSpPr>
        <p:spPr>
          <a:xfrm>
            <a:off x="17010024" y="6044670"/>
            <a:ext cx="1823143" cy="93235"/>
          </a:xfrm>
          <a:prstGeom prst="roundRect">
            <a:avLst>
              <a:gd name="adj" fmla="val 50000"/>
            </a:avLst>
          </a:prstGeom>
          <a:solidFill>
            <a:srgbClr val="112041"/>
          </a:solidFill>
          <a:ln w="12700" cap="flat" cmpd="sng">
            <a:solidFill>
              <a:srgbClr val="1120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3"/>
          <p:cNvGrpSpPr/>
          <p:nvPr/>
        </p:nvGrpSpPr>
        <p:grpSpPr>
          <a:xfrm>
            <a:off x="24730455" y="13329513"/>
            <a:ext cx="5753101" cy="818501"/>
            <a:chOff x="1466866" y="6514003"/>
            <a:chExt cx="5753101" cy="818501"/>
          </a:xfrm>
        </p:grpSpPr>
        <p:sp>
          <p:nvSpPr>
            <p:cNvPr id="134" name="Google Shape;134;p13" descr="Section Header and gold boundless bar"/>
            <p:cNvSpPr txBox="1"/>
            <p:nvPr/>
          </p:nvSpPr>
          <p:spPr>
            <a:xfrm>
              <a:off x="1466866" y="6514003"/>
              <a:ext cx="575310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2E77B9"/>
                  </a:solidFill>
                  <a:latin typeface="Arial"/>
                  <a:ea typeface="Arial"/>
                  <a:cs typeface="Arial"/>
                  <a:sym typeface="Arial"/>
                </a:rPr>
                <a:t>KESIMPULAN</a:t>
              </a:r>
              <a:endParaRPr dirty="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602432" y="7239269"/>
              <a:ext cx="1823143" cy="93235"/>
            </a:xfrm>
            <a:prstGeom prst="roundRect">
              <a:avLst>
                <a:gd name="adj" fmla="val 50000"/>
              </a:avLst>
            </a:prstGeom>
            <a:solidFill>
              <a:srgbClr val="112041"/>
            </a:solidFill>
            <a:ln w="12700" cap="flat" cmpd="sng">
              <a:solidFill>
                <a:srgbClr val="1120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3"/>
          <p:cNvSpPr txBox="1"/>
          <p:nvPr/>
        </p:nvSpPr>
        <p:spPr>
          <a:xfrm>
            <a:off x="1163441" y="13035781"/>
            <a:ext cx="696772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sebelumnya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Brandão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dkk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., 2020)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mengkaji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proses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katalis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NiMo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/Al</a:t>
            </a:r>
            <a:r>
              <a:rPr lang="en-US" sz="20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0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Kinerja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proses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bergantung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seperti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konsentrasi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umpan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temperatur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waktu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tinggal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Sehingga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proses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(LA)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n-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dodekana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digunakan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mengevaluasi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HDO optimal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tanpa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melebihi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batas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desain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temperatur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dirty="0"/>
          </a:p>
        </p:txBody>
      </p:sp>
      <p:sp>
        <p:nvSpPr>
          <p:cNvPr id="138" name="Google Shape;138;p13"/>
          <p:cNvSpPr txBox="1"/>
          <p:nvPr/>
        </p:nvSpPr>
        <p:spPr>
          <a:xfrm>
            <a:off x="1195253" y="21319671"/>
            <a:ext cx="147828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12041"/>
                </a:solidFill>
                <a:latin typeface="Arial"/>
                <a:ea typeface="Arial"/>
                <a:cs typeface="Arial"/>
                <a:sym typeface="Arial"/>
              </a:rPr>
              <a:t>PROGRAM STUDI TEKNIK KIMIA   |   FAKULTAS TEKNOLOGI INDUSTRI   |   INSTITUT TEKNOLOGI BANDUNG</a:t>
            </a:r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18386192" y="21289778"/>
            <a:ext cx="134257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12041"/>
                </a:solidFill>
                <a:latin typeface="Arial"/>
                <a:ea typeface="Arial"/>
                <a:cs typeface="Arial"/>
                <a:sym typeface="Arial"/>
              </a:rPr>
              <a:t>www.che.itb.ac.id</a:t>
            </a:r>
            <a:endParaRPr sz="1600">
              <a:solidFill>
                <a:srgbClr val="1120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Picture 67" descr="A picture containing chart&#10;&#10;Description automatically generated">
            <a:extLst>
              <a:ext uri="{FF2B5EF4-FFF2-40B4-BE49-F238E27FC236}">
                <a16:creationId xmlns:a16="http://schemas.microsoft.com/office/drawing/2014/main" id="{C64A74C5-7A0B-CECA-F42E-AECD29ECCF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26" y="7358830"/>
            <a:ext cx="5546889" cy="1779212"/>
          </a:xfrm>
          <a:prstGeom prst="rect">
            <a:avLst/>
          </a:prstGeom>
        </p:spPr>
      </p:pic>
      <p:pic>
        <p:nvPicPr>
          <p:cNvPr id="69" name="Picture 6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C6060AD-BA79-479F-A3A1-F6550E5E3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51" y="9247101"/>
            <a:ext cx="6262238" cy="2688642"/>
          </a:xfrm>
          <a:prstGeom prst="rect">
            <a:avLst/>
          </a:prstGeom>
        </p:spPr>
      </p:pic>
      <p:sp>
        <p:nvSpPr>
          <p:cNvPr id="72" name="Google Shape;92;p13">
            <a:extLst>
              <a:ext uri="{FF2B5EF4-FFF2-40B4-BE49-F238E27FC236}">
                <a16:creationId xmlns:a16="http://schemas.microsoft.com/office/drawing/2014/main" id="{0A18CD1A-1976-B104-50E0-1A706AD2BC1D}"/>
              </a:ext>
            </a:extLst>
          </p:cNvPr>
          <p:cNvSpPr txBox="1"/>
          <p:nvPr/>
        </p:nvSpPr>
        <p:spPr>
          <a:xfrm>
            <a:off x="1178681" y="12161170"/>
            <a:ext cx="6967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58875" marR="0" lvl="0" indent="-11588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Gambar 1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Skema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umum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deoksigenasi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trigliserida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(Sotelo-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Boyas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dkk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., 2012)</a:t>
            </a:r>
          </a:p>
        </p:txBody>
      </p:sp>
      <p:sp>
        <p:nvSpPr>
          <p:cNvPr id="73" name="Google Shape;137;p13">
            <a:extLst>
              <a:ext uri="{FF2B5EF4-FFF2-40B4-BE49-F238E27FC236}">
                <a16:creationId xmlns:a16="http://schemas.microsoft.com/office/drawing/2014/main" id="{13ED75DA-72EB-8E88-C001-6EA7D897176B}"/>
              </a:ext>
            </a:extLst>
          </p:cNvPr>
          <p:cNvSpPr txBox="1"/>
          <p:nvPr/>
        </p:nvSpPr>
        <p:spPr>
          <a:xfrm>
            <a:off x="1163360" y="15773827"/>
            <a:ext cx="6967728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Tujuan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 proses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menentukan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konfigurasi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parameter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bioavtur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kontinu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pipa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adiabatik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ideal.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Sasaran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125" marR="0" lvl="0" indent="-3651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	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matematika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proses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dilakukan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pipa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adiabatik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ideal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software python.</a:t>
            </a:r>
          </a:p>
          <a:p>
            <a:pPr marL="365125" marR="0" lvl="0" indent="-3651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	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Mengevaluasi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massa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umpan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maksimum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agar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temperatur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melebihi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batas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desain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hydrotreating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tipikal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65125" marR="0" lvl="0" indent="-3651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	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Mengevaluasi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mencapai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konversi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selektivitas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HDO optimal.</a:t>
            </a:r>
          </a:p>
        </p:txBody>
      </p:sp>
      <p:sp>
        <p:nvSpPr>
          <p:cNvPr id="74" name="Google Shape;137;p13">
            <a:extLst>
              <a:ext uri="{FF2B5EF4-FFF2-40B4-BE49-F238E27FC236}">
                <a16:creationId xmlns:a16="http://schemas.microsoft.com/office/drawing/2014/main" id="{C90FD29C-ED33-F8B4-5E40-E16C66A8C6CE}"/>
              </a:ext>
            </a:extLst>
          </p:cNvPr>
          <p:cNvSpPr txBox="1"/>
          <p:nvPr/>
        </p:nvSpPr>
        <p:spPr>
          <a:xfrm>
            <a:off x="9053554" y="6437903"/>
            <a:ext cx="683523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Tahapan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literatur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Pengumpulan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&gt;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Pengolahan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pemodelan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python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137;p13">
            <a:extLst>
              <a:ext uri="{FF2B5EF4-FFF2-40B4-BE49-F238E27FC236}">
                <a16:creationId xmlns:a16="http://schemas.microsoft.com/office/drawing/2014/main" id="{C20795C9-8403-2E9E-B383-2E410FAA4B65}"/>
              </a:ext>
            </a:extLst>
          </p:cNvPr>
          <p:cNvSpPr txBox="1"/>
          <p:nvPr/>
        </p:nvSpPr>
        <p:spPr>
          <a:xfrm>
            <a:off x="9053554" y="7786851"/>
            <a:ext cx="696772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Dasar </a:t>
            </a: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Permodelan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yield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konversi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eksperimen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Brandao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dkk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(2020),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dihitung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parameter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kinetika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mengikuti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Gambar 2.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Picture 79" descr="Chart&#10;&#10;Description automatically generated with medium confidence">
            <a:extLst>
              <a:ext uri="{FF2B5EF4-FFF2-40B4-BE49-F238E27FC236}">
                <a16:creationId xmlns:a16="http://schemas.microsoft.com/office/drawing/2014/main" id="{22560059-F707-BBA3-D513-2C1E25D17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7786" y="9004488"/>
            <a:ext cx="4072230" cy="383517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C2CEA3E-3E9A-FDFF-F86F-266FC03C0161}"/>
              </a:ext>
            </a:extLst>
          </p:cNvPr>
          <p:cNvSpPr txBox="1"/>
          <p:nvPr/>
        </p:nvSpPr>
        <p:spPr>
          <a:xfrm>
            <a:off x="9074255" y="12970051"/>
            <a:ext cx="68963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75" indent="-1158875"/>
            <a:r>
              <a:rPr lang="en-US" sz="20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Gambar 2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</a:t>
            </a:r>
            <a:r>
              <a:rPr lang="id-ID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odel</a:t>
            </a:r>
            <a:r>
              <a:rPr lang="id-ID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reaksi HDO asam </a:t>
            </a:r>
            <a:r>
              <a:rPr lang="id-ID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laurat</a:t>
            </a:r>
            <a:endParaRPr lang="id-ID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58875" marR="0" lvl="0" indent="-115887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137;p13">
            <a:extLst>
              <a:ext uri="{FF2B5EF4-FFF2-40B4-BE49-F238E27FC236}">
                <a16:creationId xmlns:a16="http://schemas.microsoft.com/office/drawing/2014/main" id="{0E46D8FF-E3AC-7C71-8894-7564CF97DE57}"/>
              </a:ext>
            </a:extLst>
          </p:cNvPr>
          <p:cNvSpPr txBox="1"/>
          <p:nvPr/>
        </p:nvSpPr>
        <p:spPr>
          <a:xfrm>
            <a:off x="9087188" y="13530350"/>
            <a:ext cx="6967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Nerac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Massa dan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Energi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459F8E-E591-5320-DF21-A2496D04E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483218"/>
                  </p:ext>
                </p:extLst>
              </p:nvPr>
            </p:nvGraphicFramePr>
            <p:xfrm>
              <a:off x="10552210" y="14079830"/>
              <a:ext cx="4878560" cy="146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">
                      <a:extLst>
                        <a:ext uri="{9D8B030D-6E8A-4147-A177-3AD203B41FA5}">
                          <a16:colId xmlns:a16="http://schemas.microsoft.com/office/drawing/2014/main" val="406400496"/>
                        </a:ext>
                      </a:extLst>
                    </a:gridCol>
                    <a:gridCol w="3996000">
                      <a:extLst>
                        <a:ext uri="{9D8B030D-6E8A-4147-A177-3AD203B41FA5}">
                          <a16:colId xmlns:a16="http://schemas.microsoft.com/office/drawing/2014/main" val="130762563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746814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20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f>
                                  <m:f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id-ID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d-ID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dz</m:t>
                                    </m:r>
                                  </m:den>
                                </m:f>
                                <m:r>
                                  <a:rPr lang="id-ID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id-ID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id-ID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id-ID" sz="20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3141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20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d-ID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f>
                                  <m:f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dT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dz</m:t>
                                    </m:r>
                                  </m:den>
                                </m:f>
                                <m:r>
                                  <a:rPr lang="id-ID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(−∆</m:t>
                                    </m:r>
                                    <m:sSub>
                                      <m:sSubPr>
                                        <m:ctrlPr>
                                          <a:rPr lang="id-ID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d-ID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ri</m:t>
                                        </m:r>
                                      </m:sub>
                                    </m:sSub>
                                    <m: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id-ID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d-ID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637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459F8E-E591-5320-DF21-A2496D04E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483218"/>
                  </p:ext>
                </p:extLst>
              </p:nvPr>
            </p:nvGraphicFramePr>
            <p:xfrm>
              <a:off x="10552210" y="14079830"/>
              <a:ext cx="4878560" cy="146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">
                      <a:extLst>
                        <a:ext uri="{9D8B030D-6E8A-4147-A177-3AD203B41FA5}">
                          <a16:colId xmlns:a16="http://schemas.microsoft.com/office/drawing/2014/main" val="406400496"/>
                        </a:ext>
                      </a:extLst>
                    </a:gridCol>
                    <a:gridCol w="3996000">
                      <a:extLst>
                        <a:ext uri="{9D8B030D-6E8A-4147-A177-3AD203B41FA5}">
                          <a16:colId xmlns:a16="http://schemas.microsoft.com/office/drawing/2014/main" val="130762563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74681407"/>
                        </a:ext>
                      </a:extLst>
                    </a:gridCol>
                  </a:tblGrid>
                  <a:tr h="731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116" r="-17988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id-ID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id-ID" sz="20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314131"/>
                      </a:ext>
                    </a:extLst>
                  </a:tr>
                  <a:tr h="738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id-ID" sz="20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116" t="-98361" r="-17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6373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137;p13">
                <a:extLst>
                  <a:ext uri="{FF2B5EF4-FFF2-40B4-BE49-F238E27FC236}">
                    <a16:creationId xmlns:a16="http://schemas.microsoft.com/office/drawing/2014/main" id="{CF6EB833-77AF-19CA-D546-234522A10309}"/>
                  </a:ext>
                </a:extLst>
              </p:cNvPr>
              <p:cNvSpPr txBox="1"/>
              <p:nvPr/>
            </p:nvSpPr>
            <p:spPr>
              <a:xfrm>
                <a:off x="9050727" y="15698183"/>
                <a:ext cx="6967728" cy="5940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u="sng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Variasi </a:t>
                </a:r>
                <a:r>
                  <a:rPr lang="en-US" sz="2000" b="1" u="sng" dirty="0" err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Percobaan</a:t>
                </a:r>
                <a:endParaRPr lang="en-US" sz="2000" b="1" u="sng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b="1" u="sng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marR="0" lvl="0" indent="-457200" algn="l" rtl="0">
                  <a:spcBef>
                    <a:spcPts val="0"/>
                  </a:spcBef>
                  <a:spcAft>
                    <a:spcPts val="0"/>
                  </a:spcAft>
                  <a:buAutoNum type="alphaLcPeriod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Variabel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kontrol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5963" lvl="3" indent="-2794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Dimensi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reaktor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(V = 6 m</a:t>
                </a:r>
                <a:r>
                  <a:rPr lang="en-US" sz="2000" baseline="30000" dirty="0"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, L = 3 m, D = 1,6 m)</a:t>
                </a:r>
              </a:p>
              <a:p>
                <a:pPr marL="715963" lvl="3" indent="-2794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Tekanan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= 30 bar</a:t>
                </a:r>
              </a:p>
              <a:p>
                <a:pPr marL="715963" lvl="3" indent="-2794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Rasio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H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/LA = 300 v/v</a:t>
                </a:r>
              </a:p>
              <a:p>
                <a:pPr marL="436563" lvl="3"/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marR="0" lvl="0" indent="-457200" algn="l" rtl="0">
                  <a:spcBef>
                    <a:spcPts val="0"/>
                  </a:spcBef>
                  <a:spcAft>
                    <a:spcPts val="0"/>
                  </a:spcAft>
                  <a:buAutoNum type="alphaLcPeriod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Variabel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terikat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5963" marR="0" lvl="0" indent="-282575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Konversi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LA (X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LA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715963" marR="0" lvl="0" indent="-282575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Selektivitas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HDO (S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HDO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715963" marR="0" lvl="0" indent="-282575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Perolehan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dodekana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= X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LA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×</m:t>
                    </m:r>
                  </m:oMath>
                </a14:m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S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HDO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5963" marR="0" lvl="0" indent="-282575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Temperatur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reaktor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33388" marR="0"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marR="0" lvl="0" indent="-457200" algn="l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eriod" startAt="3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Variabel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bebas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7550" marR="0" lvl="0" indent="-26670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Fraksi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massa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umpan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LA: 5 – 100 %-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berat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7550" marR="0" lvl="0" indent="-26670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Temperatur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umpan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: 280 – 340 </a:t>
                </a:r>
                <a:r>
                  <a:rPr lang="en-US" sz="2000" baseline="30000" dirty="0" err="1">
                    <a:latin typeface="Calibri"/>
                    <a:ea typeface="Calibri"/>
                    <a:cs typeface="Calibri"/>
                    <a:sym typeface="Calibri"/>
                  </a:rPr>
                  <a:t>o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7550" marR="0" lvl="0" indent="-26670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LHSV: 1/6 – 1 jam</a:t>
                </a:r>
                <a:r>
                  <a:rPr lang="en-US" sz="2000" baseline="30000" dirty="0">
                    <a:latin typeface="Calibri"/>
                    <a:ea typeface="Calibri"/>
                    <a:cs typeface="Calibri"/>
                    <a:sym typeface="Calibri"/>
                  </a:rPr>
                  <a:t>-1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R="0"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85" name="Google Shape;137;p13">
                <a:extLst>
                  <a:ext uri="{FF2B5EF4-FFF2-40B4-BE49-F238E27FC236}">
                    <a16:creationId xmlns:a16="http://schemas.microsoft.com/office/drawing/2014/main" id="{CF6EB833-77AF-19CA-D546-234522A10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27" y="15698183"/>
                <a:ext cx="6967728" cy="5940047"/>
              </a:xfrm>
              <a:prstGeom prst="rect">
                <a:avLst/>
              </a:prstGeom>
              <a:blipFill>
                <a:blip r:embed="rId10"/>
                <a:stretch>
                  <a:fillRect l="-962" t="-5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5DDD3E46-C711-DFC8-E29B-26C0AD1FB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806046"/>
              </p:ext>
            </p:extLst>
          </p:nvPr>
        </p:nvGraphicFramePr>
        <p:xfrm>
          <a:off x="18190827" y="7056411"/>
          <a:ext cx="55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23F19C6-FA69-CAA5-34EC-B34690B98E7D}"/>
              </a:ext>
            </a:extLst>
          </p:cNvPr>
          <p:cNvSpPr txBox="1"/>
          <p:nvPr/>
        </p:nvSpPr>
        <p:spPr>
          <a:xfrm>
            <a:off x="17010024" y="10900827"/>
            <a:ext cx="69722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9363" lvl="4" indent="-1249363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Gambar 3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d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Profil temperatur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keluaran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reaktor pada berbagai variasi fraksi massa LA umpa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id-ID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5" name="Chart 144">
            <a:extLst>
              <a:ext uri="{FF2B5EF4-FFF2-40B4-BE49-F238E27FC236}">
                <a16:creationId xmlns:a16="http://schemas.microsoft.com/office/drawing/2014/main" id="{E80EE1D5-55A5-6DE8-7FFA-F2FA2EE68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976433"/>
              </p:ext>
            </p:extLst>
          </p:nvPr>
        </p:nvGraphicFramePr>
        <p:xfrm>
          <a:off x="16771912" y="14723499"/>
          <a:ext cx="360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47" name="Oval 146">
            <a:extLst>
              <a:ext uri="{FF2B5EF4-FFF2-40B4-BE49-F238E27FC236}">
                <a16:creationId xmlns:a16="http://schemas.microsoft.com/office/drawing/2014/main" id="{1F0D6BF4-3999-BE0E-CE61-8E116CFFC5D8}"/>
              </a:ext>
            </a:extLst>
          </p:cNvPr>
          <p:cNvSpPr/>
          <p:nvPr/>
        </p:nvSpPr>
        <p:spPr>
          <a:xfrm>
            <a:off x="18498759" y="16081227"/>
            <a:ext cx="73152" cy="710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90BAB947-27A9-4FE1-1ED6-7C7AD8CB8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288016"/>
              </p:ext>
            </p:extLst>
          </p:nvPr>
        </p:nvGraphicFramePr>
        <p:xfrm>
          <a:off x="20485313" y="14706214"/>
          <a:ext cx="360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49" name="Oval 148">
            <a:extLst>
              <a:ext uri="{FF2B5EF4-FFF2-40B4-BE49-F238E27FC236}">
                <a16:creationId xmlns:a16="http://schemas.microsoft.com/office/drawing/2014/main" id="{10162EA5-1A70-C34D-B1F0-47600B63260F}"/>
              </a:ext>
            </a:extLst>
          </p:cNvPr>
          <p:cNvSpPr/>
          <p:nvPr/>
        </p:nvSpPr>
        <p:spPr>
          <a:xfrm>
            <a:off x="22294826" y="16168566"/>
            <a:ext cx="73152" cy="710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8" name="Google Shape;133;p13">
            <a:extLst>
              <a:ext uri="{FF2B5EF4-FFF2-40B4-BE49-F238E27FC236}">
                <a16:creationId xmlns:a16="http://schemas.microsoft.com/office/drawing/2014/main" id="{2D931B86-3A7F-802D-3E0D-BDDA7D024629}"/>
              </a:ext>
            </a:extLst>
          </p:cNvPr>
          <p:cNvGrpSpPr/>
          <p:nvPr/>
        </p:nvGrpSpPr>
        <p:grpSpPr>
          <a:xfrm>
            <a:off x="24816816" y="17927784"/>
            <a:ext cx="5753101" cy="818501"/>
            <a:chOff x="1466866" y="6514003"/>
            <a:chExt cx="5753101" cy="818501"/>
          </a:xfrm>
        </p:grpSpPr>
        <p:sp>
          <p:nvSpPr>
            <p:cNvPr id="49" name="Google Shape;134;p13" descr="Section Header and gold boundless bar">
              <a:extLst>
                <a:ext uri="{FF2B5EF4-FFF2-40B4-BE49-F238E27FC236}">
                  <a16:creationId xmlns:a16="http://schemas.microsoft.com/office/drawing/2014/main" id="{8CBA1A31-F2B4-E483-CF3F-A82CFA538AEA}"/>
                </a:ext>
              </a:extLst>
            </p:cNvPr>
            <p:cNvSpPr txBox="1"/>
            <p:nvPr/>
          </p:nvSpPr>
          <p:spPr>
            <a:xfrm>
              <a:off x="1466866" y="6514003"/>
              <a:ext cx="5753101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2E77B9"/>
                  </a:solidFill>
                </a:rPr>
                <a:t>SARAN</a:t>
              </a:r>
              <a:endParaRPr dirty="0"/>
            </a:p>
          </p:txBody>
        </p:sp>
        <p:sp>
          <p:nvSpPr>
            <p:cNvPr id="50" name="Google Shape;135;p13">
              <a:extLst>
                <a:ext uri="{FF2B5EF4-FFF2-40B4-BE49-F238E27FC236}">
                  <a16:creationId xmlns:a16="http://schemas.microsoft.com/office/drawing/2014/main" id="{117B74F5-93B5-F803-61A5-1F0F01815C5F}"/>
                </a:ext>
              </a:extLst>
            </p:cNvPr>
            <p:cNvSpPr/>
            <p:nvPr/>
          </p:nvSpPr>
          <p:spPr>
            <a:xfrm>
              <a:off x="1602432" y="7239269"/>
              <a:ext cx="1823143" cy="93235"/>
            </a:xfrm>
            <a:prstGeom prst="roundRect">
              <a:avLst>
                <a:gd name="adj" fmla="val 50000"/>
              </a:avLst>
            </a:prstGeom>
            <a:solidFill>
              <a:srgbClr val="112041"/>
            </a:solidFill>
            <a:ln w="12700" cap="flat" cmpd="sng">
              <a:solidFill>
                <a:srgbClr val="1120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00;p13">
            <a:extLst>
              <a:ext uri="{FF2B5EF4-FFF2-40B4-BE49-F238E27FC236}">
                <a16:creationId xmlns:a16="http://schemas.microsoft.com/office/drawing/2014/main" id="{3B07CA3B-56F4-BD65-87B9-EBC3CC9E53DA}"/>
              </a:ext>
            </a:extLst>
          </p:cNvPr>
          <p:cNvSpPr txBox="1"/>
          <p:nvPr/>
        </p:nvSpPr>
        <p:spPr>
          <a:xfrm>
            <a:off x="16870847" y="19412787"/>
            <a:ext cx="69723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Perolehan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dodekana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terbesar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pada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temperatur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umpan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553 K dan LHSV 1/6 jam</a:t>
            </a:r>
            <a:r>
              <a:rPr lang="en-US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-1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Perolehan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dodekana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per jam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terbesar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pada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temperatur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umpan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573 K dan LHSV 1 jam</a:t>
            </a:r>
            <a:r>
              <a:rPr lang="en-US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-1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BD22FA-5024-F798-E87C-A92D69EEEFA3}"/>
              </a:ext>
            </a:extLst>
          </p:cNvPr>
          <p:cNvSpPr txBox="1"/>
          <p:nvPr/>
        </p:nvSpPr>
        <p:spPr>
          <a:xfrm>
            <a:off x="16838932" y="18171560"/>
            <a:ext cx="69722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9363" lvl="4" indent="-1249363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Gambar 4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d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engaruh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variasi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temperatur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umpan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dan LHSV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(a) total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perolehan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dodekana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dan (b) total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perolehan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dodekana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jam pada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umpan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30%-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wt</a:t>
            </a:r>
            <a:endParaRPr lang="id-ID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53E305-540C-E589-4916-A400CF84C7A0}"/>
              </a:ext>
            </a:extLst>
          </p:cNvPr>
          <p:cNvSpPr txBox="1"/>
          <p:nvPr/>
        </p:nvSpPr>
        <p:spPr>
          <a:xfrm>
            <a:off x="18191194" y="17825730"/>
            <a:ext cx="688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9363" lvl="4" indent="-1249363"/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id-ID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D27496-F801-480B-5F60-5E600C635027}"/>
              </a:ext>
            </a:extLst>
          </p:cNvPr>
          <p:cNvSpPr txBox="1"/>
          <p:nvPr/>
        </p:nvSpPr>
        <p:spPr>
          <a:xfrm>
            <a:off x="22165850" y="17795152"/>
            <a:ext cx="688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9363" lvl="4" indent="-1249363"/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id-ID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100;p13">
            <a:extLst>
              <a:ext uri="{FF2B5EF4-FFF2-40B4-BE49-F238E27FC236}">
                <a16:creationId xmlns:a16="http://schemas.microsoft.com/office/drawing/2014/main" id="{B686F14D-45C2-B7E4-D7B5-2EAE0852A265}"/>
              </a:ext>
            </a:extLst>
          </p:cNvPr>
          <p:cNvSpPr txBox="1"/>
          <p:nvPr/>
        </p:nvSpPr>
        <p:spPr>
          <a:xfrm>
            <a:off x="24777589" y="18983945"/>
            <a:ext cx="6972301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Model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reaksinya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jalur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reaksi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sesuai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mekanisme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reaksi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lebih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kompleks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apabila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terdapat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kinetika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reaksi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mencukupi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Komposisi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umpan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digunakan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mengikuti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komposisi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PKO agar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hasilnya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lebih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nyata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7" name="Google Shape;100;p13">
            <a:extLst>
              <a:ext uri="{FF2B5EF4-FFF2-40B4-BE49-F238E27FC236}">
                <a16:creationId xmlns:a16="http://schemas.microsoft.com/office/drawing/2014/main" id="{43C42F04-E3AB-C8D2-B6D8-AC081DF95D62}"/>
              </a:ext>
            </a:extLst>
          </p:cNvPr>
          <p:cNvSpPr txBox="1"/>
          <p:nvPr/>
        </p:nvSpPr>
        <p:spPr>
          <a:xfrm>
            <a:off x="24767418" y="14629972"/>
            <a:ext cx="6972301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Fraksi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massa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maksimal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umpan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25%-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wt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katalis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Pt/ZIF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30%-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wt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katalis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NiMo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/Al</a:t>
            </a:r>
            <a:r>
              <a:rPr lang="en-US" sz="1800" b="1" baseline="-25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800" b="1" baseline="-25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Kondisi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operasi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mencapai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reaksi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HDO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perolehan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dodekana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optimal :</a:t>
            </a:r>
          </a:p>
          <a:p>
            <a:pPr marL="182563" marR="0" lvl="0" indent="-182563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-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Katalis</a:t>
            </a:r>
            <a:r>
              <a:rPr lang="en-US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NiMo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/Al</a:t>
            </a:r>
            <a:r>
              <a:rPr lang="en-US" sz="1800" b="1" baseline="-25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800" b="1" baseline="-25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  <a:p>
            <a:pPr marL="182563" marR="0" lvl="0" indent="-182563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- 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Temperatur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umpan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573 K</a:t>
            </a:r>
          </a:p>
          <a:p>
            <a:pPr marL="182563" marR="0" lvl="0" indent="-182563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- LHSV 1 jam</a:t>
            </a:r>
            <a:r>
              <a:rPr lang="en-US" sz="1800" b="1" baseline="30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lang="en-US"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8109F30F-42DF-9D62-322B-56DA7C929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58189"/>
              </p:ext>
            </p:extLst>
          </p:nvPr>
        </p:nvGraphicFramePr>
        <p:xfrm>
          <a:off x="25458702" y="6333623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9" name="Google Shape;100;p13">
            <a:extLst>
              <a:ext uri="{FF2B5EF4-FFF2-40B4-BE49-F238E27FC236}">
                <a16:creationId xmlns:a16="http://schemas.microsoft.com/office/drawing/2014/main" id="{0AB2B0D3-0B0E-44F4-AFBD-2AA807CC298C}"/>
              </a:ext>
            </a:extLst>
          </p:cNvPr>
          <p:cNvSpPr txBox="1"/>
          <p:nvPr/>
        </p:nvSpPr>
        <p:spPr>
          <a:xfrm>
            <a:off x="24816816" y="11494688"/>
            <a:ext cx="6972301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Perolehan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dodekana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per jam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terbesar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katalis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Pt/ZIF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diperoleh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pada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temperatur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umpan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553 K</a:t>
            </a:r>
            <a:endParaRPr sz="2000" b="1" dirty="0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Perolehan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dodekana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perjam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katalis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Pt/ZIF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jauh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lebih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kecil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dibanding</a:t>
            </a:r>
            <a:r>
              <a:rPr lang="en-US" sz="20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katalis</a:t>
            </a:r>
            <a:r>
              <a:rPr lang="en-US" sz="20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NiMo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/Al</a:t>
            </a:r>
            <a:r>
              <a:rPr lang="en-US" sz="2000" baseline="-25000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</a:t>
            </a:r>
            <a:r>
              <a:rPr lang="en-US" sz="2000" baseline="-25000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3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aseline="-25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E5F8C3-38F2-076C-7EDC-5B98BB365D20}"/>
              </a:ext>
            </a:extLst>
          </p:cNvPr>
          <p:cNvSpPr txBox="1"/>
          <p:nvPr/>
        </p:nvSpPr>
        <p:spPr>
          <a:xfrm>
            <a:off x="24866021" y="10169812"/>
            <a:ext cx="69722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9363" lvl="4" indent="-1249363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Gambar 5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Pengaruh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variasi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temperatur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umpan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perolehan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dodekana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 jam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NiMo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/Al</a:t>
            </a:r>
            <a:r>
              <a:rPr lang="en-US" sz="2000" baseline="-25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000" baseline="-25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/>
              <a:t>30%-</a:t>
            </a:r>
            <a:r>
              <a:rPr lang="en-US" sz="2000" dirty="0" err="1"/>
              <a:t>wt</a:t>
            </a:r>
            <a:r>
              <a:rPr lang="en-US" sz="2000" dirty="0"/>
              <a:t> LA, </a:t>
            </a:r>
            <a:r>
              <a:rPr lang="en-US" sz="2000" dirty="0" err="1"/>
              <a:t>T</a:t>
            </a:r>
            <a:r>
              <a:rPr lang="en-US" sz="2000" baseline="-25000" dirty="0" err="1"/>
              <a:t>feed</a:t>
            </a:r>
            <a:r>
              <a:rPr lang="en-US" sz="2000" dirty="0"/>
              <a:t> 310 </a:t>
            </a:r>
            <a:r>
              <a:rPr lang="en-US" sz="2000" baseline="30000" dirty="0" err="1"/>
              <a:t>o</a:t>
            </a:r>
            <a:r>
              <a:rPr lang="en-US" sz="2000" dirty="0" err="1"/>
              <a:t>C</a:t>
            </a:r>
            <a:r>
              <a:rPr lang="en-US" sz="2000" dirty="0"/>
              <a:t>; LHSV ½ jam</a:t>
            </a:r>
            <a:r>
              <a:rPr lang="en-US" sz="2000" baseline="30000" dirty="0"/>
              <a:t>-1</a:t>
            </a:r>
          </a:p>
          <a:p>
            <a:pPr marL="1249363" lvl="4" indent="-1249363" algn="just"/>
            <a:endParaRPr lang="id-ID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137;p13">
            <a:extLst>
              <a:ext uri="{FF2B5EF4-FFF2-40B4-BE49-F238E27FC236}">
                <a16:creationId xmlns:a16="http://schemas.microsoft.com/office/drawing/2014/main" id="{5CE0B3C5-3525-9A39-8CAC-815FC220A25C}"/>
              </a:ext>
            </a:extLst>
          </p:cNvPr>
          <p:cNvSpPr txBox="1"/>
          <p:nvPr/>
        </p:nvSpPr>
        <p:spPr>
          <a:xfrm>
            <a:off x="16889851" y="6275845"/>
            <a:ext cx="6967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Pengaruh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Fraksi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Massa LA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Umpan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terhadap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Temperatur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Reaktor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37;p13">
            <a:extLst>
              <a:ext uri="{FF2B5EF4-FFF2-40B4-BE49-F238E27FC236}">
                <a16:creationId xmlns:a16="http://schemas.microsoft.com/office/drawing/2014/main" id="{51554EA2-8C15-B26D-B479-440394B60A59}"/>
              </a:ext>
            </a:extLst>
          </p:cNvPr>
          <p:cNvSpPr txBox="1"/>
          <p:nvPr/>
        </p:nvSpPr>
        <p:spPr>
          <a:xfrm>
            <a:off x="16947820" y="13835568"/>
            <a:ext cx="6967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Pengaruh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Temperatur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Umpan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dan LHSV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terhadap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Perolehan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Dodekana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37;p13">
            <a:extLst>
              <a:ext uri="{FF2B5EF4-FFF2-40B4-BE49-F238E27FC236}">
                <a16:creationId xmlns:a16="http://schemas.microsoft.com/office/drawing/2014/main" id="{B632E000-72E3-F11C-5A47-6BC155AB4C18}"/>
              </a:ext>
            </a:extLst>
          </p:cNvPr>
          <p:cNvSpPr txBox="1"/>
          <p:nvPr/>
        </p:nvSpPr>
        <p:spPr>
          <a:xfrm>
            <a:off x="24938061" y="5422969"/>
            <a:ext cx="6967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Perbandingan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Perolehan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Dodekana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antara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Katalis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Pt/ZIF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NiMo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/Al</a:t>
            </a:r>
            <a:r>
              <a:rPr lang="en-US" sz="2000" b="1" u="sng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000" b="1" u="sng" baseline="-25000" dirty="0"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770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Open Sans</vt:lpstr>
      <vt:lpstr>Arial</vt:lpstr>
      <vt:lpstr>Cambria Math</vt:lpstr>
      <vt:lpstr>Wingdings</vt:lpstr>
      <vt:lpstr>Calibri</vt:lpstr>
      <vt:lpstr>Times New Roman</vt:lpstr>
      <vt:lpstr>Office Theme</vt:lpstr>
      <vt:lpstr>STUDI KINETIK DAN SIMULASI KONSEPTUAL REAKTOR PRODUKSI BIOAVTUR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KINETIK DAN SIMULASI KONSEPTUAL REAKTOR PRODUKSI BIOAVTUR</dc:title>
  <cp:lastModifiedBy>pramaandrisi@gmail.com</cp:lastModifiedBy>
  <cp:revision>13</cp:revision>
  <dcterms:modified xsi:type="dcterms:W3CDTF">2022-07-25T02:08:33Z</dcterms:modified>
</cp:coreProperties>
</file>