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0" r:id="rId4"/>
    <p:sldId id="357" r:id="rId5"/>
    <p:sldId id="258" r:id="rId6"/>
    <p:sldId id="318" r:id="rId7"/>
    <p:sldId id="365" r:id="rId8"/>
    <p:sldId id="306" r:id="rId9"/>
    <p:sldId id="337" r:id="rId10"/>
    <p:sldId id="339" r:id="rId11"/>
    <p:sldId id="340" r:id="rId12"/>
    <p:sldId id="341" r:id="rId13"/>
    <p:sldId id="342" r:id="rId14"/>
    <p:sldId id="343" r:id="rId15"/>
    <p:sldId id="344" r:id="rId16"/>
    <p:sldId id="346" r:id="rId17"/>
    <p:sldId id="347" r:id="rId18"/>
    <p:sldId id="358" r:id="rId19"/>
    <p:sldId id="360" r:id="rId20"/>
    <p:sldId id="366" r:id="rId21"/>
    <p:sldId id="369" r:id="rId22"/>
    <p:sldId id="370" r:id="rId23"/>
    <p:sldId id="367" r:id="rId24"/>
    <p:sldId id="368" r:id="rId25"/>
    <p:sldId id="33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7FF"/>
    <a:srgbClr val="A50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94" autoAdjust="0"/>
  </p:normalViewPr>
  <p:slideViewPr>
    <p:cSldViewPr snapToGrid="0" snapToObjects="1">
      <p:cViewPr varScale="1">
        <p:scale>
          <a:sx n="131" d="100"/>
          <a:sy n="131" d="100"/>
        </p:scale>
        <p:origin x="6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82140-D7A2-4979-A261-B2D6A0B404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4B6A7-BCC5-42E5-91BE-3A03A2FC9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165E9-AF0B-4302-86AB-D4B665256B45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BDE1-0476-4C7E-8E7A-4D20BF67B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ECA50-8E44-4D85-A752-30AA5D73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3D97-6A0D-4F9F-9852-3736B42F71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45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8DD4-EF4F-491F-9D73-7B2A3A93977C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3F8C-3640-498B-B687-66470678B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009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588" y="3537814"/>
            <a:ext cx="8072584" cy="7746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1589" y="4322719"/>
            <a:ext cx="8072583" cy="56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4" name="Picture 3" descr="UAB_WORDMARK_white_tag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39" y="5793221"/>
            <a:ext cx="3347207" cy="7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98096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834"/>
            <a:ext cx="8229600" cy="455886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800" b="0" i="0">
                <a:latin typeface="Calibri"/>
                <a:cs typeface="Calibri"/>
              </a:defRPr>
            </a:lvl1pPr>
            <a:lvl2pPr marL="684213" indent="-339725"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>
                <a:tab pos="627063" algn="l"/>
              </a:tabLst>
              <a:defRPr sz="2400" b="0" i="0">
                <a:latin typeface="Calibri"/>
                <a:cs typeface="Calibri"/>
              </a:defRPr>
            </a:lvl2pPr>
            <a:lvl3pPr marL="971550" indent="-231775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000" b="0" i="0">
                <a:latin typeface="Calibri"/>
                <a:cs typeface="Calibri"/>
              </a:defRPr>
            </a:lvl3pPr>
            <a:lvl4pPr marL="1316038" indent="-287338"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1600" b="0" i="0">
                <a:latin typeface="Calibri"/>
                <a:cs typeface="Calibri"/>
              </a:defRPr>
            </a:lvl4pPr>
            <a:lvl5pPr marL="1598613" indent="-282575">
              <a:defRPr b="0" i="0">
                <a:latin typeface="Avenir Roman"/>
                <a:cs typeface="Avenir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s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3" y="6471321"/>
            <a:ext cx="1733177" cy="3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021474"/>
            <a:ext cx="8229600" cy="5675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3">
                    <a:lumMod val="75000"/>
                  </a:schemeClr>
                </a:solidFill>
                <a:latin typeface="Avenir Heavy"/>
                <a:ea typeface="+mj-ea"/>
                <a:cs typeface="Avenir Heavy"/>
              </a:defRPr>
            </a:lvl1pPr>
          </a:lstStyle>
          <a:p>
            <a:r>
              <a:rPr lang="en-US" sz="3000" dirty="0">
                <a:solidFill>
                  <a:schemeClr val="tx1"/>
                </a:solidFill>
                <a:latin typeface="Calibri"/>
                <a:cs typeface="Calibri"/>
              </a:rPr>
              <a:t>Click to edit Master title style</a:t>
            </a:r>
          </a:p>
        </p:txBody>
      </p:sp>
      <p:pic>
        <p:nvPicPr>
          <p:cNvPr id="3" name="Picture 2" descr="s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3" y="6471321"/>
            <a:ext cx="1733177" cy="3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3600" y="6356350"/>
            <a:ext cx="401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ABE1-7C9C-41B3-B767-EB7DAFB7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Heavy"/>
          <a:ea typeface="+mj-ea"/>
          <a:cs typeface="Avenir Heav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88" y="699611"/>
            <a:ext cx="8072584" cy="7746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COMMITTEE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LEON JOLOLIAN, CHAIR AND ADVISOR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MURAT M TANIK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MOHAMMAD HAIDER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649" y="4594810"/>
            <a:ext cx="5874701" cy="774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 KRISHNA RAJU RUDRARAJU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401" y="6255704"/>
            <a:ext cx="40237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572711"/>
          </a:xfrm>
        </p:spPr>
        <p:txBody>
          <a:bodyPr/>
          <a:lstStyle/>
          <a:p>
            <a:pPr algn="ctr"/>
            <a:r>
              <a:rPr lang="en-US" dirty="0"/>
              <a:t>Case-Study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0918"/>
            <a:ext cx="8229600" cy="5077776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We demonstrate the effectiveness of the methodology by developing a framework </a:t>
            </a:r>
            <a:r>
              <a:rPr lang="en-US" sz="2000" dirty="0" smtClean="0"/>
              <a:t>for a resource allocation </a:t>
            </a:r>
            <a:r>
              <a:rPr lang="en-US" sz="2000" dirty="0"/>
              <a:t>system (Chosen Domain) by using the proposed steps.</a:t>
            </a:r>
          </a:p>
          <a:p>
            <a:pPr algn="just"/>
            <a:r>
              <a:rPr lang="en-US" sz="2000" dirty="0"/>
              <a:t>The framework created in this process </a:t>
            </a:r>
            <a:r>
              <a:rPr lang="en-US" sz="2000" dirty="0" smtClean="0"/>
              <a:t>can </a:t>
            </a:r>
            <a:r>
              <a:rPr lang="en-US" sz="2000" dirty="0"/>
              <a:t>manage any resources associated </a:t>
            </a:r>
            <a:r>
              <a:rPr lang="en-US" sz="2000" dirty="0" smtClean="0"/>
              <a:t>with the </a:t>
            </a:r>
            <a:r>
              <a:rPr lang="en-US" sz="2000" dirty="0"/>
              <a:t>reservation system. For instance, if we want to apply this framework (Reservation System) to libraries. The framework can able to manage any </a:t>
            </a:r>
            <a:r>
              <a:rPr lang="en-US" sz="2000" dirty="0" smtClean="0"/>
              <a:t>resource </a:t>
            </a:r>
            <a:r>
              <a:rPr lang="en-US" sz="2000" dirty="0"/>
              <a:t>(i.e</a:t>
            </a:r>
            <a:r>
              <a:rPr lang="en-US" sz="2000" dirty="0" smtClean="0"/>
              <a:t>., </a:t>
            </a:r>
            <a:r>
              <a:rPr lang="en-US" sz="2000" dirty="0"/>
              <a:t>Books, Study Rooms, Projectors, etc.) that are associated with the reservation.  </a:t>
            </a:r>
          </a:p>
          <a:p>
            <a:pPr algn="just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741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703339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Augmented Framework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387"/>
            <a:ext cx="8229600" cy="4870307"/>
          </a:xfrm>
        </p:spPr>
        <p:txBody>
          <a:bodyPr/>
          <a:lstStyle/>
          <a:p>
            <a:r>
              <a:rPr lang="en-US" sz="2000" dirty="0"/>
              <a:t>In the </a:t>
            </a:r>
            <a:r>
              <a:rPr lang="en-US" sz="2000" dirty="0" smtClean="0"/>
              <a:t>Augmented framework </a:t>
            </a:r>
            <a:r>
              <a:rPr lang="en-US" sz="2000" dirty="0"/>
              <a:t>development process, First Step is the User Interface Development. </a:t>
            </a:r>
            <a:r>
              <a:rPr lang="en-US" sz="2000" dirty="0" smtClean="0"/>
              <a:t>It </a:t>
            </a:r>
            <a:r>
              <a:rPr lang="en-US" sz="2000" dirty="0"/>
              <a:t>has the two steps as shown in the following Figure 3.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</a:t>
            </a:r>
            <a:r>
              <a:rPr lang="en-US" sz="2000" dirty="0" smtClean="0"/>
              <a:t>  </a:t>
            </a:r>
            <a:r>
              <a:rPr lang="en-US" sz="1800" dirty="0"/>
              <a:t>Figure </a:t>
            </a:r>
            <a:r>
              <a:rPr lang="en-US" sz="1800" dirty="0" smtClean="0"/>
              <a:t>3 : User Interface Development Steps</a:t>
            </a:r>
            <a:endParaRPr lang="en-US" sz="1800" dirty="0"/>
          </a:p>
          <a:p>
            <a:pPr marL="341313" lvl="1" indent="0">
              <a:buNone/>
            </a:pPr>
            <a:r>
              <a:rPr lang="en-US" sz="1600" dirty="0"/>
              <a:t>          </a:t>
            </a:r>
            <a:r>
              <a:rPr lang="en-US" sz="2000" dirty="0" smtClean="0"/>
              <a:t>Dynamic User Interfaces are </a:t>
            </a:r>
            <a:r>
              <a:rPr lang="en-US" sz="2000" dirty="0"/>
              <a:t>further dependent on two factors </a:t>
            </a:r>
            <a:r>
              <a:rPr lang="en-US" sz="2000" dirty="0" smtClean="0"/>
              <a:t>behavioral </a:t>
            </a:r>
            <a:r>
              <a:rPr lang="en-US" sz="2000" dirty="0"/>
              <a:t>and </a:t>
            </a:r>
            <a:r>
              <a:rPr lang="en-US" sz="2000" dirty="0" smtClean="0"/>
              <a:t>structural as shown in </a:t>
            </a:r>
            <a:r>
              <a:rPr lang="en-US" sz="2000" dirty="0"/>
              <a:t>Figure 4.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1800" dirty="0" smtClean="0"/>
              <a:t>Figure 4 : Dynamic User Interface Categories 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72" y="2189689"/>
            <a:ext cx="3241881" cy="129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9" y="4871923"/>
            <a:ext cx="3549686" cy="1573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26499"/>
          </a:xfrm>
        </p:spPr>
        <p:txBody>
          <a:bodyPr/>
          <a:lstStyle/>
          <a:p>
            <a:pPr algn="ctr"/>
            <a:r>
              <a:rPr lang="en-US" dirty="0"/>
              <a:t> Augmented Framework </a:t>
            </a:r>
            <a:r>
              <a:rPr lang="en-US" dirty="0" smtClean="0"/>
              <a:t>Development </a:t>
            </a:r>
            <a:br>
              <a:rPr lang="en-US" dirty="0" smtClean="0"/>
            </a:br>
            <a:r>
              <a:rPr lang="en-US" dirty="0" smtClean="0"/>
              <a:t>(Dynamic User 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332"/>
            <a:ext cx="8229600" cy="462036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200" b="1" dirty="0"/>
              <a:t>Behavioral dependency:</a:t>
            </a:r>
          </a:p>
          <a:p>
            <a:pPr marL="341313" lvl="1" indent="0" algn="just">
              <a:buNone/>
            </a:pPr>
            <a:r>
              <a:rPr lang="en-US" sz="2000" dirty="0"/>
              <a:t>          </a:t>
            </a:r>
            <a:r>
              <a:rPr lang="en-US" sz="2000" dirty="0" smtClean="0"/>
              <a:t>  While </a:t>
            </a:r>
            <a:r>
              <a:rPr lang="en-US" sz="2000" dirty="0"/>
              <a:t>developing the user-interfaces of this category. The framework-developer need to look at different kinds of scenarios associated with the chosen domain where the framework is applied</a:t>
            </a:r>
            <a:r>
              <a:rPr lang="en-US" sz="1600" dirty="0"/>
              <a:t>.</a:t>
            </a:r>
          </a:p>
          <a:p>
            <a:pPr marL="341313" lvl="1" indent="0">
              <a:buNone/>
            </a:pPr>
            <a:r>
              <a:rPr lang="en-US" sz="2000" dirty="0"/>
              <a:t>Example:   </a:t>
            </a:r>
          </a:p>
          <a:p>
            <a:pPr marL="341313" lvl="1" indent="0" algn="just">
              <a:buNone/>
            </a:pPr>
            <a:r>
              <a:rPr lang="en-US" sz="2000" dirty="0"/>
              <a:t>            In our case study, reservation (chosen domain) of an item is made over a period of Days or Hours. So we </a:t>
            </a:r>
            <a:r>
              <a:rPr lang="en-US" sz="2000" dirty="0" smtClean="0"/>
              <a:t>developed </a:t>
            </a:r>
            <a:r>
              <a:rPr lang="en-US" sz="2000" dirty="0"/>
              <a:t>the following User-Interface1 and User-Interface2.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11131"/>
          </a:xfrm>
        </p:spPr>
        <p:txBody>
          <a:bodyPr/>
          <a:lstStyle/>
          <a:p>
            <a:r>
              <a:rPr lang="en-US" sz="2800" b="0" dirty="0"/>
              <a:t>Behavioral </a:t>
            </a:r>
            <a:r>
              <a:rPr lang="en-US" sz="2800" b="0" dirty="0" smtClean="0"/>
              <a:t>dependency Example: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018"/>
            <a:ext cx="8229600" cy="4603228"/>
          </a:xfrm>
        </p:spPr>
        <p:txBody>
          <a:bodyPr/>
          <a:lstStyle/>
          <a:p>
            <a:r>
              <a:rPr lang="en-US" sz="2000" dirty="0"/>
              <a:t>User-Interface 1, will be displayed when reservation is based on days.</a:t>
            </a:r>
          </a:p>
          <a:p>
            <a:r>
              <a:rPr lang="en-US" sz="2000" dirty="0"/>
              <a:t>User-Interface 2, will be displayed when reservation is based on </a:t>
            </a:r>
            <a:r>
              <a:rPr lang="en-US" sz="2000" dirty="0" smtClean="0"/>
              <a:t>hours.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User-Interface 1                                                          User-Interface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08" y="2524190"/>
            <a:ext cx="1896020" cy="2950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432563"/>
            <a:ext cx="1840045" cy="30423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04620" y="5947295"/>
            <a:ext cx="8229600" cy="6111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1500" b="0" dirty="0" smtClean="0"/>
              <a:t>* </a:t>
            </a:r>
            <a:r>
              <a:rPr lang="en-US" sz="1500" b="0" dirty="0" err="1" smtClean="0"/>
              <a:t>SHour</a:t>
            </a:r>
            <a:r>
              <a:rPr lang="en-US" sz="1500" b="0" dirty="0" smtClean="0"/>
              <a:t> </a:t>
            </a:r>
            <a:r>
              <a:rPr lang="en-US" sz="1500" b="0" dirty="0" smtClean="0">
                <a:sym typeface="Wingdings" panose="05000000000000000000" pitchFamily="2" charset="2"/>
              </a:rPr>
              <a:t></a:t>
            </a:r>
            <a:r>
              <a:rPr lang="en-US" sz="1500" b="0" dirty="0" smtClean="0"/>
              <a:t> Starting Hour, </a:t>
            </a:r>
            <a:r>
              <a:rPr lang="en-US" sz="1500" b="0" dirty="0" err="1" smtClean="0"/>
              <a:t>SMin</a:t>
            </a:r>
            <a:r>
              <a:rPr lang="en-US" sz="1500" b="0" dirty="0" smtClean="0"/>
              <a:t> </a:t>
            </a:r>
            <a:r>
              <a:rPr lang="en-US" sz="1500" b="0" dirty="0" smtClean="0">
                <a:sym typeface="Wingdings" panose="05000000000000000000" pitchFamily="2" charset="2"/>
              </a:rPr>
              <a:t> Starting Minutes  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48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6"/>
            <a:ext cx="8229600" cy="1088647"/>
          </a:xfrm>
        </p:spPr>
        <p:txBody>
          <a:bodyPr/>
          <a:lstStyle/>
          <a:p>
            <a:pPr algn="ctr"/>
            <a:r>
              <a:rPr lang="en-US" dirty="0"/>
              <a:t>Augmented Framework </a:t>
            </a:r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/>
              <a:t>(Dynamic User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322"/>
            <a:ext cx="8229600" cy="44813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Structural </a:t>
            </a:r>
            <a:r>
              <a:rPr lang="en-US" sz="2000" dirty="0" smtClean="0"/>
              <a:t>Dependency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          These are the User-Interfaces which depends on the essential structures of the application.</a:t>
            </a:r>
          </a:p>
          <a:p>
            <a:pPr marL="0" indent="0" algn="just">
              <a:buNone/>
            </a:pPr>
            <a:r>
              <a:rPr lang="en-US" sz="2000" dirty="0"/>
              <a:t>           In our case-study, the structure of the application depends </a:t>
            </a:r>
            <a:r>
              <a:rPr lang="en-US" sz="2000" dirty="0" smtClean="0"/>
              <a:t>on the </a:t>
            </a:r>
            <a:r>
              <a:rPr lang="en-US" sz="2000" dirty="0"/>
              <a:t>number of Inputs. For example, we have to create a user Interface which can display buttons associated with number of inputs. So we developed the following </a:t>
            </a:r>
            <a:r>
              <a:rPr lang="en-US" sz="2000" dirty="0" smtClean="0"/>
              <a:t>User-Interface 3 </a:t>
            </a:r>
            <a:r>
              <a:rPr lang="en-US" sz="2000" dirty="0"/>
              <a:t>and </a:t>
            </a:r>
            <a:r>
              <a:rPr lang="en-US" sz="2000" dirty="0" smtClean="0"/>
              <a:t>User-Interface 4. 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5683"/>
            <a:ext cx="8229600" cy="629107"/>
          </a:xfrm>
        </p:spPr>
        <p:txBody>
          <a:bodyPr/>
          <a:lstStyle/>
          <a:p>
            <a:r>
              <a:rPr lang="en-US" sz="2800" b="0" dirty="0" smtClean="0"/>
              <a:t>Structural Dependency </a:t>
            </a:r>
            <a:r>
              <a:rPr lang="en-US" sz="2800" b="0" dirty="0"/>
              <a:t>Example</a:t>
            </a:r>
            <a:r>
              <a:rPr lang="en-US" sz="2800" b="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User-Interface </a:t>
            </a:r>
            <a:r>
              <a:rPr lang="en-US" sz="2000" b="0" dirty="0"/>
              <a:t>3, Will be displayed when there is only one input.</a:t>
            </a:r>
            <a:br>
              <a:rPr lang="en-US" sz="2000" b="0" dirty="0"/>
            </a:br>
            <a:r>
              <a:rPr lang="en-US" sz="2000" b="0" dirty="0" smtClean="0"/>
              <a:t>User-Interface </a:t>
            </a:r>
            <a:r>
              <a:rPr lang="en-US" sz="2000" b="0" dirty="0"/>
              <a:t>4, Will be displayed when there is three inputs.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2000" b="0" dirty="0" smtClean="0"/>
              <a:t>User-Interface </a:t>
            </a:r>
            <a:r>
              <a:rPr lang="en-US" sz="2000" b="0" dirty="0"/>
              <a:t>3               </a:t>
            </a:r>
            <a:r>
              <a:rPr lang="en-US" sz="2000" b="0" dirty="0" smtClean="0"/>
              <a:t>                                     </a:t>
            </a:r>
            <a:r>
              <a:rPr lang="en-US" sz="2000" b="0" dirty="0"/>
              <a:t>User-Interface 4</a:t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2426695"/>
            <a:ext cx="2110693" cy="3335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90" y="2422973"/>
            <a:ext cx="2060514" cy="3338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8"/>
            <a:ext cx="8229600" cy="986234"/>
          </a:xfrm>
        </p:spPr>
        <p:txBody>
          <a:bodyPr/>
          <a:lstStyle/>
          <a:p>
            <a:pPr algn="ctr"/>
            <a:r>
              <a:rPr lang="en-US" dirty="0"/>
              <a:t>Augmented Framework Development</a:t>
            </a:r>
            <a:br>
              <a:rPr lang="en-US" dirty="0"/>
            </a:br>
            <a:r>
              <a:rPr lang="en-US" dirty="0" smtClean="0"/>
              <a:t>(Static </a:t>
            </a:r>
            <a:r>
              <a:rPr lang="en-US" dirty="0"/>
              <a:t>User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842"/>
            <a:ext cx="8229600" cy="4422851"/>
          </a:xfrm>
        </p:spPr>
        <p:txBody>
          <a:bodyPr/>
          <a:lstStyle/>
          <a:p>
            <a:pPr algn="just"/>
            <a:r>
              <a:rPr lang="en-US" sz="2000" dirty="0" smtClean="0"/>
              <a:t>The Second step in the User-Interface development process is the “</a:t>
            </a:r>
            <a:r>
              <a:rPr lang="en-US" sz="2000" i="1" dirty="0" smtClean="0"/>
              <a:t>Static User-Interfaces”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These are </a:t>
            </a:r>
            <a:r>
              <a:rPr lang="en-US" sz="2000" dirty="0"/>
              <a:t>the </a:t>
            </a:r>
            <a:r>
              <a:rPr lang="en-US" sz="2000" dirty="0" smtClean="0"/>
              <a:t>User-Interfaces </a:t>
            </a:r>
            <a:r>
              <a:rPr lang="en-US" sz="2000" dirty="0"/>
              <a:t>that are associated with the user interfaces that won’t change based on the </a:t>
            </a:r>
            <a:r>
              <a:rPr lang="en-US" sz="2000" dirty="0" smtClean="0"/>
              <a:t>input </a:t>
            </a:r>
            <a:r>
              <a:rPr lang="en-US" sz="2000" dirty="0"/>
              <a:t>at runtime. </a:t>
            </a:r>
            <a:endParaRPr lang="en-US" sz="2000" dirty="0" smtClean="0"/>
          </a:p>
          <a:p>
            <a:pPr marL="341313" lvl="1" indent="0" algn="just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In our case-study</a:t>
            </a:r>
            <a:r>
              <a:rPr lang="en-US" sz="2000" dirty="0" smtClean="0"/>
              <a:t>, The user-interfaces associated with Login and Admin won’t change for any inputs. For those kinds of screens, we are creating a standard User-Interface.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57051"/>
          </a:xfrm>
        </p:spPr>
        <p:txBody>
          <a:bodyPr/>
          <a:lstStyle/>
          <a:p>
            <a:r>
              <a:rPr lang="en-US" dirty="0" smtClean="0"/>
              <a:t>Static User Interface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92"/>
            <a:ext cx="8229600" cy="4832502"/>
          </a:xfrm>
        </p:spPr>
        <p:txBody>
          <a:bodyPr/>
          <a:lstStyle/>
          <a:p>
            <a:r>
              <a:rPr lang="en-US" sz="2000" dirty="0" smtClean="0"/>
              <a:t>User-Interface 5 and 6, are the static layout associated with Login screen and Admin screen Respectively.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User-Interface 5                                      User-Interface 6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64" y="2261457"/>
            <a:ext cx="1970031" cy="32688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2329" y="6323960"/>
            <a:ext cx="43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94" y="2261458"/>
            <a:ext cx="2134097" cy="326883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04620" y="5947295"/>
            <a:ext cx="8229600" cy="6111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1000" b="0" dirty="0" smtClean="0"/>
              <a:t>* </a:t>
            </a:r>
            <a:r>
              <a:rPr lang="en-US" sz="1000" b="0" dirty="0" err="1" smtClean="0"/>
              <a:t>Rname</a:t>
            </a:r>
            <a:r>
              <a:rPr lang="en-US" sz="1000" b="0" dirty="0" smtClean="0"/>
              <a:t> </a:t>
            </a:r>
            <a:r>
              <a:rPr lang="en-US" sz="1000" b="0" dirty="0" smtClean="0">
                <a:sym typeface="Wingdings" panose="05000000000000000000" pitchFamily="2" charset="2"/>
              </a:rPr>
              <a:t> </a:t>
            </a:r>
            <a:r>
              <a:rPr lang="en-US" sz="1000" b="0" dirty="0" smtClean="0"/>
              <a:t>Resource Name, SM </a:t>
            </a:r>
            <a:r>
              <a:rPr lang="en-US" sz="1000" b="0" dirty="0" smtClean="0">
                <a:sym typeface="Wingdings" panose="05000000000000000000" pitchFamily="2" charset="2"/>
              </a:rPr>
              <a:t></a:t>
            </a:r>
            <a:r>
              <a:rPr lang="en-US" sz="1000" b="0" dirty="0" smtClean="0"/>
              <a:t> Starting Month, SD </a:t>
            </a:r>
            <a:r>
              <a:rPr lang="en-US" sz="1000" b="0" dirty="0" smtClean="0">
                <a:sym typeface="Wingdings" panose="05000000000000000000" pitchFamily="2" charset="2"/>
              </a:rPr>
              <a:t> Starting Day, SY  Starting Year, </a:t>
            </a:r>
            <a:r>
              <a:rPr lang="en-US" sz="1000" b="0" dirty="0" smtClean="0"/>
              <a:t>EM </a:t>
            </a:r>
            <a:r>
              <a:rPr lang="en-US" sz="1000" b="0" dirty="0">
                <a:sym typeface="Wingdings" panose="05000000000000000000" pitchFamily="2" charset="2"/>
              </a:rPr>
              <a:t></a:t>
            </a:r>
            <a:r>
              <a:rPr lang="en-US" sz="1000" b="0" dirty="0"/>
              <a:t> </a:t>
            </a:r>
            <a:r>
              <a:rPr lang="en-US" sz="1000" b="0" dirty="0" smtClean="0"/>
              <a:t>Ending </a:t>
            </a:r>
            <a:r>
              <a:rPr lang="en-US" sz="1000" b="0" dirty="0"/>
              <a:t>Month, </a:t>
            </a:r>
            <a:r>
              <a:rPr lang="en-US" sz="1000" b="0" dirty="0" smtClean="0"/>
              <a:t>ED </a:t>
            </a:r>
            <a:r>
              <a:rPr lang="en-US" sz="1000" b="0" dirty="0">
                <a:sym typeface="Wingdings" panose="05000000000000000000" pitchFamily="2" charset="2"/>
              </a:rPr>
              <a:t> Ending Day, </a:t>
            </a:r>
            <a:r>
              <a:rPr lang="en-US" sz="1000" b="0" dirty="0" smtClean="0">
                <a:sym typeface="Wingdings" panose="05000000000000000000" pitchFamily="2" charset="2"/>
              </a:rPr>
              <a:t>EY </a:t>
            </a:r>
            <a:r>
              <a:rPr lang="en-US" sz="1000" b="0" dirty="0">
                <a:sym typeface="Wingdings" panose="05000000000000000000" pitchFamily="2" charset="2"/>
              </a:rPr>
              <a:t> Ending </a:t>
            </a:r>
            <a:r>
              <a:rPr lang="en-US" sz="1000" b="0" dirty="0" smtClean="0">
                <a:sym typeface="Wingdings" panose="05000000000000000000" pitchFamily="2" charset="2"/>
              </a:rPr>
              <a:t>Year, </a:t>
            </a:r>
            <a:r>
              <a:rPr lang="en-US" sz="1000" b="0" dirty="0" err="1" smtClean="0"/>
              <a:t>STime</a:t>
            </a:r>
            <a:r>
              <a:rPr lang="en-US" sz="1000" b="0" dirty="0" smtClean="0"/>
              <a:t> </a:t>
            </a:r>
            <a:r>
              <a:rPr lang="en-US" sz="1000" b="0" dirty="0" smtClean="0">
                <a:sym typeface="Wingdings" panose="05000000000000000000" pitchFamily="2" charset="2"/>
              </a:rPr>
              <a:t> Stating Time, </a:t>
            </a:r>
            <a:r>
              <a:rPr lang="en-US" sz="1000" b="0" dirty="0" err="1" smtClean="0">
                <a:sym typeface="Wingdings" panose="05000000000000000000" pitchFamily="2" charset="2"/>
              </a:rPr>
              <a:t>Etime</a:t>
            </a:r>
            <a:r>
              <a:rPr lang="en-US" sz="1000" b="0" dirty="0" smtClean="0">
                <a:sym typeface="Wingdings" panose="05000000000000000000" pitchFamily="2" charset="2"/>
              </a:rPr>
              <a:t>  Ending Time, </a:t>
            </a:r>
            <a:r>
              <a:rPr lang="en-US" sz="1000" b="0" dirty="0" err="1" smtClean="0">
                <a:sym typeface="Wingdings" panose="05000000000000000000" pitchFamily="2" charset="2"/>
              </a:rPr>
              <a:t>Uni</a:t>
            </a:r>
            <a:r>
              <a:rPr lang="en-US" sz="1000" b="0" dirty="0" smtClean="0">
                <a:sym typeface="Wingdings" panose="05000000000000000000" pitchFamily="2" charset="2"/>
              </a:rPr>
              <a:t> ID  Unique Identifier 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16295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35105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18207"/>
            <a:ext cx="8229600" cy="5985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18207"/>
            <a:ext cx="8229600" cy="6570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dirty="0" smtClean="0"/>
              <a:t>Dynamic </a:t>
            </a:r>
            <a:r>
              <a:rPr lang="en-US" dirty="0"/>
              <a:t>Binding Process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613" y="1480566"/>
            <a:ext cx="5258774" cy="4559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66099" y="6303775"/>
            <a:ext cx="42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4058" y="1514246"/>
            <a:ext cx="2735884" cy="1726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8"/>
            <a:ext cx="8229600" cy="642420"/>
          </a:xfrm>
        </p:spPr>
        <p:txBody>
          <a:bodyPr/>
          <a:lstStyle/>
          <a:p>
            <a:pPr algn="ctr"/>
            <a:r>
              <a:rPr lang="en-US" dirty="0" smtClean="0"/>
              <a:t>Example of Dynamic Binding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85" y="1514246"/>
            <a:ext cx="8229600" cy="4854449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                                                          Text File:       public class Test {</a:t>
            </a:r>
          </a:p>
          <a:p>
            <a:pPr marL="0" indent="0">
              <a:buNone/>
            </a:pPr>
            <a:r>
              <a:rPr lang="en-US" sz="1200" b="1" dirty="0" smtClean="0"/>
              <a:t>	                                                                                    private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x = 5;</a:t>
            </a:r>
          </a:p>
          <a:p>
            <a:pPr marL="0" indent="0">
              <a:buNone/>
            </a:pPr>
            <a:r>
              <a:rPr lang="en-US" sz="1200" b="1" dirty="0" smtClean="0"/>
              <a:t>	                                                                                    public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getX() {</a:t>
            </a:r>
          </a:p>
          <a:p>
            <a:pPr marL="0" indent="0">
              <a:buNone/>
            </a:pPr>
            <a:r>
              <a:rPr lang="en-US" sz="1200" b="1" dirty="0" smtClean="0"/>
              <a:t>	                                                                                 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("x="+x);</a:t>
            </a:r>
          </a:p>
          <a:p>
            <a:pPr marL="0" indent="0">
              <a:buNone/>
            </a:pPr>
            <a:r>
              <a:rPr lang="en-US" sz="1200" b="1" dirty="0" smtClean="0"/>
              <a:t>	                                                                                    return x;  } </a:t>
            </a:r>
          </a:p>
          <a:p>
            <a:pPr marL="0" indent="0">
              <a:buNone/>
            </a:pPr>
            <a:r>
              <a:rPr lang="en-US" sz="1200" b="1" dirty="0" smtClean="0"/>
              <a:t>                                                                                                           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               File </a:t>
            </a:r>
            <a:r>
              <a:rPr lang="en-US" sz="1200" b="1" dirty="0"/>
              <a:t>sourceFile = new File("</a:t>
            </a:r>
            <a:r>
              <a:rPr lang="en-US" sz="1200" b="1" dirty="0" smtClean="0"/>
              <a:t>Test.java");                                                                        // Defining the resource File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System.setProperty("java.home", "C:\\Program Files\\Java\\jdk1.8.0_151");	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JavaCompiler compiler = ToolProvider.getSystemJavaCompiler();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compiler.run(null</a:t>
            </a:r>
            <a:r>
              <a:rPr lang="en-US" sz="1200" b="1" dirty="0"/>
              <a:t>, null, null, sourceFile.getPath</a:t>
            </a:r>
            <a:r>
              <a:rPr lang="en-US" sz="1200" b="1" dirty="0" smtClean="0"/>
              <a:t>());                                                 // Compiling to Byte Code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Class </a:t>
            </a:r>
            <a:r>
              <a:rPr lang="en-US" sz="1200" b="1" dirty="0"/>
              <a:t>params[] = {};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Object </a:t>
            </a:r>
            <a:r>
              <a:rPr lang="en-US" sz="1200" b="1" dirty="0"/>
              <a:t>paramsObj[] = {};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Class </a:t>
            </a:r>
            <a:r>
              <a:rPr lang="en-US" sz="1200" b="1" dirty="0"/>
              <a:t>thisClass = Class.forName("Test</a:t>
            </a:r>
            <a:r>
              <a:rPr lang="en-US" sz="1200" b="1" dirty="0" smtClean="0"/>
              <a:t>");                                                                      // Loading as a class 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Object </a:t>
            </a:r>
            <a:r>
              <a:rPr lang="en-US" sz="1200" b="1" dirty="0"/>
              <a:t>iClass = thisClass.newInstance</a:t>
            </a:r>
            <a:r>
              <a:rPr lang="en-US" sz="1200" b="1" dirty="0" smtClean="0"/>
              <a:t>();                                                                      // Instantiating an Object 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  Method </a:t>
            </a:r>
            <a:r>
              <a:rPr lang="en-US" sz="1200" b="1" dirty="0"/>
              <a:t>thisMethod = thisClass.getDeclaredMethod("getX", params</a:t>
            </a:r>
            <a:r>
              <a:rPr lang="en-US" sz="1200" b="1" dirty="0" smtClean="0"/>
              <a:t>);               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	</a:t>
            </a:r>
            <a:r>
              <a:rPr lang="en-US" sz="1200" b="1" dirty="0" smtClean="0"/>
              <a:t>  thisMethod.invoke(iClass</a:t>
            </a:r>
            <a:r>
              <a:rPr lang="en-US" sz="1200" b="1" dirty="0"/>
              <a:t>, paramsObj</a:t>
            </a:r>
            <a:r>
              <a:rPr lang="en-US" sz="1200" b="1" dirty="0" smtClean="0"/>
              <a:t>);                                                                 // Invoking the Methods on Object Instance</a:t>
            </a:r>
            <a:endParaRPr lang="en-US" sz="1200" b="1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Right Brace 4"/>
          <p:cNvSpPr/>
          <p:nvPr/>
        </p:nvSpPr>
        <p:spPr>
          <a:xfrm>
            <a:off x="5983834" y="3825851"/>
            <a:ext cx="395020" cy="4242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3019" y="3884102"/>
            <a:ext cx="262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 Java Compiler Creation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8317" y="6303775"/>
            <a:ext cx="510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8" y="699247"/>
            <a:ext cx="8229600" cy="560935"/>
          </a:xfrm>
        </p:spPr>
        <p:txBody>
          <a:bodyPr/>
          <a:lstStyle/>
          <a:p>
            <a:pPr algn="ctr"/>
            <a:r>
              <a:rPr lang="en-US" sz="38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0182"/>
            <a:ext cx="8294915" cy="510651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Education: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Bachelor, Electronics and Communication Engineering, Andhra University (July 2010 - May 2014).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Masters, Electrical and Computer Engineering, University of Alabama at Birmingham (Jan 2016 - present).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Work Experience: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Internship: Associate Web Developer Intern,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Vistex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Chicago (Jun 2017- Aug 2017).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Technical Assistant: IT Helpdesk, Department of Hematology &amp; Oncology, UAB (Jan 2017 - Jun 2017).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Relevant Courses: 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Mobile Computing (EE-654), Software Engineering (EE-650), Information Systems(EE-690), Database Design(Texas A&amp;M Commerce (CS-520)), C++ Object Oriented Programming(Texas A&amp;M Commerce (CS-535)).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endParaRPr lang="en-US" sz="2000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157" y="6278756"/>
            <a:ext cx="40237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4525" y="1397202"/>
            <a:ext cx="3533241" cy="1660550"/>
          </a:xfrm>
          <a:prstGeom prst="rect">
            <a:avLst/>
          </a:prstGeom>
          <a:solidFill>
            <a:srgbClr val="65D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49735"/>
          </a:xfrm>
        </p:spPr>
        <p:txBody>
          <a:bodyPr/>
          <a:lstStyle/>
          <a:p>
            <a:pPr algn="ctr"/>
            <a:r>
              <a:rPr lang="en-US" dirty="0" smtClean="0"/>
              <a:t>Resource Integration by using Dynamic Binding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8878" y="3482035"/>
            <a:ext cx="6104534" cy="28382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93"/>
            <a:ext cx="8229600" cy="4550054"/>
          </a:xfrm>
        </p:spPr>
        <p:txBody>
          <a:bodyPr/>
          <a:lstStyle/>
          <a:p>
            <a:pPr marL="3086100" lvl="7" indent="0">
              <a:buNone/>
            </a:pPr>
            <a:r>
              <a:rPr lang="en-US" sz="1500" dirty="0" smtClean="0"/>
              <a:t>public interface Resource{</a:t>
            </a:r>
          </a:p>
          <a:p>
            <a:pPr marL="3086100" lvl="7" indent="0">
              <a:buNone/>
            </a:pPr>
            <a:r>
              <a:rPr lang="en-US" sz="1500" dirty="0" smtClean="0"/>
              <a:t>      public Static getHorD();</a:t>
            </a:r>
          </a:p>
          <a:p>
            <a:pPr marL="3086100" lvl="7" indent="0">
              <a:buNone/>
            </a:pPr>
            <a:r>
              <a:rPr lang="en-US" sz="1500" dirty="0" smtClean="0"/>
              <a:t>      public Static[][] getResourceMatrix();</a:t>
            </a:r>
          </a:p>
          <a:p>
            <a:pPr marL="3086100" lvl="7" indent="0">
              <a:buNone/>
            </a:pPr>
            <a:r>
              <a:rPr lang="en-US" sz="1500" dirty="0" smtClean="0"/>
              <a:t>      public Static timePeriod();</a:t>
            </a:r>
          </a:p>
          <a:p>
            <a:pPr marL="3086100" lvl="7" indent="0">
              <a:buNone/>
            </a:pPr>
            <a:r>
              <a:rPr lang="en-US" sz="1500" dirty="0" smtClean="0"/>
              <a:t>}</a:t>
            </a:r>
          </a:p>
          <a:p>
            <a:pPr marL="628650" lvl="2" indent="0">
              <a:buNone/>
            </a:pPr>
            <a:endParaRPr lang="en-US" sz="1500" dirty="0" smtClean="0"/>
          </a:p>
          <a:p>
            <a:pPr marL="2171700" lvl="5" indent="0">
              <a:buNone/>
            </a:pPr>
            <a:endParaRPr lang="en-US" sz="1500" dirty="0" smtClean="0"/>
          </a:p>
          <a:p>
            <a:pPr marL="1255713" lvl="4" indent="0">
              <a:buNone/>
            </a:pPr>
            <a:r>
              <a:rPr lang="en-US" sz="1500" dirty="0" smtClean="0"/>
              <a:t>     public </a:t>
            </a:r>
            <a:r>
              <a:rPr lang="en-US" sz="1500" dirty="0"/>
              <a:t>class RoomReservation implements Resource </a:t>
            </a:r>
            <a:r>
              <a:rPr lang="en-US" sz="1500" dirty="0" smtClean="0"/>
              <a:t>{</a:t>
            </a:r>
            <a:endParaRPr lang="en-US" sz="1500" dirty="0"/>
          </a:p>
          <a:p>
            <a:pPr marL="1255713" lvl="4" indent="0">
              <a:buNone/>
            </a:pPr>
            <a:r>
              <a:rPr lang="en-US" sz="1500" dirty="0" smtClean="0"/>
              <a:t>         public </a:t>
            </a:r>
            <a:r>
              <a:rPr lang="en-US" sz="1500" dirty="0"/>
              <a:t>String getHorD</a:t>
            </a:r>
            <a:r>
              <a:rPr lang="en-US" sz="1500" dirty="0" smtClean="0"/>
              <a:t>(){    return "H";    </a:t>
            </a:r>
            <a:r>
              <a:rPr lang="en-US" sz="1500" dirty="0"/>
              <a:t>}</a:t>
            </a:r>
          </a:p>
          <a:p>
            <a:pPr marL="1255713" lvl="4" indent="0">
              <a:buNone/>
            </a:pPr>
            <a:r>
              <a:rPr lang="en-US" sz="1500" dirty="0" smtClean="0"/>
              <a:t>         public </a:t>
            </a:r>
            <a:r>
              <a:rPr lang="en-US" sz="1500" dirty="0"/>
              <a:t>String[][] getResourceMatrix() {</a:t>
            </a:r>
          </a:p>
          <a:p>
            <a:pPr marL="1255713" lvl="4" indent="0">
              <a:buNone/>
            </a:pPr>
            <a:r>
              <a:rPr lang="en-US" sz="1500" dirty="0"/>
              <a:t>       </a:t>
            </a:r>
            <a:r>
              <a:rPr lang="en-US" sz="1500" dirty="0" smtClean="0"/>
              <a:t>       </a:t>
            </a:r>
            <a:r>
              <a:rPr lang="en-US" sz="1500" dirty="0"/>
              <a:t>String[][] resourceGrid = {</a:t>
            </a:r>
          </a:p>
          <a:p>
            <a:pPr marL="1255713" lvl="4" indent="0">
              <a:buNone/>
            </a:pPr>
            <a:r>
              <a:rPr lang="en-US" sz="1500" dirty="0"/>
              <a:t>         </a:t>
            </a:r>
            <a:r>
              <a:rPr lang="en-US" sz="1500" dirty="0" smtClean="0"/>
              <a:t>                </a:t>
            </a:r>
            <a:r>
              <a:rPr lang="en-US" sz="1500" dirty="0"/>
              <a:t>{"RM 101","1","0.1","0.1","0.1","0.1","0.1","0.1","0.1","0.1"},</a:t>
            </a:r>
          </a:p>
          <a:p>
            <a:pPr marL="1255713" lvl="4" indent="0">
              <a:buNone/>
            </a:pPr>
            <a:r>
              <a:rPr lang="en-US" sz="1500" dirty="0"/>
              <a:t>           </a:t>
            </a:r>
            <a:r>
              <a:rPr lang="en-US" sz="1500" dirty="0" smtClean="0"/>
              <a:t>              </a:t>
            </a:r>
            <a:r>
              <a:rPr lang="en-US" sz="1500" dirty="0"/>
              <a:t>{"RM 102","1","0.1","0.1","0.1","0.1","0.1","0.1","0.1","0.1</a:t>
            </a:r>
            <a:r>
              <a:rPr lang="en-US" sz="1500" dirty="0" smtClean="0"/>
              <a:t>"}, };</a:t>
            </a:r>
            <a:endParaRPr lang="en-US" sz="1500" dirty="0"/>
          </a:p>
          <a:p>
            <a:pPr marL="1255713" lvl="4" indent="0">
              <a:buNone/>
            </a:pPr>
            <a:r>
              <a:rPr lang="en-US" sz="1500" dirty="0"/>
              <a:t>     </a:t>
            </a:r>
            <a:r>
              <a:rPr lang="en-US" sz="1500" dirty="0" smtClean="0"/>
              <a:t>                     </a:t>
            </a:r>
            <a:r>
              <a:rPr lang="en-US" sz="1500" dirty="0"/>
              <a:t>return resourceGrid</a:t>
            </a:r>
            <a:r>
              <a:rPr lang="en-US" sz="1500" dirty="0" smtClean="0"/>
              <a:t>;    }  </a:t>
            </a:r>
            <a:endParaRPr lang="en-US" sz="1500" dirty="0"/>
          </a:p>
          <a:p>
            <a:pPr marL="1255713" lvl="4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</a:t>
            </a:r>
            <a:r>
              <a:rPr lang="en-US" sz="1500" dirty="0"/>
              <a:t>public  String timePeriod</a:t>
            </a:r>
            <a:r>
              <a:rPr lang="en-US" sz="1500" dirty="0" smtClean="0"/>
              <a:t>(){  return  "3";    }</a:t>
            </a:r>
            <a:endParaRPr lang="en-US" sz="1500" dirty="0"/>
          </a:p>
          <a:p>
            <a:pPr marL="1255713" lvl="4" indent="0">
              <a:buNone/>
            </a:pPr>
            <a:r>
              <a:rPr lang="en-US" sz="1500" dirty="0" smtClean="0"/>
              <a:t>      }</a:t>
            </a:r>
            <a:endParaRPr lang="en-US" sz="1500" dirty="0"/>
          </a:p>
          <a:p>
            <a:pPr marL="628650" lvl="2" indent="0">
              <a:buNone/>
            </a:pPr>
            <a:endParaRPr lang="en-US" sz="1500" dirty="0"/>
          </a:p>
        </p:txBody>
      </p:sp>
      <p:sp>
        <p:nvSpPr>
          <p:cNvPr id="9" name="Up Arrow 8"/>
          <p:cNvSpPr/>
          <p:nvPr/>
        </p:nvSpPr>
        <p:spPr>
          <a:xfrm>
            <a:off x="4967020" y="3057752"/>
            <a:ext cx="168249" cy="42428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9574" y="1792225"/>
            <a:ext cx="2238452" cy="5998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sz="1600" b="0" dirty="0" smtClean="0"/>
              <a:t>Interface in the Framework </a:t>
            </a:r>
            <a:endParaRPr lang="en-US" sz="1600" b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5021" y="3558845"/>
            <a:ext cx="1521561" cy="8595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sz="1600" b="0" dirty="0" smtClean="0"/>
              <a:t>External </a:t>
            </a:r>
          </a:p>
          <a:p>
            <a:pPr algn="ctr"/>
            <a:r>
              <a:rPr lang="en-US" sz="1600" b="0" dirty="0" smtClean="0"/>
              <a:t>Classes</a:t>
            </a:r>
          </a:p>
          <a:p>
            <a:pPr algn="ctr"/>
            <a:r>
              <a:rPr lang="en-US" sz="1600" b="0" dirty="0" smtClean="0"/>
              <a:t>Containing Data</a:t>
            </a:r>
            <a:endParaRPr lang="en-US" sz="1600" b="0" dirty="0"/>
          </a:p>
        </p:txBody>
      </p:sp>
      <p:sp>
        <p:nvSpPr>
          <p:cNvPr id="12" name="Rectangle 11"/>
          <p:cNvSpPr/>
          <p:nvPr/>
        </p:nvSpPr>
        <p:spPr>
          <a:xfrm>
            <a:off x="8529523" y="6303775"/>
            <a:ext cx="458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217"/>
            <a:ext cx="8229600" cy="658367"/>
          </a:xfrm>
        </p:spPr>
        <p:txBody>
          <a:bodyPr/>
          <a:lstStyle/>
          <a:p>
            <a:r>
              <a:rPr lang="en-US" dirty="0" smtClean="0"/>
              <a:t>                      User-Interface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062"/>
            <a:ext cx="8229600" cy="5183632"/>
          </a:xfrm>
        </p:spPr>
        <p:txBody>
          <a:bodyPr/>
          <a:lstStyle/>
          <a:p>
            <a:pPr algn="just"/>
            <a:r>
              <a:rPr lang="en-US" sz="2000" dirty="0"/>
              <a:t> </a:t>
            </a:r>
            <a:r>
              <a:rPr lang="en-US" sz="2000" dirty="0" smtClean="0"/>
              <a:t>User-Interface Logic to auto displaying </a:t>
            </a:r>
            <a:r>
              <a:rPr lang="en-US" sz="2000" dirty="0"/>
              <a:t>a</a:t>
            </a:r>
            <a:r>
              <a:rPr lang="en-US" sz="2000" dirty="0" smtClean="0"/>
              <a:t>ppropriate </a:t>
            </a:r>
            <a:r>
              <a:rPr lang="en-US" sz="2000" dirty="0"/>
              <a:t>s</a:t>
            </a:r>
            <a:r>
              <a:rPr lang="en-US" sz="2000" dirty="0" smtClean="0"/>
              <a:t>creens based on Dynamic Data.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16" y="1843429"/>
            <a:ext cx="4764377" cy="4894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6838" y="6303775"/>
            <a:ext cx="451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8"/>
            <a:ext cx="8229600" cy="642420"/>
          </a:xfrm>
        </p:spPr>
        <p:txBody>
          <a:bodyPr/>
          <a:lstStyle/>
          <a:p>
            <a:pPr algn="ctr"/>
            <a:r>
              <a:rPr lang="en-US" dirty="0"/>
              <a:t>User-Interface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628"/>
            <a:ext cx="8229600" cy="5008066"/>
          </a:xfrm>
        </p:spPr>
        <p:txBody>
          <a:bodyPr/>
          <a:lstStyle/>
          <a:p>
            <a:r>
              <a:rPr lang="en-US" sz="2000" dirty="0" smtClean="0"/>
              <a:t>User-Interface to Auto display appropriate screens based on number of Dynamic Inputs.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50" y="2096425"/>
            <a:ext cx="4746460" cy="4622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56371" y="6303775"/>
            <a:ext cx="532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8"/>
            <a:ext cx="8229600" cy="591214"/>
          </a:xfrm>
        </p:spPr>
        <p:txBody>
          <a:bodyPr/>
          <a:lstStyle/>
          <a:p>
            <a:r>
              <a:rPr lang="en-US" dirty="0" smtClean="0"/>
              <a:t>                                      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22"/>
            <a:ext cx="8229600" cy="4817872"/>
          </a:xfrm>
        </p:spPr>
        <p:txBody>
          <a:bodyPr/>
          <a:lstStyle/>
          <a:p>
            <a:r>
              <a:rPr lang="en-US" sz="1800" dirty="0" smtClean="0"/>
              <a:t>Developed guidelines for creating Aug Domain-specific Framework.</a:t>
            </a:r>
          </a:p>
          <a:p>
            <a:r>
              <a:rPr lang="en-US" sz="1800" dirty="0" smtClean="0"/>
              <a:t>Framework will be able to handle user Interface with transition.</a:t>
            </a:r>
          </a:p>
          <a:p>
            <a:r>
              <a:rPr lang="en-US" sz="1800" dirty="0" smtClean="0"/>
              <a:t>Dynamic Binding is used to integrate external information and translate into executable code.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492947" y="6303775"/>
            <a:ext cx="495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71681"/>
          </a:xfrm>
        </p:spPr>
        <p:txBody>
          <a:bodyPr/>
          <a:lstStyle/>
          <a:p>
            <a:r>
              <a:rPr lang="en-US" dirty="0" smtClean="0"/>
              <a:t>                     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172"/>
            <a:ext cx="8229600" cy="4558860"/>
          </a:xfrm>
        </p:spPr>
        <p:txBody>
          <a:bodyPr/>
          <a:lstStyle/>
          <a:p>
            <a:r>
              <a:rPr lang="en-US" sz="1800" dirty="0" smtClean="0"/>
              <a:t>Applications for Mobile phones have limited support in frameworks</a:t>
            </a:r>
          </a:p>
          <a:p>
            <a:r>
              <a:rPr lang="en-US" sz="1800" dirty="0" smtClean="0"/>
              <a:t>Developing tools for generating mobile app with domain knowledge is not adequately implemented</a:t>
            </a:r>
          </a:p>
          <a:p>
            <a:r>
              <a:rPr lang="en-US" sz="1800" dirty="0" smtClean="0"/>
              <a:t>Methodology provides the guidelines to create domain-specific frameworks effectively.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514893" y="6303775"/>
            <a:ext cx="473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OF REFERENCES</a:t>
            </a:r>
            <a:r>
              <a:rPr lang="en-US" b="0" dirty="0"/>
              <a:t>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03" y="1699172"/>
            <a:ext cx="8229600" cy="45588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[DeRemer, 1975]</a:t>
            </a:r>
            <a:r>
              <a:rPr lang="en-US" sz="1800" dirty="0" smtClean="0">
                <a:solidFill>
                  <a:srgbClr val="0070C0"/>
                </a:solidFill>
              </a:rPr>
              <a:t>  </a:t>
            </a:r>
            <a:r>
              <a:rPr lang="en-US" sz="1800" dirty="0" smtClean="0"/>
              <a:t>DeRemer</a:t>
            </a:r>
            <a:r>
              <a:rPr lang="en-US" sz="1800" dirty="0"/>
              <a:t>, F., and H.H. </a:t>
            </a:r>
            <a:r>
              <a:rPr lang="en-US" sz="1800" dirty="0" err="1"/>
              <a:t>Kron</a:t>
            </a:r>
            <a:r>
              <a:rPr lang="en-US" sz="1800" dirty="0"/>
              <a:t>, “</a:t>
            </a:r>
            <a:r>
              <a:rPr lang="en-US" sz="1800" dirty="0" err="1" smtClean="0"/>
              <a:t>Programmingin</a:t>
            </a:r>
            <a:r>
              <a:rPr lang="en-US" sz="1800" dirty="0" smtClean="0"/>
              <a:t>-the-Large </a:t>
            </a:r>
            <a:r>
              <a:rPr lang="en-US" sz="1800" dirty="0"/>
              <a:t>Versus </a:t>
            </a:r>
            <a:r>
              <a:rPr lang="en-US" sz="1800" dirty="0" smtClean="0"/>
              <a:t>Programming-in-the-Small</a:t>
            </a:r>
            <a:r>
              <a:rPr lang="en-US" sz="1800" dirty="0"/>
              <a:t>,” </a:t>
            </a:r>
            <a:r>
              <a:rPr lang="en-US" sz="1800" i="1" dirty="0"/>
              <a:t>IEEE Trans. on </a:t>
            </a:r>
            <a:r>
              <a:rPr lang="en-US" sz="1800" i="1" dirty="0" err="1"/>
              <a:t>Sojtware</a:t>
            </a:r>
            <a:r>
              <a:rPr lang="en-US" sz="1800" i="1" dirty="0"/>
              <a:t> Eng., </a:t>
            </a:r>
            <a:r>
              <a:rPr lang="en-US" sz="1800" dirty="0" smtClean="0"/>
              <a:t>June1976.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</a:t>
            </a: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Brooks, 1989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]</a:t>
            </a:r>
            <a:r>
              <a:rPr lang="en-US" sz="1800" dirty="0" smtClean="0">
                <a:solidFill>
                  <a:srgbClr val="0070C0"/>
                </a:solidFill>
              </a:rPr>
              <a:t>  </a:t>
            </a:r>
            <a:r>
              <a:rPr lang="en-US" sz="1800" dirty="0" smtClean="0"/>
              <a:t>Brooks</a:t>
            </a:r>
            <a:r>
              <a:rPr lang="en-US" sz="1800" dirty="0"/>
              <a:t>, F.P. No silver bullet. </a:t>
            </a:r>
            <a:r>
              <a:rPr lang="en-US" sz="1800" i="1" dirty="0"/>
              <a:t>IEEE </a:t>
            </a:r>
            <a:r>
              <a:rPr lang="en-US" sz="1800" i="1" dirty="0" err="1"/>
              <a:t>Comput</a:t>
            </a:r>
            <a:r>
              <a:rPr lang="en-US" sz="1800" i="1" dirty="0"/>
              <a:t>. 20, </a:t>
            </a:r>
            <a:r>
              <a:rPr lang="en-US" sz="1800" dirty="0"/>
              <a:t>4 (Apr. 1987), 10-19.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[G.Rogers, 1997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]</a:t>
            </a:r>
            <a:r>
              <a:rPr lang="en-US" sz="1800" dirty="0" smtClean="0">
                <a:solidFill>
                  <a:srgbClr val="0070C0"/>
                </a:solidFill>
              </a:rPr>
              <a:t>  </a:t>
            </a:r>
            <a:r>
              <a:rPr lang="en-US" sz="1800" dirty="0"/>
              <a:t>G. Rogers, Framework-Based Software Development in C++, Upper </a:t>
            </a:r>
            <a:r>
              <a:rPr lang="en-US" sz="1800" dirty="0" smtClean="0"/>
              <a:t> Saddle </a:t>
            </a:r>
            <a:r>
              <a:rPr lang="en-US" sz="1800" dirty="0"/>
              <a:t>River, N.J., Prentice Hall, 1997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[Glez, 2000]</a:t>
            </a: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smtClean="0"/>
              <a:t>F</a:t>
            </a:r>
            <a:r>
              <a:rPr lang="en-US" sz="1800" dirty="0"/>
              <a:t>. </a:t>
            </a:r>
            <a:r>
              <a:rPr lang="en-US" sz="1800" dirty="0" err="1"/>
              <a:t>Fdez-Riverola</a:t>
            </a:r>
            <a:r>
              <a:rPr lang="en-US" sz="1800" dirty="0"/>
              <a:t>, D. </a:t>
            </a:r>
            <a:r>
              <a:rPr lang="en-US" sz="1800" dirty="0" err="1"/>
              <a:t>Glez</a:t>
            </a:r>
            <a:r>
              <a:rPr lang="en-US" sz="1800" dirty="0"/>
              <a:t>-Pen˜ a, H. </a:t>
            </a:r>
            <a:r>
              <a:rPr lang="en-US" sz="1800" dirty="0" err="1"/>
              <a:t>López-Fernández</a:t>
            </a:r>
            <a:r>
              <a:rPr lang="en-US" sz="1800" dirty="0"/>
              <a:t>, </a:t>
            </a:r>
            <a:r>
              <a:rPr lang="en-US" sz="1800" dirty="0" err="1" smtClean="0"/>
              <a:t>M.Reboiro-Jato</a:t>
            </a:r>
            <a:r>
              <a:rPr lang="en-US" sz="1800" dirty="0"/>
              <a:t>, J.R.A. Méndez, Java application framework </a:t>
            </a:r>
            <a:r>
              <a:rPr lang="en-US" sz="1800" dirty="0" smtClean="0"/>
              <a:t>for scientific </a:t>
            </a:r>
            <a:r>
              <a:rPr lang="en-US" sz="1800" dirty="0"/>
              <a:t>software </a:t>
            </a:r>
            <a:r>
              <a:rPr lang="en-US" sz="1800" dirty="0" smtClean="0"/>
              <a:t>development, 2000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[Ponder, 2003]</a:t>
            </a: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smtClean="0"/>
              <a:t>Ponder </a:t>
            </a:r>
            <a:r>
              <a:rPr lang="en-US" sz="1800" dirty="0"/>
              <a:t>M, </a:t>
            </a:r>
            <a:r>
              <a:rPr lang="en-US" sz="1800" dirty="0" err="1"/>
              <a:t>Papagiannakis</a:t>
            </a:r>
            <a:r>
              <a:rPr lang="en-US" sz="1800" dirty="0"/>
              <a:t> G, </a:t>
            </a:r>
            <a:r>
              <a:rPr lang="en-US" sz="1800" dirty="0" err="1"/>
              <a:t>Molet</a:t>
            </a:r>
            <a:r>
              <a:rPr lang="en-US" sz="1800" dirty="0"/>
              <a:t> T, </a:t>
            </a:r>
            <a:r>
              <a:rPr lang="en-US" sz="1800" dirty="0" err="1"/>
              <a:t>Magnenat-Thalmann</a:t>
            </a:r>
            <a:r>
              <a:rPr lang="en-US" sz="1800" dirty="0"/>
              <a:t> N, </a:t>
            </a:r>
            <a:r>
              <a:rPr lang="en-US" sz="1800" dirty="0" err="1"/>
              <a:t>Thalmann</a:t>
            </a:r>
            <a:r>
              <a:rPr lang="en-US" sz="1800" dirty="0"/>
              <a:t> D. VHD++ development framework: towards extendible, component based VR/AR simulation engine featuring advanced virtual character technologies. In </a:t>
            </a:r>
            <a:r>
              <a:rPr lang="en-US" sz="1800" i="1" dirty="0"/>
              <a:t>Proceedings of Computer Graphics International (CGI)</a:t>
            </a:r>
            <a:r>
              <a:rPr lang="en-US" sz="1800" dirty="0"/>
              <a:t>. IEEE Computer Society Press, 2003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[Greenfield, 2004]</a:t>
            </a: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smtClean="0"/>
              <a:t>J</a:t>
            </a:r>
            <a:r>
              <a:rPr lang="en-US" sz="1800" dirty="0"/>
              <a:t>. Greenfield et al., </a:t>
            </a:r>
            <a:r>
              <a:rPr lang="en-US" sz="1800" i="1" dirty="0"/>
              <a:t>Software </a:t>
            </a:r>
            <a:r>
              <a:rPr lang="en-US" sz="1800" i="1" dirty="0" smtClean="0"/>
              <a:t>Factories: Assembling </a:t>
            </a:r>
            <a:r>
              <a:rPr lang="en-US" sz="1800" i="1" dirty="0"/>
              <a:t>Applications with </a:t>
            </a:r>
            <a:r>
              <a:rPr lang="en-US" sz="1800" i="1" dirty="0" smtClean="0"/>
              <a:t>Patterns, Models</a:t>
            </a:r>
            <a:r>
              <a:rPr lang="en-US" sz="1800" i="1" dirty="0"/>
              <a:t>, Frameworks and Tools, </a:t>
            </a:r>
            <a:r>
              <a:rPr lang="en-US" sz="1800" dirty="0" smtClean="0"/>
              <a:t>John Wiley </a:t>
            </a:r>
            <a:r>
              <a:rPr lang="en-US" sz="1800" dirty="0"/>
              <a:t>&amp; Sons, 2004.</a:t>
            </a:r>
            <a:endParaRPr lang="en-US" sz="1800" dirty="0" smtClean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9795" y="6303775"/>
            <a:ext cx="46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645-86B6-4840-889D-A19CAF97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1878"/>
            <a:ext cx="8229600" cy="731647"/>
          </a:xfrm>
        </p:spPr>
        <p:txBody>
          <a:bodyPr/>
          <a:lstStyle/>
          <a:p>
            <a:pPr algn="ctr"/>
            <a:r>
              <a:rPr lang="en-US" sz="3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4262-DB49-4BE5-85EE-2988A79C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384"/>
            <a:ext cx="8229600" cy="4558860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Problem and Motivation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Literature Review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Methodology and System Architecture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Evaluation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6800" y="6303775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37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52537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sz="2000" dirty="0"/>
              <a:t> </a:t>
            </a:r>
            <a:r>
              <a:rPr lang="en-US" sz="2800" dirty="0"/>
              <a:t>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584"/>
            <a:ext cx="8229600" cy="51251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 Software Engineering, </a:t>
            </a:r>
            <a:r>
              <a:rPr lang="en-US" sz="1800" dirty="0" smtClean="0"/>
              <a:t>programming-in-the-large </a:t>
            </a:r>
            <a:r>
              <a:rPr lang="en-US" sz="1800" dirty="0"/>
              <a:t>and programming-in- the-small describe two different approaches to writing </a:t>
            </a:r>
            <a:r>
              <a:rPr lang="en-US" sz="1800" dirty="0" smtClean="0"/>
              <a:t>software. 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</a:t>
            </a:r>
            <a:r>
              <a:rPr lang="en-US" sz="1800" dirty="0">
                <a:solidFill>
                  <a:srgbClr val="0070C0"/>
                </a:solidFill>
                <a:hlinkClick r:id="" action="ppaction://noaction"/>
              </a:rPr>
              <a:t>DeRemer, 1975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]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No comprehensive solution for simplifying </a:t>
            </a:r>
            <a:r>
              <a:rPr lang="en-US" sz="1800" dirty="0"/>
              <a:t>s</a:t>
            </a:r>
            <a:r>
              <a:rPr lang="en-US" sz="1800" dirty="0" smtClean="0"/>
              <a:t>oftware development, “No Silver Bullet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[Brooks, 1989]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To cope </a:t>
            </a:r>
            <a:r>
              <a:rPr lang="en-US" sz="1800" dirty="0"/>
              <a:t>with </a:t>
            </a:r>
            <a:r>
              <a:rPr lang="en-US" sz="1800" dirty="0" smtClean="0"/>
              <a:t>large and complex systems, various </a:t>
            </a:r>
            <a:r>
              <a:rPr lang="en-US" sz="1800" dirty="0"/>
              <a:t>tools have been </a:t>
            </a:r>
            <a:r>
              <a:rPr lang="en-US" sz="1800" dirty="0" smtClean="0"/>
              <a:t>suggested. </a:t>
            </a:r>
            <a:r>
              <a:rPr lang="en-US" sz="1800" dirty="0"/>
              <a:t>One of the most successful tools are </a:t>
            </a:r>
            <a:r>
              <a:rPr lang="en-US" sz="1800" dirty="0" smtClean="0"/>
              <a:t>frameworks 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[G.Rogers, 1997]</a:t>
            </a:r>
            <a:r>
              <a:rPr lang="en-US" sz="1800" dirty="0" smtClean="0"/>
              <a:t>. </a:t>
            </a:r>
            <a:endParaRPr lang="en-US" sz="1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Most recently a growing computing trend has emerged: </a:t>
            </a:r>
            <a:r>
              <a:rPr lang="en-US" sz="1800" dirty="0"/>
              <a:t>ubiquitous smart </a:t>
            </a:r>
            <a:r>
              <a:rPr lang="en-US" sz="1800" dirty="0" smtClean="0"/>
              <a:t>devices, with the following characteristics:</a:t>
            </a:r>
          </a:p>
          <a:p>
            <a:pPr marL="0" indent="0" algn="just">
              <a:buNone/>
            </a:pPr>
            <a:r>
              <a:rPr lang="en-US" sz="1800" dirty="0" smtClean="0"/>
              <a:t>            1</a:t>
            </a:r>
            <a:r>
              <a:rPr lang="en-US" sz="1800" dirty="0"/>
              <a:t>) Programming in the small.</a:t>
            </a:r>
          </a:p>
          <a:p>
            <a:pPr marL="631825" lvl="2" indent="0" algn="just">
              <a:buNone/>
            </a:pPr>
            <a:r>
              <a:rPr lang="en-US" sz="1800" dirty="0"/>
              <a:t>2) Limited Hardware, CPU, and Memory.</a:t>
            </a:r>
          </a:p>
          <a:p>
            <a:pPr marL="631825" lvl="2" indent="0" algn="just">
              <a:buNone/>
            </a:pPr>
            <a:r>
              <a:rPr lang="en-US" sz="1800" dirty="0"/>
              <a:t>3) Access to the </a:t>
            </a:r>
            <a:r>
              <a:rPr lang="en-US" sz="1800" dirty="0" smtClean="0"/>
              <a:t>cloud.</a:t>
            </a:r>
          </a:p>
          <a:p>
            <a:pPr marL="288925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We propose a methodology that provides guidelines for creating domain-specific Frameworks for developing applications for smart devices.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686800" y="6303775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61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636032"/>
            <a:ext cx="8229600" cy="716358"/>
          </a:xfrm>
        </p:spPr>
        <p:txBody>
          <a:bodyPr/>
          <a:lstStyle/>
          <a:p>
            <a:pPr algn="ctr"/>
            <a:r>
              <a:rPr lang="en-US" sz="3800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22" y="1492301"/>
            <a:ext cx="8229600" cy="4725619"/>
          </a:xfrm>
        </p:spPr>
        <p:txBody>
          <a:bodyPr/>
          <a:lstStyle/>
          <a:p>
            <a:pPr algn="just">
              <a:buFont typeface="Wingdings" charset="2"/>
              <a:buChar char="v"/>
            </a:pPr>
            <a:r>
              <a:rPr lang="en-US" sz="1800" dirty="0"/>
              <a:t>Over the past </a:t>
            </a:r>
            <a:r>
              <a:rPr lang="en-US" sz="1800" dirty="0" smtClean="0"/>
              <a:t>few </a:t>
            </a:r>
            <a:r>
              <a:rPr lang="en-US" sz="1800" dirty="0"/>
              <a:t>decades, frameworks have </a:t>
            </a:r>
            <a:r>
              <a:rPr lang="en-US" sz="1800" dirty="0" smtClean="0"/>
              <a:t>been, to some extent, successful  in simplifying </a:t>
            </a:r>
            <a:r>
              <a:rPr lang="en-US" sz="1800" dirty="0"/>
              <a:t>the software development process. </a:t>
            </a:r>
          </a:p>
          <a:p>
            <a:pPr algn="just">
              <a:buFont typeface="Wingdings" charset="2"/>
              <a:buChar char="v"/>
            </a:pPr>
            <a:r>
              <a:rPr lang="en-US" sz="1800" dirty="0" smtClean="0"/>
              <a:t>Frameworks provide </a:t>
            </a:r>
            <a:r>
              <a:rPr lang="en-US" sz="1800" dirty="0"/>
              <a:t>domain-specific functionality that </a:t>
            </a:r>
            <a:r>
              <a:rPr lang="en-US" sz="1800" dirty="0" smtClean="0"/>
              <a:t>allow developers to reuse code as well as customization.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In general, </a:t>
            </a:r>
            <a:r>
              <a:rPr lang="en-US" sz="1800" dirty="0" smtClean="0"/>
              <a:t>a framework is </a:t>
            </a:r>
            <a:r>
              <a:rPr lang="en-US" sz="1800" dirty="0"/>
              <a:t>targeted towards a particular </a:t>
            </a:r>
            <a:r>
              <a:rPr lang="en-US" sz="1800" dirty="0" smtClean="0"/>
              <a:t>domain, For example: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AIBench 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[Glez, 2000]</a:t>
            </a:r>
            <a:r>
              <a:rPr lang="en-US" sz="1800" dirty="0" smtClean="0"/>
              <a:t> is </a:t>
            </a:r>
            <a:r>
              <a:rPr lang="en-US" sz="1800" dirty="0"/>
              <a:t>a widely used framework in scientific software </a:t>
            </a:r>
            <a:r>
              <a:rPr lang="en-US" sz="1800" dirty="0" smtClean="0"/>
              <a:t>development where </a:t>
            </a:r>
            <a:r>
              <a:rPr lang="en-US" sz="1800" dirty="0"/>
              <a:t>there is need of collecting parameters, executing </a:t>
            </a:r>
            <a:r>
              <a:rPr lang="en-US" sz="1800" dirty="0" smtClean="0"/>
              <a:t>algorithms</a:t>
            </a:r>
            <a:r>
              <a:rPr lang="en-US" sz="1800" dirty="0"/>
              <a:t>, and analyzing the results.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dirty="0"/>
              <a:t>VHD</a:t>
            </a:r>
            <a:r>
              <a:rPr lang="en-US" sz="1800" dirty="0" smtClean="0"/>
              <a:t>++ 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[Ponder, 2003]</a:t>
            </a:r>
            <a:r>
              <a:rPr lang="en-US" sz="1800" dirty="0" smtClean="0"/>
              <a:t>  </a:t>
            </a:r>
            <a:r>
              <a:rPr lang="en-US" sz="1800" dirty="0"/>
              <a:t>is a </a:t>
            </a:r>
            <a:r>
              <a:rPr lang="en-US" sz="1800" dirty="0" smtClean="0"/>
              <a:t>component-based </a:t>
            </a:r>
            <a:r>
              <a:rPr lang="en-US" sz="1800" dirty="0"/>
              <a:t>framework for developing </a:t>
            </a:r>
            <a:r>
              <a:rPr lang="en-US" sz="1800" dirty="0" smtClean="0"/>
              <a:t>virtual </a:t>
            </a:r>
            <a:r>
              <a:rPr lang="en-US" sz="1800" dirty="0"/>
              <a:t>reality applications to facilitate the integration of software components to generate a finished product.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dirty="0"/>
              <a:t>Software </a:t>
            </a:r>
            <a:r>
              <a:rPr lang="en-US" sz="1800" dirty="0" smtClean="0"/>
              <a:t>Factory </a:t>
            </a:r>
            <a:r>
              <a:rPr lang="en-US" sz="1800" dirty="0" smtClean="0">
                <a:solidFill>
                  <a:srgbClr val="0070C0"/>
                </a:solidFill>
                <a:hlinkClick r:id="" action="ppaction://noaction"/>
              </a:rPr>
              <a:t>[Greenfield, 2004]</a:t>
            </a:r>
            <a:r>
              <a:rPr lang="en-US" sz="1800" dirty="0" smtClean="0"/>
              <a:t> is </a:t>
            </a:r>
            <a:r>
              <a:rPr lang="en-US" sz="1800" dirty="0"/>
              <a:t>widely used in the Industries where there is a continues need </a:t>
            </a:r>
            <a:r>
              <a:rPr lang="en-US" sz="1800" dirty="0" smtClean="0"/>
              <a:t>for </a:t>
            </a:r>
            <a:r>
              <a:rPr lang="en-US" sz="1800" dirty="0"/>
              <a:t>product-line development to </a:t>
            </a:r>
            <a:r>
              <a:rPr lang="en-US" sz="1800" dirty="0" smtClean="0"/>
              <a:t>reduce </a:t>
            </a:r>
            <a:r>
              <a:rPr lang="en-US" sz="1800" dirty="0"/>
              <a:t>the application update time.</a:t>
            </a:r>
          </a:p>
          <a:p>
            <a:pPr marL="973138" lvl="3" indent="0" algn="just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341313" lvl="1" indent="0" algn="just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341313" lvl="1" indent="0" algn="just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341313" lvl="1" indent="0" algn="just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341313" lvl="1" indent="0" algn="just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341313" lvl="1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2200" dirty="0"/>
          </a:p>
          <a:p>
            <a:pPr algn="just">
              <a:buFont typeface="Wingdings" charset="2"/>
              <a:buChar char="v"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652222" y="6323960"/>
            <a:ext cx="336264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52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676605"/>
          </a:xfrm>
        </p:spPr>
        <p:txBody>
          <a:bodyPr/>
          <a:lstStyle/>
          <a:p>
            <a:pPr algn="ctr"/>
            <a:r>
              <a:rPr lang="en-US" dirty="0" smtClean="0"/>
              <a:t>Stakeholders and Workflow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500" b="0" dirty="0" smtClean="0"/>
              <a:t>Figure </a:t>
            </a:r>
            <a:r>
              <a:rPr lang="en-US" sz="1500" b="0" dirty="0"/>
              <a:t>1 </a:t>
            </a:r>
            <a:r>
              <a:rPr lang="en-US" sz="1500" b="0" dirty="0" smtClean="0"/>
              <a:t>: Overview of Phases and Workflow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2882" y="6338930"/>
            <a:ext cx="336264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22" y="1163118"/>
            <a:ext cx="5336930" cy="5120640"/>
          </a:xfrm>
        </p:spPr>
      </p:pic>
    </p:spTree>
    <p:extLst>
      <p:ext uri="{BB962C8B-B14F-4D97-AF65-F5344CB8AC3E}">
        <p14:creationId xmlns:p14="http://schemas.microsoft.com/office/powerpoint/2010/main" val="799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8"/>
            <a:ext cx="8229600" cy="642420"/>
          </a:xfrm>
        </p:spPr>
        <p:txBody>
          <a:bodyPr/>
          <a:lstStyle/>
          <a:p>
            <a:pPr algn="ctr"/>
            <a:r>
              <a:rPr lang="en-US" sz="3200" dirty="0"/>
              <a:t>Methodology and 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094"/>
            <a:ext cx="8229600" cy="4927600"/>
          </a:xfrm>
        </p:spPr>
        <p:txBody>
          <a:bodyPr/>
          <a:lstStyle/>
          <a:p>
            <a:r>
              <a:rPr lang="en-US" sz="2000" dirty="0"/>
              <a:t>The proposed methodology contains guidelines for creating </a:t>
            </a:r>
            <a:r>
              <a:rPr lang="en-US" sz="2000" dirty="0" smtClean="0"/>
              <a:t>Augmented Domain-Specific </a:t>
            </a:r>
            <a:r>
              <a:rPr lang="en-US" sz="2000" dirty="0"/>
              <a:t>Frameworks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</a:t>
            </a:r>
            <a:r>
              <a:rPr lang="en-US" sz="2000" dirty="0"/>
              <a:t>Figure 2 : Methodology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882" y="6338930"/>
            <a:ext cx="336264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72" y="2227792"/>
            <a:ext cx="6247181" cy="3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611"/>
            <a:ext cx="8229600" cy="753036"/>
          </a:xfrm>
        </p:spPr>
        <p:txBody>
          <a:bodyPr/>
          <a:lstStyle/>
          <a:p>
            <a:pPr algn="ctr"/>
            <a:r>
              <a:rPr lang="en-US" dirty="0"/>
              <a:t>User Interface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338"/>
            <a:ext cx="8229600" cy="4664208"/>
          </a:xfrm>
        </p:spPr>
        <p:txBody>
          <a:bodyPr/>
          <a:lstStyle/>
          <a:p>
            <a:pPr marL="344488" lvl="1" indent="0">
              <a:buNone/>
            </a:pPr>
            <a:endParaRPr lang="en-US" sz="2000" dirty="0"/>
          </a:p>
          <a:p>
            <a:pPr marL="344488" lvl="1" indent="0" algn="just">
              <a:buNone/>
            </a:pPr>
            <a:r>
              <a:rPr lang="en-US" sz="2000" dirty="0"/>
              <a:t>	 </a:t>
            </a:r>
            <a:r>
              <a:rPr lang="en-US" sz="2000" dirty="0" smtClean="0"/>
              <a:t>1</a:t>
            </a:r>
            <a:r>
              <a:rPr lang="en-US" sz="2000" dirty="0"/>
              <a:t>) Dynamic User Interfaces:</a:t>
            </a:r>
          </a:p>
          <a:p>
            <a:pPr marL="628650" lvl="2" indent="0" algn="just">
              <a:buNone/>
            </a:pPr>
            <a:r>
              <a:rPr lang="en-US" dirty="0"/>
              <a:t>           They are associated with the </a:t>
            </a:r>
            <a:r>
              <a:rPr lang="en-US" dirty="0" smtClean="0"/>
              <a:t>user-interfaces </a:t>
            </a:r>
            <a:r>
              <a:rPr lang="en-US" dirty="0"/>
              <a:t>that need to change based on  the </a:t>
            </a:r>
            <a:r>
              <a:rPr lang="en-US" dirty="0" smtClean="0"/>
              <a:t>input </a:t>
            </a:r>
            <a:r>
              <a:rPr lang="en-US" dirty="0"/>
              <a:t>at runtime. </a:t>
            </a:r>
            <a:endParaRPr lang="en-US" dirty="0" smtClean="0"/>
          </a:p>
          <a:p>
            <a:pPr marL="628650" lvl="2" indent="0" algn="just">
              <a:buNone/>
            </a:pPr>
            <a:endParaRPr lang="en-US" dirty="0"/>
          </a:p>
          <a:p>
            <a:pPr marL="628650" lvl="2" indent="0" algn="just">
              <a:buNone/>
            </a:pPr>
            <a:r>
              <a:rPr lang="en-US" dirty="0"/>
              <a:t>2) Static User Interfaces:</a:t>
            </a:r>
          </a:p>
          <a:p>
            <a:pPr marL="628650" lvl="2" indent="0" algn="just">
              <a:buNone/>
            </a:pPr>
            <a:r>
              <a:rPr lang="en-US" dirty="0"/>
              <a:t>           They are associated with the </a:t>
            </a:r>
            <a:r>
              <a:rPr lang="en-US" dirty="0" smtClean="0"/>
              <a:t>user-interfaces </a:t>
            </a:r>
            <a:r>
              <a:rPr lang="en-US" dirty="0"/>
              <a:t>that won’t </a:t>
            </a:r>
            <a:r>
              <a:rPr lang="en-US" dirty="0" smtClean="0"/>
              <a:t>vary </a:t>
            </a:r>
            <a:r>
              <a:rPr lang="en-US" dirty="0"/>
              <a:t>based on the </a:t>
            </a:r>
            <a:r>
              <a:rPr lang="en-US" dirty="0" smtClean="0"/>
              <a:t>input </a:t>
            </a:r>
            <a:r>
              <a:rPr lang="en-US" dirty="0"/>
              <a:t>at runtime. </a:t>
            </a:r>
          </a:p>
          <a:p>
            <a:pPr marL="341313" lvl="1" indent="0" algn="just">
              <a:buNone/>
            </a:pPr>
            <a:endParaRPr lang="en-US" sz="2000" dirty="0"/>
          </a:p>
          <a:p>
            <a:pPr marL="341313" lvl="1" indent="0" algn="just">
              <a:buNone/>
            </a:pPr>
            <a:endParaRPr lang="en-US" sz="2000" dirty="0"/>
          </a:p>
          <a:p>
            <a:pPr marL="341313" lvl="1" indent="0" algn="just">
              <a:buNone/>
            </a:pPr>
            <a:endParaRPr lang="en-US" sz="2000" dirty="0"/>
          </a:p>
          <a:p>
            <a:pPr marL="341313" lvl="1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2222" y="6323960"/>
            <a:ext cx="336264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490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207"/>
            <a:ext cx="8229600" cy="572711"/>
          </a:xfrm>
        </p:spPr>
        <p:txBody>
          <a:bodyPr/>
          <a:lstStyle/>
          <a:p>
            <a:pPr algn="ctr"/>
            <a:r>
              <a:rPr lang="en-US" dirty="0"/>
              <a:t>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755"/>
            <a:ext cx="8229600" cy="4854939"/>
          </a:xfrm>
        </p:spPr>
        <p:txBody>
          <a:bodyPr/>
          <a:lstStyle/>
          <a:p>
            <a:pPr marL="341313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Process </a:t>
            </a:r>
            <a:r>
              <a:rPr lang="en-US" sz="2000" dirty="0"/>
              <a:t>consists the algorithms </a:t>
            </a:r>
            <a:r>
              <a:rPr lang="en-US" sz="2000" dirty="0" smtClean="0"/>
              <a:t>that are responsible for integrating external data into the application as well as logic for displaying the appropriate user Interfaces on the mobile screen.</a:t>
            </a:r>
            <a:endParaRPr lang="en-US" sz="2000" dirty="0"/>
          </a:p>
          <a:p>
            <a:pPr marL="341313" lvl="1" indent="0">
              <a:buNone/>
            </a:pPr>
            <a:r>
              <a:rPr lang="en-US" sz="2000" dirty="0"/>
              <a:t> </a:t>
            </a:r>
          </a:p>
          <a:p>
            <a:pPr marL="341313" lvl="1" indent="0">
              <a:buNone/>
            </a:pPr>
            <a:r>
              <a:rPr lang="en-US" sz="2000" dirty="0"/>
              <a:t>“</a:t>
            </a:r>
            <a:r>
              <a:rPr lang="en-US" sz="2000" i="1" dirty="0"/>
              <a:t>Process</a:t>
            </a:r>
            <a:r>
              <a:rPr lang="en-US" sz="2000" dirty="0"/>
              <a:t>” is divided into two </a:t>
            </a:r>
            <a:r>
              <a:rPr lang="en-US" sz="2000" dirty="0" smtClean="0"/>
              <a:t>Steps:</a:t>
            </a:r>
            <a:endParaRPr lang="en-US" sz="2000" dirty="0"/>
          </a:p>
          <a:p>
            <a:pPr marL="341313" lvl="1" indent="0">
              <a:buNone/>
            </a:pPr>
            <a:r>
              <a:rPr lang="en-US" sz="2000" dirty="0"/>
              <a:t>1)  </a:t>
            </a:r>
            <a:r>
              <a:rPr lang="en-US" sz="2000" dirty="0" smtClean="0"/>
              <a:t>Dynamic Binding:</a:t>
            </a:r>
            <a:endParaRPr lang="en-US" sz="2000" dirty="0"/>
          </a:p>
          <a:p>
            <a:pPr marL="628650" lvl="2" indent="0" algn="just">
              <a:buNone/>
            </a:pPr>
            <a:r>
              <a:rPr lang="en-US" dirty="0"/>
              <a:t>          </a:t>
            </a:r>
            <a:r>
              <a:rPr lang="en-US" dirty="0" smtClean="0"/>
              <a:t>In this step the framework-developer should provide the mechanism which accepts the external data at runtime which allows customization.</a:t>
            </a:r>
            <a:endParaRPr lang="en-US" dirty="0"/>
          </a:p>
          <a:p>
            <a:pPr marL="341313" lvl="1" indent="0">
              <a:buNone/>
            </a:pPr>
            <a:r>
              <a:rPr lang="en-US" sz="2000" dirty="0"/>
              <a:t>2)  </a:t>
            </a:r>
            <a:r>
              <a:rPr lang="en-US" sz="2000" dirty="0" smtClean="0"/>
              <a:t>User Interface Logic:</a:t>
            </a:r>
            <a:endParaRPr lang="en-US" sz="2000" dirty="0"/>
          </a:p>
          <a:p>
            <a:pPr marL="628650" lvl="2" indent="0" algn="just">
              <a:buNone/>
            </a:pPr>
            <a:r>
              <a:rPr lang="en-US" sz="1600" dirty="0"/>
              <a:t>     	    </a:t>
            </a:r>
            <a:r>
              <a:rPr lang="en-US" dirty="0"/>
              <a:t>This step </a:t>
            </a:r>
            <a:r>
              <a:rPr lang="en-US" dirty="0" smtClean="0"/>
              <a:t>consists of </a:t>
            </a:r>
            <a:r>
              <a:rPr lang="en-US" dirty="0"/>
              <a:t>writing </a:t>
            </a:r>
            <a:r>
              <a:rPr lang="en-US" dirty="0" smtClean="0"/>
              <a:t>logic to display appropriate user-interfaces based on input at runtime. </a:t>
            </a:r>
          </a:p>
          <a:p>
            <a:pPr marL="628650" lvl="2" indent="0" algn="just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2222" y="6323960"/>
            <a:ext cx="336264" cy="37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69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-Green_Molecular_template">
  <a:themeElements>
    <a:clrScheme name="Custom 4">
      <a:dk1>
        <a:srgbClr val="003C19"/>
      </a:dk1>
      <a:lt1>
        <a:sysClr val="window" lastClr="FFFFFF"/>
      </a:lt1>
      <a:dk2>
        <a:srgbClr val="83A4A5"/>
      </a:dk2>
      <a:lt2>
        <a:srgbClr val="EEECE1"/>
      </a:lt2>
      <a:accent1>
        <a:srgbClr val="155E45"/>
      </a:accent1>
      <a:accent2>
        <a:srgbClr val="C0914F"/>
      </a:accent2>
      <a:accent3>
        <a:srgbClr val="9BBB59"/>
      </a:accent3>
      <a:accent4>
        <a:srgbClr val="7F7F7F"/>
      </a:accent4>
      <a:accent5>
        <a:srgbClr val="A3A401"/>
      </a:accent5>
      <a:accent6>
        <a:srgbClr val="CDBF2F"/>
      </a:accent6>
      <a:hlink>
        <a:srgbClr val="A9AA01"/>
      </a:hlink>
      <a:folHlink>
        <a:srgbClr val="218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9684</TotalTime>
  <Words>1286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Heavy</vt:lpstr>
      <vt:lpstr>Avenir Roman</vt:lpstr>
      <vt:lpstr>Calibri</vt:lpstr>
      <vt:lpstr>Times New Roman</vt:lpstr>
      <vt:lpstr>Wingdings</vt:lpstr>
      <vt:lpstr>4-3-Green_Molecular_template</vt:lpstr>
      <vt:lpstr>AUGMENTED FRAMEWORK FOR GENERATING DOMAIN-SPECIFIC  MOBILE APPLICATIONS  THESIS COMMITTEE DR. LEON JOLOLIAN, CHAIR AND ADVISOR DR. MURAT M TANIK DR. MOHAMMAD HAIDER</vt:lpstr>
      <vt:lpstr>BACKGROUND</vt:lpstr>
      <vt:lpstr>CONTENTS</vt:lpstr>
      <vt:lpstr>PROBLEM AND MOTIVATION</vt:lpstr>
      <vt:lpstr>Literature Review</vt:lpstr>
      <vt:lpstr>Stakeholders and Workflow            Figure 1 : Overview of Phases and Workflow    </vt:lpstr>
      <vt:lpstr>Methodology and System Architecture </vt:lpstr>
      <vt:lpstr>User Interface Development </vt:lpstr>
      <vt:lpstr>Process </vt:lpstr>
      <vt:lpstr>Case-Study</vt:lpstr>
      <vt:lpstr> Augmented Framework Development</vt:lpstr>
      <vt:lpstr> Augmented Framework Development  (Dynamic User Interface)</vt:lpstr>
      <vt:lpstr>Behavioral dependency Example:</vt:lpstr>
      <vt:lpstr>Augmented Framework Development (Dynamic User Interface)</vt:lpstr>
      <vt:lpstr>Structural Dependency Example:  User-Interface 3, Will be displayed when there is only one input. User-Interface 4, Will be displayed when there is three inputs.                       User-Interface 3                                                    User-Interface 4   </vt:lpstr>
      <vt:lpstr>Augmented Framework Development (Static User Interface)</vt:lpstr>
      <vt:lpstr>Static User Interface Example:</vt:lpstr>
      <vt:lpstr>                           </vt:lpstr>
      <vt:lpstr>Example of Dynamic Binding Technique</vt:lpstr>
      <vt:lpstr>Resource Integration by using Dynamic Binding</vt:lpstr>
      <vt:lpstr>                      User-Interface Logic</vt:lpstr>
      <vt:lpstr>User-Interface Logic</vt:lpstr>
      <vt:lpstr>                                       Evaluation</vt:lpstr>
      <vt:lpstr>                     Conclusion and Future work</vt:lpstr>
      <vt:lpstr>LIST OF REFERENCES​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Venkatadri Raparla</dc:creator>
  <cp:lastModifiedBy>Rudraraju, Rama Krishna Raju</cp:lastModifiedBy>
  <cp:revision>1045</cp:revision>
  <cp:lastPrinted>2017-11-16T23:50:53Z</cp:lastPrinted>
  <dcterms:created xsi:type="dcterms:W3CDTF">2017-07-03T14:40:26Z</dcterms:created>
  <dcterms:modified xsi:type="dcterms:W3CDTF">2018-05-16T16:07:18Z</dcterms:modified>
</cp:coreProperties>
</file>