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>
        <p:scale>
          <a:sx n="66" d="100"/>
          <a:sy n="66" d="100"/>
        </p:scale>
        <p:origin x="6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EB6D-AF6D-43B5-A675-1D522879D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526371"/>
          </a:xfrm>
          <a:solidFill>
            <a:schemeClr val="accent4"/>
          </a:solidFill>
        </p:spPr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sz="2400" b="1" dirty="0"/>
              <a:t>SOLVING AN OPTIMAL LOCATION PROBLEM – To venture into a restaurant business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9A7A6-C136-42F8-91E4-68DC90A9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742" y="5108804"/>
            <a:ext cx="6831673" cy="108623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RAM SUBRAMANIYAN</a:t>
            </a:r>
          </a:p>
        </p:txBody>
      </p:sp>
    </p:spTree>
    <p:extLst>
      <p:ext uri="{BB962C8B-B14F-4D97-AF65-F5344CB8AC3E}">
        <p14:creationId xmlns:p14="http://schemas.microsoft.com/office/powerpoint/2010/main" val="184510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8D7A-5FFF-480B-900A-5B730143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3987" y="2851484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362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57E032-331D-436A-A134-CCF9C94AA4C8}"/>
              </a:ext>
            </a:extLst>
          </p:cNvPr>
          <p:cNvSpPr/>
          <p:nvPr/>
        </p:nvSpPr>
        <p:spPr>
          <a:xfrm>
            <a:off x="1316587" y="12958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rbel" panose="020B0503020204020204" pitchFamily="34" charset="0"/>
              </a:rPr>
              <a:t>In this project we will be determining the optimal location of a business in the London city  and Greater London area 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6D0F1-5034-4C86-BAA6-CA6CE35EC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625" y="2409375"/>
            <a:ext cx="7067550" cy="3152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726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E8A3474-A3A2-4200-9E98-3433E3D1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A698B-F644-41A9-BD67-6316EDB7A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916D8B-8E5E-442C-93D2-F10B3249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444B8DA-C76F-4B2F-AFC5-37872641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E2B20CB-FF0A-40D4-9C62-172DA9BB9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5E7CCC3-B903-495C-835D-87A78FB05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29199C-81F4-4535-99B4-CA9D7ABE2D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2194" y="2594818"/>
            <a:ext cx="4405291" cy="164097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84170D1-B32B-4D7D-AA30-9D84747A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70" y="981884"/>
            <a:ext cx="504875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D30032-4A06-4FE7-9BE2-BF887BA1D02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3003" y="2512220"/>
            <a:ext cx="4405288" cy="18061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147A44-79FE-4193-ADCC-88A32748F9D8}"/>
              </a:ext>
            </a:extLst>
          </p:cNvPr>
          <p:cNvSpPr/>
          <p:nvPr/>
        </p:nvSpPr>
        <p:spPr>
          <a:xfrm>
            <a:off x="1352550" y="1249507"/>
            <a:ext cx="9410700" cy="96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Post several assumptions and that only the 'Location', 'Borough', 'Postcode', 'Post-town' will be used for our </a:t>
            </a:r>
            <a:r>
              <a:rPr lang="en-US" b="1" u="sng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data analysis.</a:t>
            </a:r>
            <a:r>
              <a:rPr lang="en-US" b="1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Data is transformed in following views based on location and demographic data.</a:t>
            </a:r>
            <a:endParaRPr lang="en-US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147A44-79FE-4193-ADCC-88A32748F9D8}"/>
              </a:ext>
            </a:extLst>
          </p:cNvPr>
          <p:cNvSpPr/>
          <p:nvPr/>
        </p:nvSpPr>
        <p:spPr>
          <a:xfrm>
            <a:off x="1352550" y="1249507"/>
            <a:ext cx="9410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Using </a:t>
            </a:r>
            <a:r>
              <a:rPr lang="en-US" b="1" u="sng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feature engineering and exploratory data analysis, </a:t>
            </a:r>
            <a:r>
              <a:rPr lang="en-US" b="1" u="sng" dirty="0">
                <a:solidFill>
                  <a:srgbClr val="000000"/>
                </a:solidFill>
                <a:latin typeface="Abadi" panose="020B0604020104020204" pitchFamily="34" charset="0"/>
                <a:cs typeface="Segoe UI" panose="020B0502040204020203" pitchFamily="34" charset="0"/>
              </a:rPr>
              <a:t>Perform data analysis for single and multiple neighborhoods;</a:t>
            </a:r>
          </a:p>
          <a:p>
            <a:r>
              <a:rPr lang="en-US" b="1" dirty="0">
                <a:solidFill>
                  <a:srgbClr val="000000"/>
                </a:solidFill>
                <a:latin typeface="Abadi" panose="020B0604020104020204" pitchFamily="34" charset="0"/>
                <a:cs typeface="Segoe UI" panose="020B0502040204020203" pitchFamily="34" charset="0"/>
              </a:rPr>
              <a:t>Using Four square API data, prepare URL to do API call and obtain data to explore venues of the above said boroughs.</a:t>
            </a:r>
          </a:p>
          <a:p>
            <a:r>
              <a:rPr lang="en-US" b="1" dirty="0">
                <a:solidFill>
                  <a:srgbClr val="000000"/>
                </a:solidFill>
                <a:latin typeface="Abadi" panose="020B0604020104020204" pitchFamily="34" charset="0"/>
                <a:cs typeface="Segoe UI" panose="020B0502040204020203" pitchFamily="34" charset="0"/>
              </a:rPr>
              <a:t>All required Neighborhood, Venues Latitude and Longitude along with Venue category was extracted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4E5D3-794C-4C80-A05C-DDC184BF64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99450" y="3504496"/>
            <a:ext cx="2463800" cy="196596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2B4AB5-33EC-4D34-85F2-9E66A605E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52550" y="3156233"/>
            <a:ext cx="3841750" cy="1965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550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6D846B-82D3-40BD-AD3C-28BEE0881F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2504" y="2327522"/>
            <a:ext cx="8166374" cy="28347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19DD2C-B899-440C-9EC2-31AC6C178060}"/>
              </a:ext>
            </a:extLst>
          </p:cNvPr>
          <p:cNvSpPr/>
          <p:nvPr/>
        </p:nvSpPr>
        <p:spPr>
          <a:xfrm>
            <a:off x="1532504" y="1241283"/>
            <a:ext cx="8166374" cy="799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cap="all" dirty="0">
                <a:solidFill>
                  <a:schemeClr val="tx2"/>
                </a:solidFill>
              </a:rPr>
              <a:t>One-hot Encoding</a:t>
            </a:r>
            <a:endParaRPr lang="en-US" cap="all" dirty="0">
              <a:solidFill>
                <a:schemeClr val="tx2"/>
              </a:solidFill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cap="all" dirty="0">
                <a:solidFill>
                  <a:schemeClr val="tx2"/>
                </a:solidFill>
              </a:rPr>
              <a:t>This technique was used to explore the Venue Categories for given neighborhoods. This way, most common venues were determined.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245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970124-5388-4204-BDA5-4E1AB49904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9674" y="1289918"/>
            <a:ext cx="9075621" cy="42428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D1D27BE-0F7F-47C4-9C97-C8028265336B}"/>
              </a:ext>
            </a:extLst>
          </p:cNvPr>
          <p:cNvSpPr/>
          <p:nvPr/>
        </p:nvSpPr>
        <p:spPr>
          <a:xfrm>
            <a:off x="1582191" y="132522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Using Visualization, 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  <a:ea typeface="Times New Roman" panose="02020603050405020304" pitchFamily="18" charset="0"/>
              </a:rPr>
              <a:t>neighborhoods in South East London will be marked based on the processed data obtained above.</a:t>
            </a:r>
            <a:endParaRPr lang="en-US" sz="2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4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A7D60C-B8BF-472C-8797-182FA9E7EF0E}"/>
              </a:ext>
            </a:extLst>
          </p:cNvPr>
          <p:cNvSpPr/>
          <p:nvPr/>
        </p:nvSpPr>
        <p:spPr>
          <a:xfrm>
            <a:off x="8471424" y="1110882"/>
            <a:ext cx="3053039" cy="10608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Clustering of Neighborhoods</a:t>
            </a:r>
            <a:endParaRPr lang="en-US" sz="28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1570DF-97A5-4C31-962D-7C7502AF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77" y="640080"/>
            <a:ext cx="6900380" cy="24323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860C48-E97D-405B-94B8-A510BCECE1E8}"/>
              </a:ext>
            </a:extLst>
          </p:cNvPr>
          <p:cNvSpPr/>
          <p:nvPr/>
        </p:nvSpPr>
        <p:spPr>
          <a:xfrm>
            <a:off x="8471423" y="2286000"/>
            <a:ext cx="305303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K-Means clustering technique is used in the project to accomplish goal.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Generate and checking Cluster labels is necessary to identify what area belongs to which cluster label.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</a:rPr>
              <a:t>Using Elbow method</a:t>
            </a:r>
            <a:r>
              <a:rPr lang="en-US" sz="1600" dirty="0">
                <a:solidFill>
                  <a:schemeClr val="tx2"/>
                </a:solidFill>
              </a:rPr>
              <a:t> and Silhouette Coefficient, no. of clusters to be used for k-means clustering model is determined. </a:t>
            </a:r>
          </a:p>
          <a:p>
            <a:pPr marL="285750" indent="-285750" defTabSz="914400">
              <a:lnSpc>
                <a:spcPct val="94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</a:rPr>
              <a:t>In this case, </a:t>
            </a:r>
            <a:r>
              <a:rPr lang="en-US" sz="1600" u="sng" dirty="0">
                <a:solidFill>
                  <a:schemeClr val="tx2"/>
                </a:solidFill>
                <a:effectLst/>
              </a:rPr>
              <a:t>5 C</a:t>
            </a:r>
            <a:r>
              <a:rPr lang="en-US" sz="1600" u="sng" dirty="0">
                <a:solidFill>
                  <a:schemeClr val="tx2"/>
                </a:solidFill>
              </a:rPr>
              <a:t>lusters </a:t>
            </a:r>
            <a:r>
              <a:rPr lang="en-US" sz="1600" dirty="0">
                <a:solidFill>
                  <a:schemeClr val="tx2"/>
                </a:solidFill>
              </a:rPr>
              <a:t> was the optimum.</a:t>
            </a:r>
            <a:endParaRPr lang="en-US" sz="1600" dirty="0">
              <a:solidFill>
                <a:schemeClr val="tx2"/>
              </a:solidFill>
              <a:effectLst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74FE21-3669-4DA6-A1D2-43D455AE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77" y="3212014"/>
            <a:ext cx="6900380" cy="30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0F3B6E5-0384-4A32-8022-9BFF71432C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79" y="1334068"/>
            <a:ext cx="5937250" cy="18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5F9C83-7000-4CF1-8B5E-F40ED3BA82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99" y="3885632"/>
            <a:ext cx="59436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E04B9C-3D56-417C-BC48-B449DFAF5026}"/>
              </a:ext>
            </a:extLst>
          </p:cNvPr>
          <p:cNvSpPr/>
          <p:nvPr/>
        </p:nvSpPr>
        <p:spPr>
          <a:xfrm>
            <a:off x="1452579" y="3408780"/>
            <a:ext cx="3287796" cy="2585323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Of the 5 cluster’s data analyzed, using cluster labels assigned in previous steps, it is determined that cluster 2 (cluster label 1) and 3 (cluster label 2) are more suitable in terms of many aspects that reinforces opening a new restaurant / food joint.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10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A83A8D-E00B-41BB-826F-091C6128D12D}"/>
              </a:ext>
            </a:extLst>
          </p:cNvPr>
          <p:cNvSpPr/>
          <p:nvPr/>
        </p:nvSpPr>
        <p:spPr>
          <a:xfrm>
            <a:off x="1276951" y="1197909"/>
            <a:ext cx="9474468" cy="3095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Conclusion</a:t>
            </a:r>
            <a:endParaRPr lang="en-US" b="1" i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We can conclude with the results above that Cluster 2 and Cluster 3 are the most viable clusters to create a brand multi-cuisine Restaurant. Their proximity to other amenities and accessibility to Train station should be noticed.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These 2 clusters do not have top restaurants that could rival their standards if they are created.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000000"/>
                </a:solidFill>
                <a:latin typeface="Abadi" panose="020B0604020104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Hence, the most suitable location in Greater London city would be ‘Lewisham’ neighborhood in South East London!!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03603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276</Words>
  <Application>Microsoft Office PowerPoint</Application>
  <PresentationFormat>Widescreen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Corbel</vt:lpstr>
      <vt:lpstr>Franklin Gothic Book</vt:lpstr>
      <vt:lpstr>Segoe UI</vt:lpstr>
      <vt:lpstr>Times New Roman</vt:lpstr>
      <vt:lpstr>Crop</vt:lpstr>
      <vt:lpstr>  SOLVING AN OPTIMAL LOCATION PROBLEM – To venture into a restaurant business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SOLVING AN OPTIMAL LOCATION PROBLEM – To venture into a restaurant business </dc:title>
  <dc:creator>Ram Subramaniyan</dc:creator>
  <cp:lastModifiedBy>Ram Subramaniyan</cp:lastModifiedBy>
  <cp:revision>7</cp:revision>
  <dcterms:created xsi:type="dcterms:W3CDTF">2020-05-03T23:43:20Z</dcterms:created>
  <dcterms:modified xsi:type="dcterms:W3CDTF">2020-05-03T23:52:23Z</dcterms:modified>
</cp:coreProperties>
</file>