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57" r:id="rId10"/>
    <p:sldId id="265" r:id="rId11"/>
    <p:sldId id="266" r:id="rId12"/>
    <p:sldId id="267" r:id="rId13"/>
    <p:sldId id="268" r:id="rId14"/>
    <p:sldId id="277" r:id="rId15"/>
    <p:sldId id="269" r:id="rId16"/>
    <p:sldId id="270" r:id="rId17"/>
    <p:sldId id="271" r:id="rId18"/>
    <p:sldId id="272" r:id="rId19"/>
    <p:sldId id="273" r:id="rId20"/>
    <p:sldId id="276" r:id="rId21"/>
    <p:sldId id="279" r:id="rId22"/>
    <p:sldId id="274"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p:restoredTop sz="96928"/>
  </p:normalViewPr>
  <p:slideViewPr>
    <p:cSldViewPr snapToGrid="0" snapToObjects="1">
      <p:cViewPr varScale="1">
        <p:scale>
          <a:sx n="107" d="100"/>
          <a:sy n="107" d="100"/>
        </p:scale>
        <p:origin x="16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3978-67D1-0F49-B34F-923AD64E46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3568A3-192B-3A4D-9DBA-7B5AA4121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8F5A0-D2BB-2B40-856A-3A6DA46D199F}"/>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8BF161A9-B79F-5240-ABDF-624D8813D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6916-5F3F-3F4F-9E6A-70ECD5B99254}"/>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419058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4A52-75B3-2742-A7E5-6E726C70D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D187E-7A46-8048-8B48-6CA93F834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56B1A-D8CB-6B45-8249-5AB0D97F2D08}"/>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31D5C834-4D50-AF4C-A0FD-F5C89627B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78BD2-057B-714F-876A-BB3CE7631E84}"/>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270912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0CF42-7FEE-7B46-9359-B21642B15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B7714-FBA2-ED45-A76E-DB6EE2F94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B6A0D-A31B-B747-AA3D-B9C6B9BB2F85}"/>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161AE110-2824-DB41-9606-5AEB03CC3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381CA-12A9-9242-930D-28CC2102E97F}"/>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23446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DC37-8ADD-DD45-A08F-CAD55DD9D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7355C-0494-9D49-A62F-05AEBC7D9C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01624-3032-6542-BB51-7BC9F08DFECC}"/>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754F9B5B-D17D-E447-99C5-2C18846E6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AC4A9-C1C8-DE49-A51B-B5D62AB44E7C}"/>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68722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3426-3824-8E49-A87E-7A315927E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B96C61-AFDF-6949-B5F0-98D6D4ECA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A3680-0996-8C44-AD43-E7010A350066}"/>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22048ED6-E138-094C-B321-1295EA5B0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88579-5E35-FA4D-BC0D-4AA79CA418BF}"/>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157306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5311-E80E-D546-B32B-546C59F8A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7264D-E810-6A46-B8C7-F6F1ABB66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C4C052-DBD9-3240-8308-49A6BC66A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77D345-F315-8A44-B16E-E843B1BD4845}"/>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6" name="Footer Placeholder 5">
            <a:extLst>
              <a:ext uri="{FF2B5EF4-FFF2-40B4-BE49-F238E27FC236}">
                <a16:creationId xmlns:a16="http://schemas.microsoft.com/office/drawing/2014/main" id="{E2E59D63-3B9F-1F48-9A8A-A7186BFE7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D6266-6F1E-8D4A-969E-31AF6468FB0A}"/>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332226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7277-F7A7-894D-9709-5D25E0DDDB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280F0-8DBA-6943-A1A3-9B081FD1AA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150ED-C20E-7E48-8511-ED9E347DB0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94952E-C8E6-4A45-B04E-15F85363A1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4B4A0-71EA-8748-9C8E-AEB7C4537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BFC6BD-FB3B-CD43-93EF-3FDDBA1B6C18}"/>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8" name="Footer Placeholder 7">
            <a:extLst>
              <a:ext uri="{FF2B5EF4-FFF2-40B4-BE49-F238E27FC236}">
                <a16:creationId xmlns:a16="http://schemas.microsoft.com/office/drawing/2014/main" id="{76B2DF20-7208-0D4F-833A-5C1D539215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A347C-55AB-204D-9919-CAB916830AF9}"/>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226623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79DB-14F0-9748-A1BD-961DDC13BA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9E447-F869-C346-9FE4-3CC28EE87CA1}"/>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4" name="Footer Placeholder 3">
            <a:extLst>
              <a:ext uri="{FF2B5EF4-FFF2-40B4-BE49-F238E27FC236}">
                <a16:creationId xmlns:a16="http://schemas.microsoft.com/office/drawing/2014/main" id="{578709A5-C74B-8A47-B6FB-68897D13A9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09C101-D00C-D842-9208-6E73192971ED}"/>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22047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88840-677F-1D44-9F94-3B9587FCDC82}"/>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3" name="Footer Placeholder 2">
            <a:extLst>
              <a:ext uri="{FF2B5EF4-FFF2-40B4-BE49-F238E27FC236}">
                <a16:creationId xmlns:a16="http://schemas.microsoft.com/office/drawing/2014/main" id="{B6D5641D-56E7-6D42-9B78-E1F101A21F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A0CB10-0190-444D-ADB2-0F97FD148B7D}"/>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87570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AF98-88A0-164A-A194-A0F36A1EE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603B44-E846-3941-947B-6A69EC7C0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52D55E-A379-014D-A87D-3FAD21585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20E6F-0B76-2F47-97E3-E8B4B3AA0A27}"/>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6" name="Footer Placeholder 5">
            <a:extLst>
              <a:ext uri="{FF2B5EF4-FFF2-40B4-BE49-F238E27FC236}">
                <a16:creationId xmlns:a16="http://schemas.microsoft.com/office/drawing/2014/main" id="{1F70F95F-537A-2647-8599-B0CFE2F4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A8C54-8F7C-4049-9805-7F367C02A410}"/>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100548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59A9-B9C9-EC4E-94D1-89045DFCA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CD3CBA-F4E2-B644-890C-D8C79C800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91FB6E-2ACF-F449-BD55-9B3EADD38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9A53E-5EF1-E74D-8F74-C508FCE59AB1}"/>
              </a:ext>
            </a:extLst>
          </p:cNvPr>
          <p:cNvSpPr>
            <a:spLocks noGrp="1"/>
          </p:cNvSpPr>
          <p:nvPr>
            <p:ph type="dt" sz="half" idx="10"/>
          </p:nvPr>
        </p:nvSpPr>
        <p:spPr/>
        <p:txBody>
          <a:bodyPr/>
          <a:lstStyle/>
          <a:p>
            <a:fld id="{CDC29206-3076-9842-AC2C-C5BC1C89485D}" type="datetimeFigureOut">
              <a:rPr lang="en-US" smtClean="0"/>
              <a:t>5/16/20</a:t>
            </a:fld>
            <a:endParaRPr lang="en-US"/>
          </a:p>
        </p:txBody>
      </p:sp>
      <p:sp>
        <p:nvSpPr>
          <p:cNvPr id="6" name="Footer Placeholder 5">
            <a:extLst>
              <a:ext uri="{FF2B5EF4-FFF2-40B4-BE49-F238E27FC236}">
                <a16:creationId xmlns:a16="http://schemas.microsoft.com/office/drawing/2014/main" id="{C459A014-147B-134D-AFC2-1D889C18A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9B2F1-92F5-1A45-B033-1A8529AE080E}"/>
              </a:ext>
            </a:extLst>
          </p:cNvPr>
          <p:cNvSpPr>
            <a:spLocks noGrp="1"/>
          </p:cNvSpPr>
          <p:nvPr>
            <p:ph type="sldNum" sz="quarter" idx="12"/>
          </p:nvPr>
        </p:nvSpPr>
        <p:spPr/>
        <p:txBody>
          <a:bodyPr/>
          <a:lstStyle/>
          <a:p>
            <a:fld id="{47BCA540-32B9-9E4D-82A5-5032756CA776}" type="slidenum">
              <a:rPr lang="en-US" smtClean="0"/>
              <a:t>‹#›</a:t>
            </a:fld>
            <a:endParaRPr lang="en-US"/>
          </a:p>
        </p:txBody>
      </p:sp>
    </p:spTree>
    <p:extLst>
      <p:ext uri="{BB962C8B-B14F-4D97-AF65-F5344CB8AC3E}">
        <p14:creationId xmlns:p14="http://schemas.microsoft.com/office/powerpoint/2010/main" val="201436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050AC-0057-294B-856E-BAA06288F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955CC-2A39-5B40-B270-5E6A1069B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E1FE6-FD01-2D4F-B45A-16F3E073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29206-3076-9842-AC2C-C5BC1C89485D}" type="datetimeFigureOut">
              <a:rPr lang="en-US" smtClean="0"/>
              <a:t>5/16/20</a:t>
            </a:fld>
            <a:endParaRPr lang="en-US"/>
          </a:p>
        </p:txBody>
      </p:sp>
      <p:sp>
        <p:nvSpPr>
          <p:cNvPr id="5" name="Footer Placeholder 4">
            <a:extLst>
              <a:ext uri="{FF2B5EF4-FFF2-40B4-BE49-F238E27FC236}">
                <a16:creationId xmlns:a16="http://schemas.microsoft.com/office/drawing/2014/main" id="{EFC86D34-3EBE-8F45-ABE1-AE4CC4E66A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58EFC5-923E-3C4B-8A6A-689918DF7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CA540-32B9-9E4D-82A5-5032756CA776}" type="slidenum">
              <a:rPr lang="en-US" smtClean="0"/>
              <a:t>‹#›</a:t>
            </a:fld>
            <a:endParaRPr lang="en-US"/>
          </a:p>
        </p:txBody>
      </p:sp>
    </p:spTree>
    <p:extLst>
      <p:ext uri="{BB962C8B-B14F-4D97-AF65-F5344CB8AC3E}">
        <p14:creationId xmlns:p14="http://schemas.microsoft.com/office/powerpoint/2010/main" val="1463190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9F49-84A2-C043-A1CC-BCB1C2E07B9F}"/>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1B315ED2-C739-E04F-8A74-56C1F11B2E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39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3DB102-D26E-964D-89F9-4A64876EE3E8}"/>
              </a:ext>
            </a:extLst>
          </p:cNvPr>
          <p:cNvSpPr>
            <a:spLocks noGrp="1"/>
          </p:cNvSpPr>
          <p:nvPr>
            <p:ph idx="1"/>
          </p:nvPr>
        </p:nvSpPr>
        <p:spPr>
          <a:xfrm>
            <a:off x="447261" y="357809"/>
            <a:ext cx="11270974" cy="6211956"/>
          </a:xfrm>
        </p:spPr>
        <p:txBody>
          <a:bodyPr/>
          <a:lstStyle/>
          <a:p>
            <a:pPr marL="0" indent="0">
              <a:buNone/>
            </a:pPr>
            <a:r>
              <a:rPr lang="en-US" b="1" dirty="0"/>
              <a:t>Problem Statement</a:t>
            </a:r>
          </a:p>
          <a:p>
            <a:pPr marL="0" indent="0">
              <a:buNone/>
            </a:pPr>
            <a:r>
              <a:rPr lang="en-US" sz="1600" dirty="0"/>
              <a:t>Find a house for rent.  </a:t>
            </a:r>
          </a:p>
          <a:p>
            <a:pPr marL="0" indent="0">
              <a:buNone/>
            </a:pPr>
            <a:r>
              <a:rPr lang="en-US" sz="1600" dirty="0"/>
              <a:t>Input: area and rent amount</a:t>
            </a:r>
          </a:p>
          <a:p>
            <a:pPr marL="0" indent="0">
              <a:buNone/>
            </a:pPr>
            <a:r>
              <a:rPr lang="en-US" sz="1600" dirty="0"/>
              <a:t>Output: Rental Agreement</a:t>
            </a:r>
          </a:p>
          <a:p>
            <a:pPr marL="0" indent="0">
              <a:buNone/>
            </a:pPr>
            <a:r>
              <a:rPr lang="en-US" sz="1600" dirty="0"/>
              <a:t>Sources to find rental houses</a:t>
            </a:r>
          </a:p>
          <a:p>
            <a:r>
              <a:rPr lang="en-US" sz="1600" dirty="0"/>
              <a:t>Internet </a:t>
            </a:r>
            <a:r>
              <a:rPr lang="en-US" sz="1600" dirty="0" err="1"/>
              <a:t>Nobroker</a:t>
            </a:r>
            <a:r>
              <a:rPr lang="en-US" sz="1600" dirty="0"/>
              <a:t>(without brokerage)</a:t>
            </a:r>
          </a:p>
          <a:p>
            <a:r>
              <a:rPr lang="en-US" sz="1600" dirty="0"/>
              <a:t>Internet </a:t>
            </a:r>
            <a:r>
              <a:rPr lang="en-US" sz="1600" dirty="0" err="1"/>
              <a:t>CommonFloor</a:t>
            </a:r>
            <a:r>
              <a:rPr lang="en-US" sz="1600" dirty="0"/>
              <a:t>(with Brokerage)</a:t>
            </a:r>
          </a:p>
          <a:p>
            <a:r>
              <a:rPr lang="en-US" sz="1600" dirty="0"/>
              <a:t>Human Broker</a:t>
            </a:r>
          </a:p>
          <a:p>
            <a:r>
              <a:rPr lang="en-US" sz="1600" dirty="0"/>
              <a:t>On Bike Manual search</a:t>
            </a:r>
          </a:p>
          <a:p>
            <a:pPr marL="0" indent="0">
              <a:buNone/>
            </a:pPr>
            <a:endParaRPr lang="en-US" sz="1600" dirty="0"/>
          </a:p>
          <a:p>
            <a:pPr marL="0" indent="0">
              <a:buNone/>
            </a:pPr>
            <a:r>
              <a:rPr lang="en-US" sz="1600" dirty="0"/>
              <a:t>e.g. Rajat, Near ITPL, 20000</a:t>
            </a:r>
          </a:p>
          <a:p>
            <a:pPr marL="0" indent="0">
              <a:buNone/>
            </a:pPr>
            <a:r>
              <a:rPr lang="en-US" sz="1600" dirty="0"/>
              <a:t>Jawahar, Near ITPL, 100000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64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B2BE1-51B8-804D-823F-670B2B859BBD}"/>
              </a:ext>
            </a:extLst>
          </p:cNvPr>
          <p:cNvSpPr>
            <a:spLocks noGrp="1"/>
          </p:cNvSpPr>
          <p:nvPr>
            <p:ph idx="1"/>
          </p:nvPr>
        </p:nvSpPr>
        <p:spPr>
          <a:xfrm>
            <a:off x="626165" y="218661"/>
            <a:ext cx="10727635" cy="5958302"/>
          </a:xfrm>
        </p:spPr>
        <p:txBody>
          <a:bodyPr/>
          <a:lstStyle/>
          <a:p>
            <a:pPr marL="0" indent="0">
              <a:buNone/>
            </a:pPr>
            <a:endParaRPr lang="en-US" dirty="0"/>
          </a:p>
        </p:txBody>
      </p:sp>
      <p:sp>
        <p:nvSpPr>
          <p:cNvPr id="4" name="Rectangle 3">
            <a:extLst>
              <a:ext uri="{FF2B5EF4-FFF2-40B4-BE49-F238E27FC236}">
                <a16:creationId xmlns:a16="http://schemas.microsoft.com/office/drawing/2014/main" id="{D98EEF72-51CF-D141-B2A0-1BCCC40BA485}"/>
              </a:ext>
            </a:extLst>
          </p:cNvPr>
          <p:cNvSpPr/>
          <p:nvPr/>
        </p:nvSpPr>
        <p:spPr>
          <a:xfrm>
            <a:off x="2713384" y="2443577"/>
            <a:ext cx="2097156" cy="7965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&lt;Channel&gt;</a:t>
            </a:r>
          </a:p>
          <a:p>
            <a:r>
              <a:rPr lang="en-US" sz="1000" dirty="0"/>
              <a:t>House Search(amount, location)</a:t>
            </a:r>
          </a:p>
        </p:txBody>
      </p:sp>
      <p:sp>
        <p:nvSpPr>
          <p:cNvPr id="7" name="Rectangle 6">
            <a:extLst>
              <a:ext uri="{FF2B5EF4-FFF2-40B4-BE49-F238E27FC236}">
                <a16:creationId xmlns:a16="http://schemas.microsoft.com/office/drawing/2014/main" id="{43D480E9-851B-7446-B380-3F130EA4DF2D}"/>
              </a:ext>
            </a:extLst>
          </p:cNvPr>
          <p:cNvSpPr/>
          <p:nvPr/>
        </p:nvSpPr>
        <p:spPr>
          <a:xfrm>
            <a:off x="8108674" y="4002157"/>
            <a:ext cx="1967947"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OnBikeSelf</a:t>
            </a:r>
            <a:endParaRPr lang="en-US" dirty="0"/>
          </a:p>
        </p:txBody>
      </p:sp>
      <p:sp>
        <p:nvSpPr>
          <p:cNvPr id="8" name="Rectangle 7">
            <a:extLst>
              <a:ext uri="{FF2B5EF4-FFF2-40B4-BE49-F238E27FC236}">
                <a16:creationId xmlns:a16="http://schemas.microsoft.com/office/drawing/2014/main" id="{C0243045-4C40-CF4C-BA1A-ECEE3685BD25}"/>
              </a:ext>
            </a:extLst>
          </p:cNvPr>
          <p:cNvSpPr/>
          <p:nvPr/>
        </p:nvSpPr>
        <p:spPr>
          <a:xfrm>
            <a:off x="1292917" y="3959088"/>
            <a:ext cx="1967947"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Nobroker</a:t>
            </a:r>
            <a:endParaRPr lang="en-US" dirty="0"/>
          </a:p>
        </p:txBody>
      </p:sp>
      <p:sp>
        <p:nvSpPr>
          <p:cNvPr id="9" name="Rectangle 8">
            <a:extLst>
              <a:ext uri="{FF2B5EF4-FFF2-40B4-BE49-F238E27FC236}">
                <a16:creationId xmlns:a16="http://schemas.microsoft.com/office/drawing/2014/main" id="{C132560B-4009-0E4D-9E6E-275172B71B53}"/>
              </a:ext>
            </a:extLst>
          </p:cNvPr>
          <p:cNvSpPr/>
          <p:nvPr/>
        </p:nvSpPr>
        <p:spPr>
          <a:xfrm>
            <a:off x="3584714" y="4002157"/>
            <a:ext cx="1967947"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Commonfloor</a:t>
            </a:r>
            <a:endParaRPr lang="en-US" dirty="0"/>
          </a:p>
        </p:txBody>
      </p:sp>
      <p:sp>
        <p:nvSpPr>
          <p:cNvPr id="10" name="Rectangle 9">
            <a:extLst>
              <a:ext uri="{FF2B5EF4-FFF2-40B4-BE49-F238E27FC236}">
                <a16:creationId xmlns:a16="http://schemas.microsoft.com/office/drawing/2014/main" id="{FC4D5B1E-672D-A44C-812A-0611E849D907}"/>
              </a:ext>
            </a:extLst>
          </p:cNvPr>
          <p:cNvSpPr/>
          <p:nvPr/>
        </p:nvSpPr>
        <p:spPr>
          <a:xfrm>
            <a:off x="5744818" y="4002157"/>
            <a:ext cx="1967947" cy="616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HumanBroker</a:t>
            </a:r>
            <a:endParaRPr lang="en-US" dirty="0"/>
          </a:p>
        </p:txBody>
      </p:sp>
      <p:cxnSp>
        <p:nvCxnSpPr>
          <p:cNvPr id="12" name="Straight Arrow Connector 11">
            <a:extLst>
              <a:ext uri="{FF2B5EF4-FFF2-40B4-BE49-F238E27FC236}">
                <a16:creationId xmlns:a16="http://schemas.microsoft.com/office/drawing/2014/main" id="{E310007A-BE54-5842-A47D-254C6CF74C00}"/>
              </a:ext>
            </a:extLst>
          </p:cNvPr>
          <p:cNvCxnSpPr>
            <a:stCxn id="8" idx="0"/>
          </p:cNvCxnSpPr>
          <p:nvPr/>
        </p:nvCxnSpPr>
        <p:spPr>
          <a:xfrm flipV="1">
            <a:off x="2276891" y="3240157"/>
            <a:ext cx="1400587" cy="718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D39D567-6901-B242-A42B-033DA5034722}"/>
              </a:ext>
            </a:extLst>
          </p:cNvPr>
          <p:cNvCxnSpPr/>
          <p:nvPr/>
        </p:nvCxnSpPr>
        <p:spPr>
          <a:xfrm flipH="1" flipV="1">
            <a:off x="3697357" y="3261691"/>
            <a:ext cx="871330" cy="74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6A1A23-59E6-A24E-AA0A-B6478B9366CF}"/>
              </a:ext>
            </a:extLst>
          </p:cNvPr>
          <p:cNvCxnSpPr>
            <a:cxnSpLocks/>
            <a:stCxn id="10" idx="0"/>
            <a:endCxn id="4" idx="2"/>
          </p:cNvCxnSpPr>
          <p:nvPr/>
        </p:nvCxnSpPr>
        <p:spPr>
          <a:xfrm flipH="1" flipV="1">
            <a:off x="3761962" y="3240157"/>
            <a:ext cx="296683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FE46382-A914-9B42-8CCC-AA3585C9B6FA}"/>
              </a:ext>
            </a:extLst>
          </p:cNvPr>
          <p:cNvCxnSpPr>
            <a:cxnSpLocks/>
            <a:stCxn id="7" idx="0"/>
            <a:endCxn id="4" idx="2"/>
          </p:cNvCxnSpPr>
          <p:nvPr/>
        </p:nvCxnSpPr>
        <p:spPr>
          <a:xfrm flipH="1" flipV="1">
            <a:off x="3761962" y="3240157"/>
            <a:ext cx="5330686"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1F87F7-643E-DD4A-A87C-C184CD31F0BC}"/>
              </a:ext>
            </a:extLst>
          </p:cNvPr>
          <p:cNvSpPr/>
          <p:nvPr/>
        </p:nvSpPr>
        <p:spPr>
          <a:xfrm>
            <a:off x="7623315" y="1658024"/>
            <a:ext cx="2400172" cy="1129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HouseFinder</a:t>
            </a:r>
            <a:endParaRPr lang="en-US" dirty="0"/>
          </a:p>
          <a:p>
            <a:r>
              <a:rPr lang="en-US" sz="1000" dirty="0"/>
              <a:t>-Channel strategy</a:t>
            </a:r>
          </a:p>
          <a:p>
            <a:r>
              <a:rPr lang="en-US" sz="1000" dirty="0"/>
              <a:t>+</a:t>
            </a:r>
            <a:r>
              <a:rPr lang="en-US" sz="1000" dirty="0" err="1"/>
              <a:t>selectChannel</a:t>
            </a:r>
            <a:r>
              <a:rPr lang="en-US" sz="1000" dirty="0"/>
              <a:t>(Channel </a:t>
            </a:r>
            <a:r>
              <a:rPr lang="en-US" sz="1000" dirty="0" err="1"/>
              <a:t>stratergy</a:t>
            </a:r>
            <a:r>
              <a:rPr lang="en-US" sz="1000" dirty="0"/>
              <a:t>) </a:t>
            </a:r>
          </a:p>
          <a:p>
            <a:r>
              <a:rPr lang="en-US" sz="1000" dirty="0"/>
              <a:t>+</a:t>
            </a:r>
            <a:r>
              <a:rPr lang="en-US" sz="1000" dirty="0" err="1"/>
              <a:t>findHouse</a:t>
            </a:r>
            <a:r>
              <a:rPr lang="en-US" sz="1000" dirty="0"/>
              <a:t>(amount, location, urgency)</a:t>
            </a:r>
          </a:p>
          <a:p>
            <a:pPr algn="ctr"/>
            <a:r>
              <a:rPr lang="en-US" sz="1000" dirty="0"/>
              <a:t> </a:t>
            </a:r>
          </a:p>
        </p:txBody>
      </p:sp>
      <p:cxnSp>
        <p:nvCxnSpPr>
          <p:cNvPr id="26" name="Straight Arrow Connector 25">
            <a:extLst>
              <a:ext uri="{FF2B5EF4-FFF2-40B4-BE49-F238E27FC236}">
                <a16:creationId xmlns:a16="http://schemas.microsoft.com/office/drawing/2014/main" id="{5A955BA1-1065-5E41-A535-51F7C110D4A5}"/>
              </a:ext>
            </a:extLst>
          </p:cNvPr>
          <p:cNvCxnSpPr>
            <a:cxnSpLocks/>
            <a:endCxn id="4" idx="3"/>
          </p:cNvCxnSpPr>
          <p:nvPr/>
        </p:nvCxnSpPr>
        <p:spPr>
          <a:xfrm flipH="1">
            <a:off x="4810540" y="2422043"/>
            <a:ext cx="2966830" cy="419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BD59912-2417-0847-8D92-413085A251F6}"/>
              </a:ext>
            </a:extLst>
          </p:cNvPr>
          <p:cNvSpPr/>
          <p:nvPr/>
        </p:nvSpPr>
        <p:spPr>
          <a:xfrm>
            <a:off x="2628900" y="867914"/>
            <a:ext cx="1813891" cy="38959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Client</a:t>
            </a:r>
            <a:endParaRPr lang="en-US" sz="1000" dirty="0"/>
          </a:p>
        </p:txBody>
      </p:sp>
      <p:cxnSp>
        <p:nvCxnSpPr>
          <p:cNvPr id="32" name="Straight Arrow Connector 31">
            <a:extLst>
              <a:ext uri="{FF2B5EF4-FFF2-40B4-BE49-F238E27FC236}">
                <a16:creationId xmlns:a16="http://schemas.microsoft.com/office/drawing/2014/main" id="{0D7BE8AF-E242-E14D-9E79-6A07022BD7B5}"/>
              </a:ext>
            </a:extLst>
          </p:cNvPr>
          <p:cNvCxnSpPr>
            <a:cxnSpLocks/>
          </p:cNvCxnSpPr>
          <p:nvPr/>
        </p:nvCxnSpPr>
        <p:spPr>
          <a:xfrm flipV="1">
            <a:off x="4442791" y="846380"/>
            <a:ext cx="1547191" cy="21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Content Placeholder 8">
            <a:extLst>
              <a:ext uri="{FF2B5EF4-FFF2-40B4-BE49-F238E27FC236}">
                <a16:creationId xmlns:a16="http://schemas.microsoft.com/office/drawing/2014/main" id="{E9EBDDAE-643D-8E4B-B14B-B5847533ED2E}"/>
              </a:ext>
            </a:extLst>
          </p:cNvPr>
          <p:cNvPicPr>
            <a:picLocks noChangeAspect="1"/>
          </p:cNvPicPr>
          <p:nvPr/>
        </p:nvPicPr>
        <p:blipFill>
          <a:blip r:embed="rId2"/>
          <a:stretch>
            <a:fillRect/>
          </a:stretch>
        </p:blipFill>
        <p:spPr>
          <a:xfrm>
            <a:off x="6570945" y="4748551"/>
            <a:ext cx="4297113" cy="2630886"/>
          </a:xfrm>
          <a:prstGeom prst="rect">
            <a:avLst/>
          </a:prstGeom>
        </p:spPr>
      </p:pic>
      <p:sp>
        <p:nvSpPr>
          <p:cNvPr id="25" name="Rectangle 24">
            <a:extLst>
              <a:ext uri="{FF2B5EF4-FFF2-40B4-BE49-F238E27FC236}">
                <a16:creationId xmlns:a16="http://schemas.microsoft.com/office/drawing/2014/main" id="{BF22E73E-33D1-1940-91D3-BB5AFAED3A26}"/>
              </a:ext>
            </a:extLst>
          </p:cNvPr>
          <p:cNvSpPr/>
          <p:nvPr/>
        </p:nvSpPr>
        <p:spPr>
          <a:xfrm>
            <a:off x="5989982" y="342581"/>
            <a:ext cx="2118692" cy="86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SearchEngine</a:t>
            </a:r>
            <a:endParaRPr lang="en-US" dirty="0"/>
          </a:p>
          <a:p>
            <a:r>
              <a:rPr lang="en-US" sz="1000" dirty="0"/>
              <a:t>+</a:t>
            </a:r>
            <a:r>
              <a:rPr lang="en-US" sz="1000" dirty="0" err="1"/>
              <a:t>findHouse</a:t>
            </a:r>
            <a:r>
              <a:rPr lang="en-US" sz="1000" dirty="0"/>
              <a:t>(Criteria)</a:t>
            </a:r>
            <a:endParaRPr lang="en-US" dirty="0"/>
          </a:p>
        </p:txBody>
      </p:sp>
      <p:sp>
        <p:nvSpPr>
          <p:cNvPr id="29" name="Rectangle 28">
            <a:extLst>
              <a:ext uri="{FF2B5EF4-FFF2-40B4-BE49-F238E27FC236}">
                <a16:creationId xmlns:a16="http://schemas.microsoft.com/office/drawing/2014/main" id="{7ED0AD62-BB5E-D446-954D-27E28C44CEF9}"/>
              </a:ext>
            </a:extLst>
          </p:cNvPr>
          <p:cNvSpPr/>
          <p:nvPr/>
        </p:nvSpPr>
        <p:spPr>
          <a:xfrm>
            <a:off x="8805242" y="443639"/>
            <a:ext cx="1967948" cy="697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Analyser</a:t>
            </a:r>
            <a:endParaRPr lang="en-US" dirty="0"/>
          </a:p>
          <a:p>
            <a:r>
              <a:rPr lang="en-US" sz="1000" dirty="0"/>
              <a:t>+Channel Analyze(Criteria criteria)</a:t>
            </a:r>
          </a:p>
          <a:p>
            <a:pPr algn="ctr"/>
            <a:endParaRPr lang="en-US" dirty="0"/>
          </a:p>
        </p:txBody>
      </p:sp>
      <p:cxnSp>
        <p:nvCxnSpPr>
          <p:cNvPr id="11" name="Straight Arrow Connector 10">
            <a:extLst>
              <a:ext uri="{FF2B5EF4-FFF2-40B4-BE49-F238E27FC236}">
                <a16:creationId xmlns:a16="http://schemas.microsoft.com/office/drawing/2014/main" id="{F209014C-1130-184D-985B-7EE8155BCA63}"/>
              </a:ext>
            </a:extLst>
          </p:cNvPr>
          <p:cNvCxnSpPr>
            <a:endCxn id="29" idx="1"/>
          </p:cNvCxnSpPr>
          <p:nvPr/>
        </p:nvCxnSpPr>
        <p:spPr>
          <a:xfrm>
            <a:off x="8108674" y="754380"/>
            <a:ext cx="696568" cy="3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52C6B7-EB1A-C540-8C76-79B5B76E7359}"/>
              </a:ext>
            </a:extLst>
          </p:cNvPr>
          <p:cNvCxnSpPr>
            <a:cxnSpLocks/>
          </p:cNvCxnSpPr>
          <p:nvPr/>
        </p:nvCxnSpPr>
        <p:spPr>
          <a:xfrm>
            <a:off x="7048500" y="1205639"/>
            <a:ext cx="1813560" cy="452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97FC6D-879F-6E4E-829E-6946CBC9CF0E}"/>
              </a:ext>
            </a:extLst>
          </p:cNvPr>
          <p:cNvCxnSpPr/>
          <p:nvPr/>
        </p:nvCxnSpPr>
        <p:spPr>
          <a:xfrm flipH="1">
            <a:off x="9951720" y="1141128"/>
            <a:ext cx="647700" cy="2861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19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70D3-8DD5-1F4F-9A00-9DD94CD698EC}"/>
              </a:ext>
            </a:extLst>
          </p:cNvPr>
          <p:cNvSpPr>
            <a:spLocks noGrp="1"/>
          </p:cNvSpPr>
          <p:nvPr>
            <p:ph type="title"/>
          </p:nvPr>
        </p:nvSpPr>
        <p:spPr>
          <a:xfrm>
            <a:off x="838200" y="365125"/>
            <a:ext cx="10515600" cy="686435"/>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7B52BF2B-0EE7-374D-8DDC-6EAC86E76F47}"/>
              </a:ext>
            </a:extLst>
          </p:cNvPr>
          <p:cNvGraphicFramePr>
            <a:graphicFrameLocks noGrp="1"/>
          </p:cNvGraphicFramePr>
          <p:nvPr>
            <p:ph idx="1"/>
            <p:extLst>
              <p:ext uri="{D42A27DB-BD31-4B8C-83A1-F6EECF244321}">
                <p14:modId xmlns:p14="http://schemas.microsoft.com/office/powerpoint/2010/main" val="310717426"/>
              </p:ext>
            </p:extLst>
          </p:nvPr>
        </p:nvGraphicFramePr>
        <p:xfrm>
          <a:off x="838200" y="1219200"/>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93381413"/>
                    </a:ext>
                  </a:extLst>
                </a:gridCol>
                <a:gridCol w="2103120">
                  <a:extLst>
                    <a:ext uri="{9D8B030D-6E8A-4147-A177-3AD203B41FA5}">
                      <a16:colId xmlns:a16="http://schemas.microsoft.com/office/drawing/2014/main" val="2722606037"/>
                    </a:ext>
                  </a:extLst>
                </a:gridCol>
                <a:gridCol w="2103120">
                  <a:extLst>
                    <a:ext uri="{9D8B030D-6E8A-4147-A177-3AD203B41FA5}">
                      <a16:colId xmlns:a16="http://schemas.microsoft.com/office/drawing/2014/main" val="2654041141"/>
                    </a:ext>
                  </a:extLst>
                </a:gridCol>
                <a:gridCol w="2103120">
                  <a:extLst>
                    <a:ext uri="{9D8B030D-6E8A-4147-A177-3AD203B41FA5}">
                      <a16:colId xmlns:a16="http://schemas.microsoft.com/office/drawing/2014/main" val="3247305261"/>
                    </a:ext>
                  </a:extLst>
                </a:gridCol>
                <a:gridCol w="2103120">
                  <a:extLst>
                    <a:ext uri="{9D8B030D-6E8A-4147-A177-3AD203B41FA5}">
                      <a16:colId xmlns:a16="http://schemas.microsoft.com/office/drawing/2014/main" val="2523961043"/>
                    </a:ext>
                  </a:extLst>
                </a:gridCol>
              </a:tblGrid>
              <a:tr h="370840">
                <a:tc>
                  <a:txBody>
                    <a:bodyPr/>
                    <a:lstStyle/>
                    <a:p>
                      <a:endParaRPr lang="en-US" dirty="0"/>
                    </a:p>
                  </a:txBody>
                  <a:tcPr/>
                </a:tc>
                <a:tc>
                  <a:txBody>
                    <a:bodyPr/>
                    <a:lstStyle/>
                    <a:p>
                      <a:r>
                        <a:rPr lang="en-US" dirty="0" err="1"/>
                        <a:t>Bhadri</a:t>
                      </a:r>
                      <a:endParaRPr lang="en-US" dirty="0"/>
                    </a:p>
                  </a:txBody>
                  <a:tcPr/>
                </a:tc>
                <a:tc>
                  <a:txBody>
                    <a:bodyPr/>
                    <a:lstStyle/>
                    <a:p>
                      <a:r>
                        <a:rPr lang="en-US" dirty="0" err="1"/>
                        <a:t>Prapurna</a:t>
                      </a:r>
                      <a:endParaRPr lang="en-US" dirty="0"/>
                    </a:p>
                  </a:txBody>
                  <a:tcPr/>
                </a:tc>
                <a:tc>
                  <a:txBody>
                    <a:bodyPr/>
                    <a:lstStyle/>
                    <a:p>
                      <a:r>
                        <a:rPr lang="en-US" dirty="0"/>
                        <a:t>Pradeep</a:t>
                      </a:r>
                    </a:p>
                  </a:txBody>
                  <a:tcPr/>
                </a:tc>
                <a:tc>
                  <a:txBody>
                    <a:bodyPr/>
                    <a:lstStyle/>
                    <a:p>
                      <a:r>
                        <a:rPr lang="en-US" dirty="0"/>
                        <a:t>Srinivas</a:t>
                      </a:r>
                    </a:p>
                  </a:txBody>
                  <a:tcPr/>
                </a:tc>
                <a:extLst>
                  <a:ext uri="{0D108BD9-81ED-4DB2-BD59-A6C34878D82A}">
                    <a16:rowId xmlns:a16="http://schemas.microsoft.com/office/drawing/2014/main" val="1118090851"/>
                  </a:ext>
                </a:extLst>
              </a:tr>
              <a:tr h="370840">
                <a:tc>
                  <a:txBody>
                    <a:bodyPr/>
                    <a:lstStyle/>
                    <a:p>
                      <a:r>
                        <a:rPr lang="en-US" dirty="0"/>
                        <a:t>Favorite</a:t>
                      </a:r>
                    </a:p>
                  </a:txBody>
                  <a:tcPr/>
                </a:tc>
                <a:tc>
                  <a:txBody>
                    <a:bodyPr/>
                    <a:lstStyle/>
                    <a:p>
                      <a:endParaRPr lang="en-US" dirty="0"/>
                    </a:p>
                  </a:txBody>
                  <a:tcPr/>
                </a:tc>
                <a:tc>
                  <a:txBody>
                    <a:bodyPr/>
                    <a:lstStyle/>
                    <a:p>
                      <a:r>
                        <a:rPr lang="en-US" dirty="0"/>
                        <a:t>Observer</a:t>
                      </a:r>
                    </a:p>
                  </a:txBody>
                  <a:tcPr/>
                </a:tc>
                <a:tc>
                  <a:txBody>
                    <a:bodyPr/>
                    <a:lstStyle/>
                    <a:p>
                      <a:r>
                        <a:rPr lang="en-US" dirty="0"/>
                        <a:t>Factory</a:t>
                      </a:r>
                    </a:p>
                  </a:txBody>
                  <a:tcPr/>
                </a:tc>
                <a:tc>
                  <a:txBody>
                    <a:bodyPr/>
                    <a:lstStyle/>
                    <a:p>
                      <a:r>
                        <a:rPr lang="en-US" dirty="0"/>
                        <a:t>Command</a:t>
                      </a:r>
                    </a:p>
                  </a:txBody>
                  <a:tcPr/>
                </a:tc>
                <a:extLst>
                  <a:ext uri="{0D108BD9-81ED-4DB2-BD59-A6C34878D82A}">
                    <a16:rowId xmlns:a16="http://schemas.microsoft.com/office/drawing/2014/main" val="583774441"/>
                  </a:ext>
                </a:extLst>
              </a:tr>
              <a:tr h="370840">
                <a:tc>
                  <a:txBody>
                    <a:bodyPr/>
                    <a:lstStyle/>
                    <a:p>
                      <a:r>
                        <a:rPr lang="en-US" dirty="0"/>
                        <a:t>Toughest</a:t>
                      </a:r>
                    </a:p>
                  </a:txBody>
                  <a:tcPr/>
                </a:tc>
                <a:tc>
                  <a:txBody>
                    <a:bodyPr/>
                    <a:lstStyle/>
                    <a:p>
                      <a:r>
                        <a:rPr lang="en-US" dirty="0"/>
                        <a:t>Command</a:t>
                      </a:r>
                    </a:p>
                  </a:txBody>
                  <a:tcPr/>
                </a:tc>
                <a:tc>
                  <a:txBody>
                    <a:bodyPr/>
                    <a:lstStyle/>
                    <a:p>
                      <a:endParaRPr lang="en-US" dirty="0"/>
                    </a:p>
                  </a:txBody>
                  <a:tcPr/>
                </a:tc>
                <a:tc>
                  <a:txBody>
                    <a:bodyPr/>
                    <a:lstStyle/>
                    <a:p>
                      <a:r>
                        <a:rPr lang="en-US" dirty="0"/>
                        <a:t>Decorator</a:t>
                      </a:r>
                    </a:p>
                  </a:txBody>
                  <a:tcPr/>
                </a:tc>
                <a:tc>
                  <a:txBody>
                    <a:bodyPr/>
                    <a:lstStyle/>
                    <a:p>
                      <a:r>
                        <a:rPr lang="en-US" dirty="0"/>
                        <a:t>Decorator</a:t>
                      </a:r>
                    </a:p>
                  </a:txBody>
                  <a:tcPr/>
                </a:tc>
                <a:extLst>
                  <a:ext uri="{0D108BD9-81ED-4DB2-BD59-A6C34878D82A}">
                    <a16:rowId xmlns:a16="http://schemas.microsoft.com/office/drawing/2014/main" val="483655357"/>
                  </a:ext>
                </a:extLst>
              </a:tr>
              <a:tr h="370840">
                <a:tc>
                  <a:txBody>
                    <a:bodyPr/>
                    <a:lstStyle/>
                    <a:p>
                      <a:r>
                        <a:rPr lang="en-US" dirty="0"/>
                        <a:t>Easiest</a:t>
                      </a:r>
                    </a:p>
                  </a:txBody>
                  <a:tcPr/>
                </a:tc>
                <a:tc>
                  <a:txBody>
                    <a:bodyPr/>
                    <a:lstStyle/>
                    <a:p>
                      <a:endParaRPr lang="en-US" dirty="0"/>
                    </a:p>
                  </a:txBody>
                  <a:tcPr/>
                </a:tc>
                <a:tc>
                  <a:txBody>
                    <a:bodyPr/>
                    <a:lstStyle/>
                    <a:p>
                      <a:r>
                        <a:rPr lang="en-US" dirty="0"/>
                        <a:t>Adaptor</a:t>
                      </a:r>
                    </a:p>
                  </a:txBody>
                  <a:tcPr/>
                </a:tc>
                <a:tc>
                  <a:txBody>
                    <a:bodyPr/>
                    <a:lstStyle/>
                    <a:p>
                      <a:r>
                        <a:rPr lang="en-US" dirty="0"/>
                        <a:t>Singleton</a:t>
                      </a:r>
                    </a:p>
                  </a:txBody>
                  <a:tcPr/>
                </a:tc>
                <a:tc>
                  <a:txBody>
                    <a:bodyPr/>
                    <a:lstStyle/>
                    <a:p>
                      <a:r>
                        <a:rPr lang="en-US" dirty="0"/>
                        <a:t>Factory</a:t>
                      </a:r>
                    </a:p>
                  </a:txBody>
                  <a:tcPr/>
                </a:tc>
                <a:extLst>
                  <a:ext uri="{0D108BD9-81ED-4DB2-BD59-A6C34878D82A}">
                    <a16:rowId xmlns:a16="http://schemas.microsoft.com/office/drawing/2014/main" val="1071387760"/>
                  </a:ext>
                </a:extLst>
              </a:tr>
              <a:tr h="370840">
                <a:tc>
                  <a:txBody>
                    <a:bodyPr/>
                    <a:lstStyle/>
                    <a:p>
                      <a:r>
                        <a:rPr lang="en-US" dirty="0">
                          <a:solidFill>
                            <a:schemeClr val="accent6"/>
                          </a:solidFill>
                        </a:rPr>
                        <a:t>Want to understand</a:t>
                      </a:r>
                    </a:p>
                  </a:txBody>
                  <a:tcPr/>
                </a:tc>
                <a:tc>
                  <a:txBody>
                    <a:bodyPr/>
                    <a:lstStyle/>
                    <a:p>
                      <a:r>
                        <a:rPr lang="en-US" dirty="0">
                          <a:solidFill>
                            <a:schemeClr val="accent6"/>
                          </a:solidFill>
                        </a:rPr>
                        <a:t>State Pattern</a:t>
                      </a:r>
                    </a:p>
                  </a:txBody>
                  <a:tcPr/>
                </a:tc>
                <a:tc>
                  <a:txBody>
                    <a:bodyPr/>
                    <a:lstStyle/>
                    <a:p>
                      <a:r>
                        <a:rPr lang="en-US" dirty="0">
                          <a:solidFill>
                            <a:schemeClr val="accent6"/>
                          </a:solidFill>
                        </a:rPr>
                        <a:t>Observer</a:t>
                      </a:r>
                    </a:p>
                  </a:txBody>
                  <a:tcPr/>
                </a:tc>
                <a:tc>
                  <a:txBody>
                    <a:bodyPr/>
                    <a:lstStyle/>
                    <a:p>
                      <a:r>
                        <a:rPr lang="en-US" dirty="0">
                          <a:solidFill>
                            <a:schemeClr val="accent6"/>
                          </a:solidFill>
                        </a:rPr>
                        <a:t>Singleton</a:t>
                      </a:r>
                    </a:p>
                  </a:txBody>
                  <a:tcPr/>
                </a:tc>
                <a:tc>
                  <a:txBody>
                    <a:bodyPr/>
                    <a:lstStyle/>
                    <a:p>
                      <a:r>
                        <a:rPr lang="en-US" dirty="0">
                          <a:solidFill>
                            <a:schemeClr val="accent6"/>
                          </a:solidFill>
                        </a:rPr>
                        <a:t>Command</a:t>
                      </a:r>
                    </a:p>
                  </a:txBody>
                  <a:tcPr/>
                </a:tc>
                <a:extLst>
                  <a:ext uri="{0D108BD9-81ED-4DB2-BD59-A6C34878D82A}">
                    <a16:rowId xmlns:a16="http://schemas.microsoft.com/office/drawing/2014/main" val="1106456692"/>
                  </a:ext>
                </a:extLst>
              </a:tr>
            </a:tbl>
          </a:graphicData>
        </a:graphic>
      </p:graphicFrame>
      <p:sp>
        <p:nvSpPr>
          <p:cNvPr id="5" name="TextBox 4">
            <a:extLst>
              <a:ext uri="{FF2B5EF4-FFF2-40B4-BE49-F238E27FC236}">
                <a16:creationId xmlns:a16="http://schemas.microsoft.com/office/drawing/2014/main" id="{77232221-ADF5-8242-B29C-6F23D4416733}"/>
              </a:ext>
            </a:extLst>
          </p:cNvPr>
          <p:cNvSpPr txBox="1"/>
          <p:nvPr/>
        </p:nvSpPr>
        <p:spPr>
          <a:xfrm>
            <a:off x="1501140" y="4000500"/>
            <a:ext cx="7871460" cy="1200329"/>
          </a:xfrm>
          <a:prstGeom prst="rect">
            <a:avLst/>
          </a:prstGeom>
          <a:noFill/>
        </p:spPr>
        <p:txBody>
          <a:bodyPr wrap="square" rtlCol="0">
            <a:spAutoFit/>
          </a:bodyPr>
          <a:lstStyle/>
          <a:p>
            <a:r>
              <a:rPr lang="en-US" dirty="0"/>
              <a:t>Factory Pattern, Abstract Factory Pattern, </a:t>
            </a:r>
            <a:r>
              <a:rPr lang="en-US" dirty="0">
                <a:solidFill>
                  <a:schemeClr val="accent2"/>
                </a:solidFill>
              </a:rPr>
              <a:t>Builder Pattern, </a:t>
            </a:r>
          </a:p>
          <a:p>
            <a:r>
              <a:rPr lang="en-US" dirty="0">
                <a:solidFill>
                  <a:schemeClr val="accent2"/>
                </a:solidFill>
              </a:rPr>
              <a:t>Singleton, Observer, Decorator,</a:t>
            </a:r>
            <a:r>
              <a:rPr lang="en-US" dirty="0"/>
              <a:t> Adaptor, Strategy, </a:t>
            </a:r>
            <a:r>
              <a:rPr lang="en-US" dirty="0">
                <a:solidFill>
                  <a:schemeClr val="accent2"/>
                </a:solidFill>
              </a:rPr>
              <a:t>Command Pattern</a:t>
            </a:r>
            <a:r>
              <a:rPr lang="en-US" dirty="0"/>
              <a:t>, Facade Pattern, Proxy</a:t>
            </a:r>
          </a:p>
          <a:p>
            <a:r>
              <a:rPr lang="en-US" dirty="0"/>
              <a:t>State Pattern, Chain Of Responsibility, Composite Pattern</a:t>
            </a:r>
          </a:p>
        </p:txBody>
      </p:sp>
    </p:spTree>
    <p:extLst>
      <p:ext uri="{BB962C8B-B14F-4D97-AF65-F5344CB8AC3E}">
        <p14:creationId xmlns:p14="http://schemas.microsoft.com/office/powerpoint/2010/main" val="280468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59BE-F24F-1D44-BB5D-E24D7CEAF2BB}"/>
              </a:ext>
            </a:extLst>
          </p:cNvPr>
          <p:cNvSpPr>
            <a:spLocks noGrp="1"/>
          </p:cNvSpPr>
          <p:nvPr>
            <p:ph type="title"/>
          </p:nvPr>
        </p:nvSpPr>
        <p:spPr>
          <a:xfrm>
            <a:off x="838200" y="365125"/>
            <a:ext cx="10515600" cy="640715"/>
          </a:xfrm>
        </p:spPr>
        <p:txBody>
          <a:bodyPr>
            <a:normAutofit fontScale="90000"/>
          </a:bodyPr>
          <a:lstStyle/>
          <a:p>
            <a:r>
              <a:rPr lang="en-US" dirty="0"/>
              <a:t>Command Pattern</a:t>
            </a:r>
          </a:p>
        </p:txBody>
      </p:sp>
      <p:pic>
        <p:nvPicPr>
          <p:cNvPr id="10" name="Content Placeholder 9">
            <a:extLst>
              <a:ext uri="{FF2B5EF4-FFF2-40B4-BE49-F238E27FC236}">
                <a16:creationId xmlns:a16="http://schemas.microsoft.com/office/drawing/2014/main" id="{8BD4D048-1290-2A44-8221-5C6808977DEC}"/>
              </a:ext>
            </a:extLst>
          </p:cNvPr>
          <p:cNvPicPr>
            <a:picLocks noGrp="1" noChangeAspect="1"/>
          </p:cNvPicPr>
          <p:nvPr>
            <p:ph idx="1"/>
          </p:nvPr>
        </p:nvPicPr>
        <p:blipFill>
          <a:blip r:embed="rId2"/>
          <a:stretch>
            <a:fillRect/>
          </a:stretch>
        </p:blipFill>
        <p:spPr>
          <a:xfrm>
            <a:off x="609600" y="1004971"/>
            <a:ext cx="5676900" cy="2424029"/>
          </a:xfrm>
        </p:spPr>
      </p:pic>
      <p:pic>
        <p:nvPicPr>
          <p:cNvPr id="12" name="Picture 11">
            <a:extLst>
              <a:ext uri="{FF2B5EF4-FFF2-40B4-BE49-F238E27FC236}">
                <a16:creationId xmlns:a16="http://schemas.microsoft.com/office/drawing/2014/main" id="{8F79E7AB-A53B-F24B-8EA7-9660C67E974C}"/>
              </a:ext>
            </a:extLst>
          </p:cNvPr>
          <p:cNvPicPr>
            <a:picLocks noChangeAspect="1"/>
          </p:cNvPicPr>
          <p:nvPr/>
        </p:nvPicPr>
        <p:blipFill>
          <a:blip r:embed="rId3"/>
          <a:stretch>
            <a:fillRect/>
          </a:stretch>
        </p:blipFill>
        <p:spPr>
          <a:xfrm>
            <a:off x="304800" y="3046574"/>
            <a:ext cx="5676900" cy="2806455"/>
          </a:xfrm>
          <a:prstGeom prst="rect">
            <a:avLst/>
          </a:prstGeom>
        </p:spPr>
      </p:pic>
    </p:spTree>
    <p:extLst>
      <p:ext uri="{BB962C8B-B14F-4D97-AF65-F5344CB8AC3E}">
        <p14:creationId xmlns:p14="http://schemas.microsoft.com/office/powerpoint/2010/main" val="394210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B92A-B9A5-A041-B782-9812B3DB2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33F2A9-0AD2-5249-8B38-470CEB0F243D}"/>
              </a:ext>
            </a:extLst>
          </p:cNvPr>
          <p:cNvSpPr>
            <a:spLocks noGrp="1"/>
          </p:cNvSpPr>
          <p:nvPr>
            <p:ph idx="1"/>
          </p:nvPr>
        </p:nvSpPr>
        <p:spPr/>
        <p:txBody>
          <a:bodyPr/>
          <a:lstStyle/>
          <a:p>
            <a:pPr marL="0" indent="0">
              <a:buNone/>
            </a:pPr>
            <a:r>
              <a:rPr lang="en-US" dirty="0"/>
              <a:t>Intent</a:t>
            </a:r>
          </a:p>
          <a:p>
            <a:pPr marL="0" indent="0">
              <a:buNone/>
            </a:pPr>
            <a:r>
              <a:rPr lang="en-IN" sz="1600" dirty="0"/>
              <a:t>Encapsulate a request as an object, thereby letting you parameterize clients with different requests, queue or log requests, and support undoable operations. </a:t>
            </a:r>
          </a:p>
        </p:txBody>
      </p:sp>
    </p:spTree>
    <p:extLst>
      <p:ext uri="{BB962C8B-B14F-4D97-AF65-F5344CB8AC3E}">
        <p14:creationId xmlns:p14="http://schemas.microsoft.com/office/powerpoint/2010/main" val="59728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1020-A7FA-5141-9CD4-801B43C5C184}"/>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6122C05D-7BA1-AE43-9C83-4366F8A7D00E}"/>
              </a:ext>
            </a:extLst>
          </p:cNvPr>
          <p:cNvSpPr>
            <a:spLocks noGrp="1"/>
          </p:cNvSpPr>
          <p:nvPr>
            <p:ph idx="1"/>
          </p:nvPr>
        </p:nvSpPr>
        <p:spPr/>
        <p:txBody>
          <a:bodyPr/>
          <a:lstStyle/>
          <a:p>
            <a:r>
              <a:rPr lang="en-IN" dirty="0"/>
              <a:t>Command design pattern is useful to abstract the business logic into discrete actions which we call commands. These command objects help in loose coupling between two classes where one class (invoker) shall call a method on other class (receiver) to perform a business operation.</a:t>
            </a:r>
          </a:p>
          <a:p>
            <a:r>
              <a:rPr lang="en-IN" dirty="0"/>
              <a:t>Encapsulate a request as an object, thereby letting you parameterize clients with different requests, queue or log requests, and support undoable operations. </a:t>
            </a:r>
          </a:p>
          <a:p>
            <a:endParaRPr lang="en-US" dirty="0"/>
          </a:p>
        </p:txBody>
      </p:sp>
    </p:spTree>
    <p:extLst>
      <p:ext uri="{BB962C8B-B14F-4D97-AF65-F5344CB8AC3E}">
        <p14:creationId xmlns:p14="http://schemas.microsoft.com/office/powerpoint/2010/main" val="1927920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3ADE2-1B6D-6A42-8289-F7CD6EA6EB97}"/>
              </a:ext>
            </a:extLst>
          </p:cNvPr>
          <p:cNvSpPr>
            <a:spLocks noGrp="1"/>
          </p:cNvSpPr>
          <p:nvPr>
            <p:ph idx="1"/>
          </p:nvPr>
        </p:nvSpPr>
        <p:spPr>
          <a:xfrm>
            <a:off x="731520" y="243840"/>
            <a:ext cx="10660380" cy="6400800"/>
          </a:xfrm>
        </p:spPr>
        <p:txBody>
          <a:bodyPr>
            <a:normAutofit fontScale="70000" lnSpcReduction="20000"/>
          </a:bodyPr>
          <a:lstStyle/>
          <a:p>
            <a:pPr marL="0" indent="0">
              <a:buNone/>
            </a:pPr>
            <a:r>
              <a:rPr lang="en-US" b="1" dirty="0"/>
              <a:t>Interiors Implementation</a:t>
            </a:r>
          </a:p>
          <a:p>
            <a:pPr marL="0" indent="0">
              <a:buNone/>
            </a:pPr>
            <a:r>
              <a:rPr lang="en-US" dirty="0"/>
              <a:t>e.g. Kitchen Interiors</a:t>
            </a:r>
          </a:p>
          <a:p>
            <a:pPr marL="0" indent="0">
              <a:buNone/>
            </a:pPr>
            <a:r>
              <a:rPr lang="en-US" dirty="0"/>
              <a:t>Client--- Creates a specification()</a:t>
            </a:r>
          </a:p>
          <a:p>
            <a:pPr marL="0" indent="0">
              <a:buNone/>
            </a:pPr>
            <a:r>
              <a:rPr lang="en-US" dirty="0"/>
              <a:t>Modify a specification()</a:t>
            </a:r>
          </a:p>
          <a:p>
            <a:pPr marL="0" indent="0">
              <a:buNone/>
            </a:pPr>
            <a:r>
              <a:rPr lang="en-US" b="1" dirty="0"/>
              <a:t>Architect</a:t>
            </a:r>
            <a:r>
              <a:rPr lang="en-US" dirty="0"/>
              <a:t>(specification ,Time)</a:t>
            </a:r>
          </a:p>
          <a:p>
            <a:pPr marL="0" indent="0">
              <a:buNone/>
            </a:pPr>
            <a:r>
              <a:rPr lang="en-US" dirty="0"/>
              <a:t>Specification -&gt;Plan </a:t>
            </a:r>
            <a:r>
              <a:rPr lang="en-US" dirty="0">
                <a:sym typeface="Wingdings" pitchFamily="2" charset="2"/>
              </a:rPr>
              <a:t></a:t>
            </a:r>
            <a:r>
              <a:rPr lang="en-US" dirty="0"/>
              <a:t> Tasks</a:t>
            </a:r>
          </a:p>
          <a:p>
            <a:pPr marL="0" indent="0">
              <a:buNone/>
            </a:pPr>
            <a:r>
              <a:rPr lang="en-US" b="1" dirty="0" err="1"/>
              <a:t>TaskManager</a:t>
            </a:r>
            <a:endParaRPr lang="en-US" b="1" dirty="0"/>
          </a:p>
          <a:p>
            <a:pPr marL="0" indent="0">
              <a:buNone/>
            </a:pPr>
            <a:r>
              <a:rPr lang="en-US" dirty="0">
                <a:solidFill>
                  <a:schemeClr val="accent6"/>
                </a:solidFill>
              </a:rPr>
              <a:t>Tasks1(Create, Read, Update, Delete)</a:t>
            </a:r>
          </a:p>
          <a:p>
            <a:pPr marL="0" indent="0">
              <a:buNone/>
            </a:pPr>
            <a:r>
              <a:rPr lang="en-US" dirty="0">
                <a:solidFill>
                  <a:schemeClr val="accent6"/>
                </a:solidFill>
              </a:rPr>
              <a:t>Tasks2</a:t>
            </a:r>
          </a:p>
          <a:p>
            <a:pPr marL="0" indent="0">
              <a:buNone/>
            </a:pPr>
            <a:r>
              <a:rPr lang="en-US" dirty="0">
                <a:solidFill>
                  <a:schemeClr val="accent6"/>
                </a:solidFill>
              </a:rPr>
              <a:t>….</a:t>
            </a:r>
          </a:p>
          <a:p>
            <a:pPr marL="0" indent="0">
              <a:buNone/>
            </a:pPr>
            <a:r>
              <a:rPr lang="en-US" dirty="0" err="1">
                <a:solidFill>
                  <a:schemeClr val="accent6"/>
                </a:solidFill>
              </a:rPr>
              <a:t>Tasksn</a:t>
            </a:r>
            <a:endParaRPr lang="en-US" dirty="0">
              <a:solidFill>
                <a:schemeClr val="accent6"/>
              </a:solidFill>
            </a:endParaRPr>
          </a:p>
          <a:p>
            <a:pPr marL="0" indent="0">
              <a:buNone/>
            </a:pPr>
            <a:r>
              <a:rPr lang="en-US" dirty="0">
                <a:solidFill>
                  <a:schemeClr val="accent6"/>
                </a:solidFill>
              </a:rPr>
              <a:t>Undo-</a:t>
            </a:r>
            <a:r>
              <a:rPr lang="en-US" dirty="0" err="1">
                <a:solidFill>
                  <a:schemeClr val="accent6"/>
                </a:solidFill>
              </a:rPr>
              <a:t>Taskx</a:t>
            </a:r>
            <a:endParaRPr lang="en-US" dirty="0">
              <a:solidFill>
                <a:schemeClr val="accent6"/>
              </a:solidFill>
            </a:endParaRPr>
          </a:p>
          <a:p>
            <a:pPr marL="0" indent="0">
              <a:buNone/>
            </a:pPr>
            <a:r>
              <a:rPr lang="en-US" dirty="0">
                <a:solidFill>
                  <a:schemeClr val="accent6"/>
                </a:solidFill>
              </a:rPr>
              <a:t>Redo-</a:t>
            </a:r>
            <a:r>
              <a:rPr lang="en-US" dirty="0" err="1">
                <a:solidFill>
                  <a:schemeClr val="accent6"/>
                </a:solidFill>
              </a:rPr>
              <a:t>Taskx</a:t>
            </a:r>
            <a:endParaRPr lang="en-US" dirty="0">
              <a:solidFill>
                <a:schemeClr val="accent6"/>
              </a:solidFill>
            </a:endParaRPr>
          </a:p>
          <a:p>
            <a:pPr marL="0" indent="0">
              <a:buNone/>
            </a:pPr>
            <a:endParaRPr lang="en-US" dirty="0"/>
          </a:p>
          <a:p>
            <a:pPr marL="0" indent="0">
              <a:buNone/>
            </a:pPr>
            <a:r>
              <a:rPr lang="en-US" b="1" dirty="0"/>
              <a:t>Workers</a:t>
            </a:r>
          </a:p>
          <a:p>
            <a:pPr marL="0" indent="0">
              <a:buNone/>
            </a:pPr>
            <a:r>
              <a:rPr lang="en-US" dirty="0"/>
              <a:t>-</a:t>
            </a:r>
            <a:r>
              <a:rPr lang="en-US" dirty="0" err="1"/>
              <a:t>CarpenterMestri</a:t>
            </a:r>
            <a:endParaRPr lang="en-US" dirty="0"/>
          </a:p>
          <a:p>
            <a:pPr marL="0" indent="0">
              <a:buNone/>
            </a:pPr>
            <a:r>
              <a:rPr lang="en-US" dirty="0"/>
              <a:t>-</a:t>
            </a:r>
            <a:r>
              <a:rPr lang="en-US" dirty="0" err="1"/>
              <a:t>ElectricianMestri</a:t>
            </a:r>
            <a:endParaRPr lang="en-US" dirty="0"/>
          </a:p>
          <a:p>
            <a:pPr marL="0" indent="0">
              <a:buNone/>
            </a:pPr>
            <a:r>
              <a:rPr lang="en-US" dirty="0"/>
              <a:t>-</a:t>
            </a:r>
            <a:r>
              <a:rPr lang="en-US" dirty="0" err="1"/>
              <a:t>PlumberMestri</a:t>
            </a:r>
            <a:endParaRPr lang="en-US" dirty="0"/>
          </a:p>
          <a:p>
            <a:pPr marL="0" indent="0">
              <a:buNone/>
            </a:pPr>
            <a:endParaRPr lang="en-US" dirty="0"/>
          </a:p>
        </p:txBody>
      </p:sp>
      <p:sp>
        <p:nvSpPr>
          <p:cNvPr id="4" name="Rectangle 3">
            <a:extLst>
              <a:ext uri="{FF2B5EF4-FFF2-40B4-BE49-F238E27FC236}">
                <a16:creationId xmlns:a16="http://schemas.microsoft.com/office/drawing/2014/main" id="{D03204DC-3F51-A048-AE0D-3BD4D8BBF145}"/>
              </a:ext>
            </a:extLst>
          </p:cNvPr>
          <p:cNvSpPr/>
          <p:nvPr/>
        </p:nvSpPr>
        <p:spPr>
          <a:xfrm>
            <a:off x="6842760" y="1927860"/>
            <a:ext cx="3840480" cy="3787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CRUD</a:t>
            </a:r>
          </a:p>
          <a:p>
            <a:endParaRPr lang="en-US" dirty="0"/>
          </a:p>
          <a:p>
            <a:r>
              <a:rPr lang="en-US" dirty="0"/>
              <a:t>Create</a:t>
            </a:r>
          </a:p>
          <a:p>
            <a:r>
              <a:rPr lang="en-US" dirty="0"/>
              <a:t>Read</a:t>
            </a:r>
          </a:p>
          <a:p>
            <a:r>
              <a:rPr lang="en-US" dirty="0"/>
              <a:t>Update</a:t>
            </a:r>
          </a:p>
          <a:p>
            <a:r>
              <a:rPr lang="en-US" dirty="0"/>
              <a:t>Delete</a:t>
            </a:r>
          </a:p>
          <a:p>
            <a:endParaRPr lang="en-US" dirty="0"/>
          </a:p>
          <a:p>
            <a:r>
              <a:rPr lang="en-US" dirty="0"/>
              <a:t>Tasks – Action -- Command</a:t>
            </a:r>
          </a:p>
        </p:txBody>
      </p:sp>
    </p:spTree>
    <p:extLst>
      <p:ext uri="{BB962C8B-B14F-4D97-AF65-F5344CB8AC3E}">
        <p14:creationId xmlns:p14="http://schemas.microsoft.com/office/powerpoint/2010/main" val="135656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DD386-B10D-A646-B99D-FEC9B3A4AA14}"/>
              </a:ext>
            </a:extLst>
          </p:cNvPr>
          <p:cNvSpPr>
            <a:spLocks noGrp="1"/>
          </p:cNvSpPr>
          <p:nvPr>
            <p:ph idx="1"/>
          </p:nvPr>
        </p:nvSpPr>
        <p:spPr>
          <a:xfrm>
            <a:off x="731520" y="99060"/>
            <a:ext cx="10622280" cy="6077903"/>
          </a:xfrm>
        </p:spPr>
        <p:txBody>
          <a:bodyPr/>
          <a:lstStyle/>
          <a:p>
            <a:pPr marL="0" indent="0">
              <a:buNone/>
            </a:pPr>
            <a:endParaRPr lang="en-US" dirty="0"/>
          </a:p>
        </p:txBody>
      </p:sp>
      <p:sp>
        <p:nvSpPr>
          <p:cNvPr id="4" name="Rectangle 3">
            <a:extLst>
              <a:ext uri="{FF2B5EF4-FFF2-40B4-BE49-F238E27FC236}">
                <a16:creationId xmlns:a16="http://schemas.microsoft.com/office/drawing/2014/main" id="{4B17B816-4BE2-284F-8909-4EF101B5EDE0}"/>
              </a:ext>
            </a:extLst>
          </p:cNvPr>
          <p:cNvSpPr/>
          <p:nvPr/>
        </p:nvSpPr>
        <p:spPr>
          <a:xfrm>
            <a:off x="4023360" y="354806"/>
            <a:ext cx="2506980" cy="168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TaskManager</a:t>
            </a:r>
            <a:r>
              <a:rPr lang="en-US" dirty="0"/>
              <a:t>(Invoker)</a:t>
            </a:r>
          </a:p>
          <a:p>
            <a:r>
              <a:rPr lang="en-US" sz="1000" dirty="0"/>
              <a:t>-List&lt;Task&gt;</a:t>
            </a:r>
          </a:p>
          <a:p>
            <a:r>
              <a:rPr lang="en-US" sz="1000" dirty="0"/>
              <a:t>+</a:t>
            </a:r>
            <a:r>
              <a:rPr lang="en-US" sz="1000" dirty="0" err="1"/>
              <a:t>addTask</a:t>
            </a:r>
            <a:r>
              <a:rPr lang="en-US" sz="1000" dirty="0"/>
              <a:t>(Task)</a:t>
            </a:r>
          </a:p>
          <a:p>
            <a:r>
              <a:rPr lang="en-US" sz="1000" dirty="0"/>
              <a:t>-</a:t>
            </a:r>
            <a:r>
              <a:rPr lang="en-US" sz="1000" dirty="0" err="1"/>
              <a:t>invokeTasks</a:t>
            </a:r>
            <a:r>
              <a:rPr lang="en-US" sz="1000" dirty="0"/>
              <a:t>(Task)</a:t>
            </a:r>
          </a:p>
          <a:p>
            <a:endParaRPr lang="en-US" sz="1000" dirty="0"/>
          </a:p>
          <a:p>
            <a:endParaRPr lang="en-US" sz="1000" dirty="0"/>
          </a:p>
          <a:p>
            <a:endParaRPr lang="en-US" sz="1000" dirty="0"/>
          </a:p>
        </p:txBody>
      </p:sp>
      <p:sp>
        <p:nvSpPr>
          <p:cNvPr id="5" name="Rectangle 4">
            <a:extLst>
              <a:ext uri="{FF2B5EF4-FFF2-40B4-BE49-F238E27FC236}">
                <a16:creationId xmlns:a16="http://schemas.microsoft.com/office/drawing/2014/main" id="{37411D6E-A79A-5E48-A178-7D713D061F48}"/>
              </a:ext>
            </a:extLst>
          </p:cNvPr>
          <p:cNvSpPr/>
          <p:nvPr/>
        </p:nvSpPr>
        <p:spPr>
          <a:xfrm>
            <a:off x="3240406" y="3017997"/>
            <a:ext cx="2291714" cy="841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&lt;Task&gt;(Command)</a:t>
            </a:r>
          </a:p>
          <a:p>
            <a:r>
              <a:rPr lang="en-US" sz="1000" dirty="0"/>
              <a:t>-Worker</a:t>
            </a:r>
          </a:p>
          <a:p>
            <a:r>
              <a:rPr lang="en-US" sz="1000" dirty="0"/>
              <a:t>+</a:t>
            </a:r>
            <a:r>
              <a:rPr lang="en-US" sz="1000" dirty="0" err="1"/>
              <a:t>setWorker</a:t>
            </a:r>
            <a:r>
              <a:rPr lang="en-US" sz="1000" dirty="0"/>
              <a:t>(Worker)</a:t>
            </a:r>
          </a:p>
          <a:p>
            <a:r>
              <a:rPr lang="en-US" sz="1000" dirty="0"/>
              <a:t>+Execute()</a:t>
            </a:r>
          </a:p>
        </p:txBody>
      </p:sp>
      <p:sp>
        <p:nvSpPr>
          <p:cNvPr id="6" name="Rectangle 5">
            <a:extLst>
              <a:ext uri="{FF2B5EF4-FFF2-40B4-BE49-F238E27FC236}">
                <a16:creationId xmlns:a16="http://schemas.microsoft.com/office/drawing/2014/main" id="{399E932F-6F21-764B-93FC-9A6796784139}"/>
              </a:ext>
            </a:extLst>
          </p:cNvPr>
          <p:cNvSpPr/>
          <p:nvPr/>
        </p:nvSpPr>
        <p:spPr>
          <a:xfrm>
            <a:off x="1421130" y="4435316"/>
            <a:ext cx="2148840" cy="675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FlooringTask</a:t>
            </a:r>
            <a:endParaRPr lang="en-US" dirty="0"/>
          </a:p>
          <a:p>
            <a:r>
              <a:rPr lang="en-US" sz="1000" dirty="0"/>
              <a:t>+Execute()</a:t>
            </a:r>
          </a:p>
        </p:txBody>
      </p:sp>
      <p:sp>
        <p:nvSpPr>
          <p:cNvPr id="8" name="Rectangle 7">
            <a:extLst>
              <a:ext uri="{FF2B5EF4-FFF2-40B4-BE49-F238E27FC236}">
                <a16:creationId xmlns:a16="http://schemas.microsoft.com/office/drawing/2014/main" id="{C74E0925-5891-D647-BF50-76440B94FB8A}"/>
              </a:ext>
            </a:extLst>
          </p:cNvPr>
          <p:cNvSpPr/>
          <p:nvPr/>
        </p:nvSpPr>
        <p:spPr>
          <a:xfrm>
            <a:off x="5996940" y="4419600"/>
            <a:ext cx="2148840" cy="656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ItalianPlumbingTask</a:t>
            </a:r>
            <a:endParaRPr lang="en-US" dirty="0"/>
          </a:p>
        </p:txBody>
      </p:sp>
      <p:sp>
        <p:nvSpPr>
          <p:cNvPr id="9" name="Rectangle 8">
            <a:extLst>
              <a:ext uri="{FF2B5EF4-FFF2-40B4-BE49-F238E27FC236}">
                <a16:creationId xmlns:a16="http://schemas.microsoft.com/office/drawing/2014/main" id="{2A70ECB4-4F84-A34A-A287-14102A545E8D}"/>
              </a:ext>
            </a:extLst>
          </p:cNvPr>
          <p:cNvSpPr/>
          <p:nvPr/>
        </p:nvSpPr>
        <p:spPr>
          <a:xfrm>
            <a:off x="3764280" y="4438650"/>
            <a:ext cx="2148840" cy="656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PaintingTask</a:t>
            </a:r>
            <a:endParaRPr lang="en-US" dirty="0"/>
          </a:p>
          <a:p>
            <a:r>
              <a:rPr lang="en-US" sz="1000" dirty="0"/>
              <a:t>+Execute()</a:t>
            </a:r>
          </a:p>
        </p:txBody>
      </p:sp>
      <p:sp>
        <p:nvSpPr>
          <p:cNvPr id="10" name="Rectangle 9">
            <a:extLst>
              <a:ext uri="{FF2B5EF4-FFF2-40B4-BE49-F238E27FC236}">
                <a16:creationId xmlns:a16="http://schemas.microsoft.com/office/drawing/2014/main" id="{59867D70-A766-654C-9A97-21FC48D1407E}"/>
              </a:ext>
            </a:extLst>
          </p:cNvPr>
          <p:cNvSpPr/>
          <p:nvPr/>
        </p:nvSpPr>
        <p:spPr>
          <a:xfrm>
            <a:off x="8412480" y="4447221"/>
            <a:ext cx="2148840" cy="63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KitchenSlabTask</a:t>
            </a:r>
            <a:endParaRPr lang="en-US" dirty="0"/>
          </a:p>
        </p:txBody>
      </p:sp>
      <p:cxnSp>
        <p:nvCxnSpPr>
          <p:cNvPr id="13" name="Straight Arrow Connector 12">
            <a:extLst>
              <a:ext uri="{FF2B5EF4-FFF2-40B4-BE49-F238E27FC236}">
                <a16:creationId xmlns:a16="http://schemas.microsoft.com/office/drawing/2014/main" id="{4DB03C56-4AAD-3442-B6D7-D0F901D26184}"/>
              </a:ext>
            </a:extLst>
          </p:cNvPr>
          <p:cNvCxnSpPr>
            <a:cxnSpLocks/>
            <a:stCxn id="6" idx="0"/>
            <a:endCxn id="5" idx="2"/>
          </p:cNvCxnSpPr>
          <p:nvPr/>
        </p:nvCxnSpPr>
        <p:spPr>
          <a:xfrm flipV="1">
            <a:off x="2495550" y="3859530"/>
            <a:ext cx="1890713" cy="575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8E086E-E517-7F4D-B90A-ABE39192D4D1}"/>
              </a:ext>
            </a:extLst>
          </p:cNvPr>
          <p:cNvCxnSpPr>
            <a:cxnSpLocks/>
            <a:endCxn id="5" idx="2"/>
          </p:cNvCxnSpPr>
          <p:nvPr/>
        </p:nvCxnSpPr>
        <p:spPr>
          <a:xfrm flipH="1" flipV="1">
            <a:off x="4386263" y="3859530"/>
            <a:ext cx="429578" cy="56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FF3EA8-B5BF-3542-B457-9AC476C44AFB}"/>
              </a:ext>
            </a:extLst>
          </p:cNvPr>
          <p:cNvCxnSpPr>
            <a:cxnSpLocks/>
          </p:cNvCxnSpPr>
          <p:nvPr/>
        </p:nvCxnSpPr>
        <p:spPr>
          <a:xfrm flipH="1" flipV="1">
            <a:off x="4533900" y="3859530"/>
            <a:ext cx="2560320" cy="560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3CA6A58-1BE0-1E46-92CB-5B16D84DC400}"/>
              </a:ext>
            </a:extLst>
          </p:cNvPr>
          <p:cNvCxnSpPr>
            <a:cxnSpLocks/>
          </p:cNvCxnSpPr>
          <p:nvPr/>
        </p:nvCxnSpPr>
        <p:spPr>
          <a:xfrm flipH="1" flipV="1">
            <a:off x="4686300" y="3859530"/>
            <a:ext cx="4206240" cy="579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3A58E7-CCED-EE44-9007-62615B73C291}"/>
              </a:ext>
            </a:extLst>
          </p:cNvPr>
          <p:cNvSpPr/>
          <p:nvPr/>
        </p:nvSpPr>
        <p:spPr>
          <a:xfrm>
            <a:off x="8145780" y="1426843"/>
            <a:ext cx="2415540" cy="115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Worker(Receiver)</a:t>
            </a:r>
          </a:p>
          <a:p>
            <a:r>
              <a:rPr lang="en-US" sz="1000" dirty="0"/>
              <a:t>+</a:t>
            </a:r>
            <a:r>
              <a:rPr lang="en-US" sz="1000" dirty="0" err="1"/>
              <a:t>synchronousExecute</a:t>
            </a:r>
            <a:r>
              <a:rPr lang="en-US" sz="1000" dirty="0"/>
              <a:t>(Task)</a:t>
            </a:r>
          </a:p>
          <a:p>
            <a:pPr algn="ctr"/>
            <a:endParaRPr lang="en-US" dirty="0"/>
          </a:p>
        </p:txBody>
      </p:sp>
      <p:sp>
        <p:nvSpPr>
          <p:cNvPr id="30" name="Rectangle 29">
            <a:extLst>
              <a:ext uri="{FF2B5EF4-FFF2-40B4-BE49-F238E27FC236}">
                <a16:creationId xmlns:a16="http://schemas.microsoft.com/office/drawing/2014/main" id="{A5D974F3-6B51-8840-819C-E933B97BECCC}"/>
              </a:ext>
            </a:extLst>
          </p:cNvPr>
          <p:cNvSpPr/>
          <p:nvPr/>
        </p:nvSpPr>
        <p:spPr>
          <a:xfrm>
            <a:off x="876300" y="1260157"/>
            <a:ext cx="1790700" cy="168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Architect(Client)</a:t>
            </a:r>
            <a:endParaRPr lang="en-US" sz="1000" dirty="0"/>
          </a:p>
          <a:p>
            <a:r>
              <a:rPr lang="en-US" sz="1000" dirty="0"/>
              <a:t>-Task(Worker) </a:t>
            </a:r>
          </a:p>
        </p:txBody>
      </p:sp>
      <p:cxnSp>
        <p:nvCxnSpPr>
          <p:cNvPr id="33" name="Straight Arrow Connector 32">
            <a:extLst>
              <a:ext uri="{FF2B5EF4-FFF2-40B4-BE49-F238E27FC236}">
                <a16:creationId xmlns:a16="http://schemas.microsoft.com/office/drawing/2014/main" id="{26BE580F-81D6-E648-BFA9-A278A4BBBEDA}"/>
              </a:ext>
            </a:extLst>
          </p:cNvPr>
          <p:cNvCxnSpPr>
            <a:cxnSpLocks/>
          </p:cNvCxnSpPr>
          <p:nvPr/>
        </p:nvCxnSpPr>
        <p:spPr>
          <a:xfrm flipV="1">
            <a:off x="4998720" y="2052636"/>
            <a:ext cx="3120390" cy="113157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A43C8F0-876F-0947-AFF4-7925BA17B7E7}"/>
              </a:ext>
            </a:extLst>
          </p:cNvPr>
          <p:cNvSpPr/>
          <p:nvPr/>
        </p:nvSpPr>
        <p:spPr>
          <a:xfrm>
            <a:off x="7023735" y="3008947"/>
            <a:ext cx="1158240" cy="356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Painter</a:t>
            </a:r>
          </a:p>
        </p:txBody>
      </p:sp>
      <p:sp>
        <p:nvSpPr>
          <p:cNvPr id="43" name="Rectangle 42">
            <a:extLst>
              <a:ext uri="{FF2B5EF4-FFF2-40B4-BE49-F238E27FC236}">
                <a16:creationId xmlns:a16="http://schemas.microsoft.com/office/drawing/2014/main" id="{388FED43-6539-7A4E-B68B-735A7D15890F}"/>
              </a:ext>
            </a:extLst>
          </p:cNvPr>
          <p:cNvSpPr/>
          <p:nvPr/>
        </p:nvSpPr>
        <p:spPr>
          <a:xfrm>
            <a:off x="8389620" y="3017997"/>
            <a:ext cx="1158240" cy="356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Mason</a:t>
            </a:r>
          </a:p>
        </p:txBody>
      </p:sp>
      <p:sp>
        <p:nvSpPr>
          <p:cNvPr id="44" name="Rectangle 43">
            <a:extLst>
              <a:ext uri="{FF2B5EF4-FFF2-40B4-BE49-F238E27FC236}">
                <a16:creationId xmlns:a16="http://schemas.microsoft.com/office/drawing/2014/main" id="{B5592956-70E8-614E-AFD0-D29AA7B32923}"/>
              </a:ext>
            </a:extLst>
          </p:cNvPr>
          <p:cNvSpPr/>
          <p:nvPr/>
        </p:nvSpPr>
        <p:spPr>
          <a:xfrm>
            <a:off x="10062210" y="3017997"/>
            <a:ext cx="1158240" cy="356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Carpenter</a:t>
            </a:r>
          </a:p>
        </p:txBody>
      </p:sp>
      <p:cxnSp>
        <p:nvCxnSpPr>
          <p:cNvPr id="45" name="Straight Arrow Connector 44">
            <a:extLst>
              <a:ext uri="{FF2B5EF4-FFF2-40B4-BE49-F238E27FC236}">
                <a16:creationId xmlns:a16="http://schemas.microsoft.com/office/drawing/2014/main" id="{EB8CCC9D-B999-674B-B4E0-C4B883E7B3ED}"/>
              </a:ext>
            </a:extLst>
          </p:cNvPr>
          <p:cNvCxnSpPr>
            <a:cxnSpLocks/>
          </p:cNvCxnSpPr>
          <p:nvPr/>
        </p:nvCxnSpPr>
        <p:spPr>
          <a:xfrm flipV="1">
            <a:off x="7254240" y="2597467"/>
            <a:ext cx="1638300" cy="397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B22341A-D4D8-AF44-8599-9C7E1EBFB7FE}"/>
              </a:ext>
            </a:extLst>
          </p:cNvPr>
          <p:cNvCxnSpPr>
            <a:cxnSpLocks/>
            <a:stCxn id="43" idx="0"/>
          </p:cNvCxnSpPr>
          <p:nvPr/>
        </p:nvCxnSpPr>
        <p:spPr>
          <a:xfrm flipV="1">
            <a:off x="8968740" y="2586037"/>
            <a:ext cx="146686" cy="43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DB1DE9-147D-EC4A-A020-25346777E02A}"/>
              </a:ext>
            </a:extLst>
          </p:cNvPr>
          <p:cNvCxnSpPr>
            <a:cxnSpLocks/>
            <a:stCxn id="44" idx="0"/>
          </p:cNvCxnSpPr>
          <p:nvPr/>
        </p:nvCxnSpPr>
        <p:spPr>
          <a:xfrm flipH="1" flipV="1">
            <a:off x="9248776" y="2597467"/>
            <a:ext cx="1392554" cy="420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CBB1113-7966-1F45-91F7-B0CB991F3211}"/>
              </a:ext>
            </a:extLst>
          </p:cNvPr>
          <p:cNvCxnSpPr>
            <a:cxnSpLocks/>
            <a:stCxn id="30" idx="2"/>
            <a:endCxn id="5" idx="1"/>
          </p:cNvCxnSpPr>
          <p:nvPr/>
        </p:nvCxnSpPr>
        <p:spPr>
          <a:xfrm>
            <a:off x="1771650" y="2944177"/>
            <a:ext cx="1468756" cy="49458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FD1D3A7E-C78B-3943-A5DA-EC4277D1ED4A}"/>
              </a:ext>
            </a:extLst>
          </p:cNvPr>
          <p:cNvCxnSpPr>
            <a:cxnSpLocks/>
          </p:cNvCxnSpPr>
          <p:nvPr/>
        </p:nvCxnSpPr>
        <p:spPr>
          <a:xfrm flipV="1">
            <a:off x="4686300" y="2006439"/>
            <a:ext cx="0" cy="117776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F9B90EC-F332-AF4D-9815-8B85CA93746E}"/>
              </a:ext>
            </a:extLst>
          </p:cNvPr>
          <p:cNvCxnSpPr>
            <a:cxnSpLocks/>
            <a:endCxn id="4" idx="1"/>
          </p:cNvCxnSpPr>
          <p:nvPr/>
        </p:nvCxnSpPr>
        <p:spPr>
          <a:xfrm flipV="1">
            <a:off x="2590800" y="1196816"/>
            <a:ext cx="1432560" cy="68937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6A7320-561C-1644-A8C4-79A39ED7E6BD}"/>
              </a:ext>
              <a:ext uri="{C183D7F6-B498-43B3-948B-1728B52AA6E4}">
                <adec:decorative xmlns:adec="http://schemas.microsoft.com/office/drawing/2017/decorative" val="1"/>
              </a:ext>
            </a:extLst>
          </p:cNvPr>
          <p:cNvCxnSpPr>
            <a:cxnSpLocks/>
          </p:cNvCxnSpPr>
          <p:nvPr/>
        </p:nvCxnSpPr>
        <p:spPr>
          <a:xfrm flipV="1">
            <a:off x="2667000" y="2141220"/>
            <a:ext cx="5452110" cy="8382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350BE7E-985F-9042-A2F5-F878DB7D9CBA}"/>
              </a:ext>
            </a:extLst>
          </p:cNvPr>
          <p:cNvSpPr txBox="1"/>
          <p:nvPr/>
        </p:nvSpPr>
        <p:spPr>
          <a:xfrm>
            <a:off x="3524250" y="2208133"/>
            <a:ext cx="4008120" cy="215444"/>
          </a:xfrm>
          <a:prstGeom prst="rect">
            <a:avLst/>
          </a:prstGeom>
          <a:noFill/>
        </p:spPr>
        <p:txBody>
          <a:bodyPr wrap="square" rtlCol="0">
            <a:spAutoFit/>
          </a:bodyPr>
          <a:lstStyle/>
          <a:p>
            <a:r>
              <a:rPr lang="en-US" sz="800" dirty="0"/>
              <a:t>Client is associated with </a:t>
            </a:r>
            <a:r>
              <a:rPr lang="en-US" sz="800" dirty="0" err="1"/>
              <a:t>Recevier</a:t>
            </a:r>
            <a:r>
              <a:rPr lang="en-US" sz="800" dirty="0"/>
              <a:t> to have flexibility N:M mapping</a:t>
            </a:r>
          </a:p>
        </p:txBody>
      </p:sp>
      <p:cxnSp>
        <p:nvCxnSpPr>
          <p:cNvPr id="87" name="Straight Arrow Connector 86">
            <a:extLst>
              <a:ext uri="{FF2B5EF4-FFF2-40B4-BE49-F238E27FC236}">
                <a16:creationId xmlns:a16="http://schemas.microsoft.com/office/drawing/2014/main" id="{D2E192E2-DDFA-B94F-ADE4-1EA23FFBF489}"/>
              </a:ext>
            </a:extLst>
          </p:cNvPr>
          <p:cNvCxnSpPr>
            <a:cxnSpLocks/>
          </p:cNvCxnSpPr>
          <p:nvPr/>
        </p:nvCxnSpPr>
        <p:spPr>
          <a:xfrm flipV="1">
            <a:off x="5151120" y="2205036"/>
            <a:ext cx="3120390" cy="113157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65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5B00-D527-2549-87EB-5BECD250D486}"/>
              </a:ext>
            </a:extLst>
          </p:cNvPr>
          <p:cNvSpPr>
            <a:spLocks noGrp="1"/>
          </p:cNvSpPr>
          <p:nvPr>
            <p:ph type="title"/>
          </p:nvPr>
        </p:nvSpPr>
        <p:spPr>
          <a:xfrm>
            <a:off x="1097280" y="376871"/>
            <a:ext cx="10515600" cy="793115"/>
          </a:xfrm>
        </p:spPr>
        <p:txBody>
          <a:bodyPr/>
          <a:lstStyle/>
          <a:p>
            <a:r>
              <a:rPr lang="en-US" dirty="0"/>
              <a:t>Database Resilience (Durability)</a:t>
            </a:r>
          </a:p>
        </p:txBody>
      </p:sp>
      <p:sp>
        <p:nvSpPr>
          <p:cNvPr id="3" name="Content Placeholder 2">
            <a:extLst>
              <a:ext uri="{FF2B5EF4-FFF2-40B4-BE49-F238E27FC236}">
                <a16:creationId xmlns:a16="http://schemas.microsoft.com/office/drawing/2014/main" id="{A24B4C87-7BD0-7C40-A022-13EEF73DA568}"/>
              </a:ext>
            </a:extLst>
          </p:cNvPr>
          <p:cNvSpPr>
            <a:spLocks noGrp="1"/>
          </p:cNvSpPr>
          <p:nvPr>
            <p:ph idx="1"/>
          </p:nvPr>
        </p:nvSpPr>
        <p:spPr>
          <a:xfrm>
            <a:off x="1097280" y="1242061"/>
            <a:ext cx="10256520" cy="998220"/>
          </a:xfrm>
        </p:spPr>
        <p:txBody>
          <a:bodyPr>
            <a:normAutofit/>
          </a:bodyPr>
          <a:lstStyle/>
          <a:p>
            <a:r>
              <a:rPr lang="en-US" sz="1200" dirty="0"/>
              <a:t>Every Command given to a database is first logged into a file.</a:t>
            </a:r>
          </a:p>
          <a:p>
            <a:r>
              <a:rPr lang="en-US" sz="1200" dirty="0"/>
              <a:t>If the database goes down before executing the command the database goes onto inconsistent state.</a:t>
            </a:r>
          </a:p>
          <a:p>
            <a:r>
              <a:rPr lang="en-US" sz="1200" dirty="0"/>
              <a:t>When database comes up it executes the logs first.</a:t>
            </a:r>
          </a:p>
        </p:txBody>
      </p:sp>
      <p:sp>
        <p:nvSpPr>
          <p:cNvPr id="5" name="Content Placeholder 2">
            <a:extLst>
              <a:ext uri="{FF2B5EF4-FFF2-40B4-BE49-F238E27FC236}">
                <a16:creationId xmlns:a16="http://schemas.microsoft.com/office/drawing/2014/main" id="{8778D66E-5010-1A46-98A5-E4E3DF64E756}"/>
              </a:ext>
            </a:extLst>
          </p:cNvPr>
          <p:cNvSpPr txBox="1">
            <a:spLocks/>
          </p:cNvSpPr>
          <p:nvPr/>
        </p:nvSpPr>
        <p:spPr>
          <a:xfrm>
            <a:off x="1257300" y="2324102"/>
            <a:ext cx="9845040" cy="35128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200" dirty="0"/>
          </a:p>
        </p:txBody>
      </p:sp>
      <p:sp>
        <p:nvSpPr>
          <p:cNvPr id="6" name="Rectangle 5">
            <a:extLst>
              <a:ext uri="{FF2B5EF4-FFF2-40B4-BE49-F238E27FC236}">
                <a16:creationId xmlns:a16="http://schemas.microsoft.com/office/drawing/2014/main" id="{7FAE8817-8FB9-194E-8CE0-D698C296E720}"/>
              </a:ext>
            </a:extLst>
          </p:cNvPr>
          <p:cNvSpPr/>
          <p:nvPr/>
        </p:nvSpPr>
        <p:spPr>
          <a:xfrm>
            <a:off x="1615440" y="2446021"/>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User/Application(Client)</a:t>
            </a:r>
          </a:p>
        </p:txBody>
      </p:sp>
      <p:sp>
        <p:nvSpPr>
          <p:cNvPr id="7" name="Rectangle 6">
            <a:extLst>
              <a:ext uri="{FF2B5EF4-FFF2-40B4-BE49-F238E27FC236}">
                <a16:creationId xmlns:a16="http://schemas.microsoft.com/office/drawing/2014/main" id="{3007ED73-9306-4649-9604-89097C9D8ADB}"/>
              </a:ext>
            </a:extLst>
          </p:cNvPr>
          <p:cNvSpPr/>
          <p:nvPr/>
        </p:nvSpPr>
        <p:spPr>
          <a:xfrm>
            <a:off x="4457700" y="3691895"/>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Statement(Command)</a:t>
            </a:r>
          </a:p>
          <a:p>
            <a:r>
              <a:rPr lang="en-US" sz="1000" dirty="0"/>
              <a:t>-connection</a:t>
            </a:r>
          </a:p>
        </p:txBody>
      </p:sp>
      <p:sp>
        <p:nvSpPr>
          <p:cNvPr id="8" name="Rectangle 7">
            <a:extLst>
              <a:ext uri="{FF2B5EF4-FFF2-40B4-BE49-F238E27FC236}">
                <a16:creationId xmlns:a16="http://schemas.microsoft.com/office/drawing/2014/main" id="{E5D06EA6-F313-ED4F-8E05-87898E999A82}"/>
              </a:ext>
            </a:extLst>
          </p:cNvPr>
          <p:cNvSpPr/>
          <p:nvPr/>
        </p:nvSpPr>
        <p:spPr>
          <a:xfrm>
            <a:off x="6743700" y="4312928"/>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Create</a:t>
            </a:r>
          </a:p>
        </p:txBody>
      </p:sp>
      <p:sp>
        <p:nvSpPr>
          <p:cNvPr id="9" name="Rectangle 8">
            <a:extLst>
              <a:ext uri="{FF2B5EF4-FFF2-40B4-BE49-F238E27FC236}">
                <a16:creationId xmlns:a16="http://schemas.microsoft.com/office/drawing/2014/main" id="{C68D1069-105F-0D45-8A9C-5A11EE9F8D65}"/>
              </a:ext>
            </a:extLst>
          </p:cNvPr>
          <p:cNvSpPr/>
          <p:nvPr/>
        </p:nvSpPr>
        <p:spPr>
          <a:xfrm>
            <a:off x="5044440" y="4351028"/>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Delete</a:t>
            </a:r>
          </a:p>
        </p:txBody>
      </p:sp>
      <p:sp>
        <p:nvSpPr>
          <p:cNvPr id="10" name="Rectangle 9">
            <a:extLst>
              <a:ext uri="{FF2B5EF4-FFF2-40B4-BE49-F238E27FC236}">
                <a16:creationId xmlns:a16="http://schemas.microsoft.com/office/drawing/2014/main" id="{09F8FD7A-1FBE-E044-8DF8-633AD5AF71C8}"/>
              </a:ext>
            </a:extLst>
          </p:cNvPr>
          <p:cNvSpPr/>
          <p:nvPr/>
        </p:nvSpPr>
        <p:spPr>
          <a:xfrm>
            <a:off x="3345180" y="4351028"/>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Insert</a:t>
            </a:r>
          </a:p>
        </p:txBody>
      </p:sp>
      <p:cxnSp>
        <p:nvCxnSpPr>
          <p:cNvPr id="12" name="Straight Arrow Connector 11">
            <a:extLst>
              <a:ext uri="{FF2B5EF4-FFF2-40B4-BE49-F238E27FC236}">
                <a16:creationId xmlns:a16="http://schemas.microsoft.com/office/drawing/2014/main" id="{6C6649A2-7D79-8649-863E-479B181A7146}"/>
              </a:ext>
            </a:extLst>
          </p:cNvPr>
          <p:cNvCxnSpPr>
            <a:cxnSpLocks/>
          </p:cNvCxnSpPr>
          <p:nvPr/>
        </p:nvCxnSpPr>
        <p:spPr>
          <a:xfrm>
            <a:off x="2400300" y="2865123"/>
            <a:ext cx="2057400" cy="834392"/>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76572A2-BE10-ED4E-9A36-5D977B201548}"/>
              </a:ext>
            </a:extLst>
          </p:cNvPr>
          <p:cNvSpPr/>
          <p:nvPr/>
        </p:nvSpPr>
        <p:spPr>
          <a:xfrm>
            <a:off x="5173980" y="2320292"/>
            <a:ext cx="1569720" cy="41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Connection(Receiver)</a:t>
            </a:r>
          </a:p>
        </p:txBody>
      </p:sp>
      <p:sp>
        <p:nvSpPr>
          <p:cNvPr id="14" name="Rectangle 13">
            <a:extLst>
              <a:ext uri="{FF2B5EF4-FFF2-40B4-BE49-F238E27FC236}">
                <a16:creationId xmlns:a16="http://schemas.microsoft.com/office/drawing/2014/main" id="{EEE143C0-B348-D641-BBAA-2D857A5A6AD7}"/>
              </a:ext>
            </a:extLst>
          </p:cNvPr>
          <p:cNvSpPr/>
          <p:nvPr/>
        </p:nvSpPr>
        <p:spPr>
          <a:xfrm>
            <a:off x="7886700" y="2767981"/>
            <a:ext cx="1775460" cy="491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Executor(Invoker)</a:t>
            </a:r>
          </a:p>
        </p:txBody>
      </p:sp>
      <p:cxnSp>
        <p:nvCxnSpPr>
          <p:cNvPr id="15" name="Straight Arrow Connector 14">
            <a:extLst>
              <a:ext uri="{FF2B5EF4-FFF2-40B4-BE49-F238E27FC236}">
                <a16:creationId xmlns:a16="http://schemas.microsoft.com/office/drawing/2014/main" id="{7DD64307-DC80-CF4F-AD2E-FB1770EF6446}"/>
              </a:ext>
            </a:extLst>
          </p:cNvPr>
          <p:cNvCxnSpPr>
            <a:cxnSpLocks/>
            <a:stCxn id="6" idx="3"/>
            <a:endCxn id="13" idx="1"/>
          </p:cNvCxnSpPr>
          <p:nvPr/>
        </p:nvCxnSpPr>
        <p:spPr>
          <a:xfrm flipV="1">
            <a:off x="3185160" y="2526033"/>
            <a:ext cx="1988820" cy="12572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BDCC31F-67AD-314F-B047-99E899CAC41E}"/>
              </a:ext>
            </a:extLst>
          </p:cNvPr>
          <p:cNvCxnSpPr>
            <a:cxnSpLocks/>
            <a:stCxn id="7" idx="0"/>
          </p:cNvCxnSpPr>
          <p:nvPr/>
        </p:nvCxnSpPr>
        <p:spPr>
          <a:xfrm flipV="1">
            <a:off x="5242560" y="2678435"/>
            <a:ext cx="83820" cy="101346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C8E70E5-EA6A-3541-9347-6A6F9741E772}"/>
              </a:ext>
            </a:extLst>
          </p:cNvPr>
          <p:cNvCxnSpPr>
            <a:cxnSpLocks/>
            <a:endCxn id="14" idx="2"/>
          </p:cNvCxnSpPr>
          <p:nvPr/>
        </p:nvCxnSpPr>
        <p:spPr>
          <a:xfrm flipV="1">
            <a:off x="5394960" y="3259480"/>
            <a:ext cx="3379470" cy="5848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7ADC3FE-A34D-1348-AEAE-1165D65E208D}"/>
              </a:ext>
            </a:extLst>
          </p:cNvPr>
          <p:cNvCxnSpPr>
            <a:cxnSpLocks/>
            <a:endCxn id="14" idx="1"/>
          </p:cNvCxnSpPr>
          <p:nvPr/>
        </p:nvCxnSpPr>
        <p:spPr>
          <a:xfrm>
            <a:off x="3185160" y="2767981"/>
            <a:ext cx="4701540" cy="24575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C825A55-F0DF-BE45-96E8-F7B5C20CA38B}"/>
              </a:ext>
            </a:extLst>
          </p:cNvPr>
          <p:cNvCxnSpPr>
            <a:cxnSpLocks/>
            <a:stCxn id="10" idx="0"/>
          </p:cNvCxnSpPr>
          <p:nvPr/>
        </p:nvCxnSpPr>
        <p:spPr>
          <a:xfrm flipV="1">
            <a:off x="4130040" y="4131930"/>
            <a:ext cx="899160" cy="21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AF6970-B0EC-7445-B232-125ADB155525}"/>
              </a:ext>
            </a:extLst>
          </p:cNvPr>
          <p:cNvCxnSpPr>
            <a:cxnSpLocks/>
            <a:stCxn id="9" idx="0"/>
            <a:endCxn id="7" idx="2"/>
          </p:cNvCxnSpPr>
          <p:nvPr/>
        </p:nvCxnSpPr>
        <p:spPr>
          <a:xfrm flipH="1" flipV="1">
            <a:off x="5242560" y="4103377"/>
            <a:ext cx="586740" cy="24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4B68CC-D3BA-A943-A117-6FBF64BF96A7}"/>
              </a:ext>
            </a:extLst>
          </p:cNvPr>
          <p:cNvCxnSpPr>
            <a:cxnSpLocks/>
          </p:cNvCxnSpPr>
          <p:nvPr/>
        </p:nvCxnSpPr>
        <p:spPr>
          <a:xfrm flipH="1" flipV="1">
            <a:off x="5558790" y="4103378"/>
            <a:ext cx="129159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7545EE2B-C433-1A4A-BBFF-B1B836862413}"/>
              </a:ext>
            </a:extLst>
          </p:cNvPr>
          <p:cNvSpPr/>
          <p:nvPr/>
        </p:nvSpPr>
        <p:spPr>
          <a:xfrm>
            <a:off x="9814560" y="4131930"/>
            <a:ext cx="693420" cy="72389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49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75A2-8E81-6845-B818-A44B90CEB58B}"/>
              </a:ext>
            </a:extLst>
          </p:cNvPr>
          <p:cNvSpPr>
            <a:spLocks noGrp="1"/>
          </p:cNvSpPr>
          <p:nvPr>
            <p:ph type="title"/>
          </p:nvPr>
        </p:nvSpPr>
        <p:spPr>
          <a:xfrm>
            <a:off x="838200" y="365125"/>
            <a:ext cx="10515600" cy="777875"/>
          </a:xfrm>
        </p:spPr>
        <p:txBody>
          <a:bodyPr/>
          <a:lstStyle/>
          <a:p>
            <a:r>
              <a:rPr lang="en-US" dirty="0"/>
              <a:t>Observer Pattern</a:t>
            </a:r>
          </a:p>
        </p:txBody>
      </p:sp>
      <p:pic>
        <p:nvPicPr>
          <p:cNvPr id="5" name="Content Placeholder 4">
            <a:extLst>
              <a:ext uri="{FF2B5EF4-FFF2-40B4-BE49-F238E27FC236}">
                <a16:creationId xmlns:a16="http://schemas.microsoft.com/office/drawing/2014/main" id="{06A9FF4B-F7E8-5E46-A89C-EA094E8EFFDD}"/>
              </a:ext>
            </a:extLst>
          </p:cNvPr>
          <p:cNvPicPr>
            <a:picLocks noGrp="1" noChangeAspect="1"/>
          </p:cNvPicPr>
          <p:nvPr>
            <p:ph idx="1"/>
          </p:nvPr>
        </p:nvPicPr>
        <p:blipFill>
          <a:blip r:embed="rId2"/>
          <a:stretch>
            <a:fillRect/>
          </a:stretch>
        </p:blipFill>
        <p:spPr>
          <a:xfrm>
            <a:off x="406124" y="936763"/>
            <a:ext cx="6865641" cy="2889802"/>
          </a:xfrm>
        </p:spPr>
      </p:pic>
      <p:pic>
        <p:nvPicPr>
          <p:cNvPr id="7" name="Picture 6">
            <a:extLst>
              <a:ext uri="{FF2B5EF4-FFF2-40B4-BE49-F238E27FC236}">
                <a16:creationId xmlns:a16="http://schemas.microsoft.com/office/drawing/2014/main" id="{AFCA621A-48BF-264D-85C9-20A84205875C}"/>
              </a:ext>
            </a:extLst>
          </p:cNvPr>
          <p:cNvPicPr>
            <a:picLocks noChangeAspect="1"/>
          </p:cNvPicPr>
          <p:nvPr/>
        </p:nvPicPr>
        <p:blipFill>
          <a:blip r:embed="rId3"/>
          <a:stretch>
            <a:fillRect/>
          </a:stretch>
        </p:blipFill>
        <p:spPr>
          <a:xfrm>
            <a:off x="4452730" y="3030147"/>
            <a:ext cx="6386720" cy="3018089"/>
          </a:xfrm>
          <a:prstGeom prst="rect">
            <a:avLst/>
          </a:prstGeom>
        </p:spPr>
      </p:pic>
    </p:spTree>
    <p:extLst>
      <p:ext uri="{BB962C8B-B14F-4D97-AF65-F5344CB8AC3E}">
        <p14:creationId xmlns:p14="http://schemas.microsoft.com/office/powerpoint/2010/main" val="183064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D20F-BDC2-ED48-8DCE-92EEA5F5E3EB}"/>
              </a:ext>
            </a:extLst>
          </p:cNvPr>
          <p:cNvSpPr>
            <a:spLocks noGrp="1"/>
          </p:cNvSpPr>
          <p:nvPr>
            <p:ph type="title"/>
          </p:nvPr>
        </p:nvSpPr>
        <p:spPr>
          <a:xfrm>
            <a:off x="838200" y="365126"/>
            <a:ext cx="10515600" cy="904382"/>
          </a:xfrm>
        </p:spPr>
        <p:txBody>
          <a:bodyPr/>
          <a:lstStyle/>
          <a:p>
            <a:r>
              <a:rPr lang="en-US" dirty="0"/>
              <a:t>Decorator</a:t>
            </a:r>
          </a:p>
        </p:txBody>
      </p:sp>
      <p:pic>
        <p:nvPicPr>
          <p:cNvPr id="5" name="Content Placeholder 4">
            <a:extLst>
              <a:ext uri="{FF2B5EF4-FFF2-40B4-BE49-F238E27FC236}">
                <a16:creationId xmlns:a16="http://schemas.microsoft.com/office/drawing/2014/main" id="{0E57F176-444A-2441-B1A9-8A7FD84640B4}"/>
              </a:ext>
            </a:extLst>
          </p:cNvPr>
          <p:cNvPicPr>
            <a:picLocks noGrp="1" noChangeAspect="1"/>
          </p:cNvPicPr>
          <p:nvPr>
            <p:ph idx="1"/>
          </p:nvPr>
        </p:nvPicPr>
        <p:blipFill>
          <a:blip r:embed="rId2"/>
          <a:stretch>
            <a:fillRect/>
          </a:stretch>
        </p:blipFill>
        <p:spPr>
          <a:xfrm>
            <a:off x="1093305" y="1013538"/>
            <a:ext cx="9959008" cy="5479336"/>
          </a:xfrm>
        </p:spPr>
      </p:pic>
    </p:spTree>
    <p:extLst>
      <p:ext uri="{BB962C8B-B14F-4D97-AF65-F5344CB8AC3E}">
        <p14:creationId xmlns:p14="http://schemas.microsoft.com/office/powerpoint/2010/main" val="1184086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CFE5-2CB4-404E-A85A-E35AF1EDF14F}"/>
              </a:ext>
            </a:extLst>
          </p:cNvPr>
          <p:cNvSpPr>
            <a:spLocks noGrp="1"/>
          </p:cNvSpPr>
          <p:nvPr>
            <p:ph type="title"/>
          </p:nvPr>
        </p:nvSpPr>
        <p:spPr>
          <a:xfrm>
            <a:off x="838200" y="365126"/>
            <a:ext cx="10515600" cy="509518"/>
          </a:xfrm>
        </p:spPr>
        <p:txBody>
          <a:bodyPr>
            <a:normAutofit fontScale="90000"/>
          </a:bodyPr>
          <a:lstStyle/>
          <a:p>
            <a:r>
              <a:rPr lang="en-US" dirty="0"/>
              <a:t>Visitor Pattern</a:t>
            </a:r>
          </a:p>
        </p:txBody>
      </p:sp>
      <p:sp>
        <p:nvSpPr>
          <p:cNvPr id="3" name="Content Placeholder 2">
            <a:extLst>
              <a:ext uri="{FF2B5EF4-FFF2-40B4-BE49-F238E27FC236}">
                <a16:creationId xmlns:a16="http://schemas.microsoft.com/office/drawing/2014/main" id="{4DF6E346-A3CF-7742-B36B-C6BF11C2A9A1}"/>
              </a:ext>
            </a:extLst>
          </p:cNvPr>
          <p:cNvSpPr>
            <a:spLocks noGrp="1"/>
          </p:cNvSpPr>
          <p:nvPr>
            <p:ph idx="1"/>
          </p:nvPr>
        </p:nvSpPr>
        <p:spPr>
          <a:xfrm>
            <a:off x="838200" y="1033670"/>
            <a:ext cx="10515600" cy="5143293"/>
          </a:xfrm>
        </p:spPr>
        <p:txBody>
          <a:bodyPr/>
          <a:lstStyle/>
          <a:p>
            <a:pPr marL="0" indent="0">
              <a:buNone/>
            </a:pPr>
            <a:r>
              <a:rPr lang="en-IN" dirty="0"/>
              <a:t>Intent </a:t>
            </a:r>
          </a:p>
          <a:p>
            <a:pPr marL="0" indent="0">
              <a:buNone/>
            </a:pPr>
            <a:r>
              <a:rPr lang="en-IN" sz="1400" dirty="0"/>
              <a:t>Represent an operation to be performed on the elements of an object structure. Visitor lets you define a new operation without changing the classes of the elements on which it operates. </a:t>
            </a:r>
          </a:p>
          <a:p>
            <a:pPr marL="0" indent="0">
              <a:buNone/>
            </a:pPr>
            <a:endParaRPr lang="en-US" dirty="0"/>
          </a:p>
        </p:txBody>
      </p:sp>
      <p:pic>
        <p:nvPicPr>
          <p:cNvPr id="4" name="Content Placeholder 4">
            <a:extLst>
              <a:ext uri="{FF2B5EF4-FFF2-40B4-BE49-F238E27FC236}">
                <a16:creationId xmlns:a16="http://schemas.microsoft.com/office/drawing/2014/main" id="{83209DAE-4C20-9343-9EDD-FA3519875542}"/>
              </a:ext>
            </a:extLst>
          </p:cNvPr>
          <p:cNvPicPr>
            <a:picLocks noChangeAspect="1"/>
          </p:cNvPicPr>
          <p:nvPr/>
        </p:nvPicPr>
        <p:blipFill>
          <a:blip r:embed="rId2"/>
          <a:stretch>
            <a:fillRect/>
          </a:stretch>
        </p:blipFill>
        <p:spPr>
          <a:xfrm>
            <a:off x="366636" y="2166592"/>
            <a:ext cx="5169460" cy="3807027"/>
          </a:xfrm>
          <a:prstGeom prst="rect">
            <a:avLst/>
          </a:prstGeom>
        </p:spPr>
      </p:pic>
      <p:pic>
        <p:nvPicPr>
          <p:cNvPr id="5" name="Picture 4">
            <a:extLst>
              <a:ext uri="{FF2B5EF4-FFF2-40B4-BE49-F238E27FC236}">
                <a16:creationId xmlns:a16="http://schemas.microsoft.com/office/drawing/2014/main" id="{1B539B9A-FDBB-9A45-9794-9C24B67286FB}"/>
              </a:ext>
            </a:extLst>
          </p:cNvPr>
          <p:cNvPicPr>
            <a:picLocks noChangeAspect="1"/>
          </p:cNvPicPr>
          <p:nvPr/>
        </p:nvPicPr>
        <p:blipFill>
          <a:blip r:embed="rId3"/>
          <a:stretch>
            <a:fillRect/>
          </a:stretch>
        </p:blipFill>
        <p:spPr>
          <a:xfrm>
            <a:off x="5122686" y="2485334"/>
            <a:ext cx="6609075" cy="3338996"/>
          </a:xfrm>
          <a:prstGeom prst="rect">
            <a:avLst/>
          </a:prstGeom>
        </p:spPr>
      </p:pic>
    </p:spTree>
    <p:extLst>
      <p:ext uri="{BB962C8B-B14F-4D97-AF65-F5344CB8AC3E}">
        <p14:creationId xmlns:p14="http://schemas.microsoft.com/office/powerpoint/2010/main" val="72696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38A75-D1C9-FB4C-94D8-4D2A89708F82}"/>
              </a:ext>
            </a:extLst>
          </p:cNvPr>
          <p:cNvSpPr>
            <a:spLocks noGrp="1"/>
          </p:cNvSpPr>
          <p:nvPr>
            <p:ph idx="1"/>
          </p:nvPr>
        </p:nvSpPr>
        <p:spPr>
          <a:xfrm>
            <a:off x="292608" y="265176"/>
            <a:ext cx="11622024" cy="6409944"/>
          </a:xfrm>
        </p:spPr>
        <p:txBody>
          <a:bodyPr/>
          <a:lstStyle/>
          <a:p>
            <a:pPr marL="0" indent="0">
              <a:buNone/>
            </a:pPr>
            <a:endParaRPr lang="en-US" dirty="0"/>
          </a:p>
        </p:txBody>
      </p:sp>
      <p:sp>
        <p:nvSpPr>
          <p:cNvPr id="4" name="Rectangle 3">
            <a:extLst>
              <a:ext uri="{FF2B5EF4-FFF2-40B4-BE49-F238E27FC236}">
                <a16:creationId xmlns:a16="http://schemas.microsoft.com/office/drawing/2014/main" id="{872647C8-67E9-1244-A30C-450DFA878DF8}"/>
              </a:ext>
            </a:extLst>
          </p:cNvPr>
          <p:cNvSpPr/>
          <p:nvPr/>
        </p:nvSpPr>
        <p:spPr>
          <a:xfrm>
            <a:off x="3166110" y="1066801"/>
            <a:ext cx="777240"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2BHK</a:t>
            </a:r>
          </a:p>
        </p:txBody>
      </p:sp>
      <p:sp>
        <p:nvSpPr>
          <p:cNvPr id="5" name="Rectangle 4">
            <a:extLst>
              <a:ext uri="{FF2B5EF4-FFF2-40B4-BE49-F238E27FC236}">
                <a16:creationId xmlns:a16="http://schemas.microsoft.com/office/drawing/2014/main" id="{3FC93EC7-8491-BB46-9496-5728460612B7}"/>
              </a:ext>
            </a:extLst>
          </p:cNvPr>
          <p:cNvSpPr/>
          <p:nvPr/>
        </p:nvSpPr>
        <p:spPr>
          <a:xfrm>
            <a:off x="7399020" y="1257300"/>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TopUnit</a:t>
            </a:r>
            <a:endParaRPr lang="en-US" sz="1200" dirty="0"/>
          </a:p>
        </p:txBody>
      </p:sp>
      <p:sp>
        <p:nvSpPr>
          <p:cNvPr id="6" name="Rectangle 5">
            <a:extLst>
              <a:ext uri="{FF2B5EF4-FFF2-40B4-BE49-F238E27FC236}">
                <a16:creationId xmlns:a16="http://schemas.microsoft.com/office/drawing/2014/main" id="{ED0116C6-9017-0C42-BCD0-194EDF9BFD23}"/>
              </a:ext>
            </a:extLst>
          </p:cNvPr>
          <p:cNvSpPr/>
          <p:nvPr/>
        </p:nvSpPr>
        <p:spPr>
          <a:xfrm>
            <a:off x="7443216" y="1918716"/>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BottomUnit</a:t>
            </a:r>
            <a:endParaRPr lang="en-US" sz="1200" dirty="0"/>
          </a:p>
        </p:txBody>
      </p:sp>
      <p:sp>
        <p:nvSpPr>
          <p:cNvPr id="7" name="Rectangle 6">
            <a:extLst>
              <a:ext uri="{FF2B5EF4-FFF2-40B4-BE49-F238E27FC236}">
                <a16:creationId xmlns:a16="http://schemas.microsoft.com/office/drawing/2014/main" id="{93A7ECE9-C2CB-1441-BFB4-D2F27BF3AD11}"/>
              </a:ext>
            </a:extLst>
          </p:cNvPr>
          <p:cNvSpPr/>
          <p:nvPr/>
        </p:nvSpPr>
        <p:spPr>
          <a:xfrm>
            <a:off x="5838063" y="1064635"/>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Slab</a:t>
            </a:r>
          </a:p>
        </p:txBody>
      </p:sp>
      <p:sp>
        <p:nvSpPr>
          <p:cNvPr id="8" name="Rectangle 7">
            <a:extLst>
              <a:ext uri="{FF2B5EF4-FFF2-40B4-BE49-F238E27FC236}">
                <a16:creationId xmlns:a16="http://schemas.microsoft.com/office/drawing/2014/main" id="{015FBB8F-6BAA-0C41-8BC9-3DDFCE500F24}"/>
              </a:ext>
            </a:extLst>
          </p:cNvPr>
          <p:cNvSpPr/>
          <p:nvPr/>
        </p:nvSpPr>
        <p:spPr>
          <a:xfrm>
            <a:off x="5977128" y="3090672"/>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TV Stand</a:t>
            </a:r>
          </a:p>
        </p:txBody>
      </p:sp>
      <p:sp>
        <p:nvSpPr>
          <p:cNvPr id="9" name="Rectangle 8">
            <a:extLst>
              <a:ext uri="{FF2B5EF4-FFF2-40B4-BE49-F238E27FC236}">
                <a16:creationId xmlns:a16="http://schemas.microsoft.com/office/drawing/2014/main" id="{2AF64843-65ED-504F-9D7A-3CB13419E863}"/>
              </a:ext>
            </a:extLst>
          </p:cNvPr>
          <p:cNvSpPr/>
          <p:nvPr/>
        </p:nvSpPr>
        <p:spPr>
          <a:xfrm>
            <a:off x="6028944" y="2535936"/>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ShoeStand</a:t>
            </a:r>
            <a:endParaRPr lang="en-US" sz="1200" dirty="0"/>
          </a:p>
        </p:txBody>
      </p:sp>
      <p:sp>
        <p:nvSpPr>
          <p:cNvPr id="10" name="Rectangle 9">
            <a:extLst>
              <a:ext uri="{FF2B5EF4-FFF2-40B4-BE49-F238E27FC236}">
                <a16:creationId xmlns:a16="http://schemas.microsoft.com/office/drawing/2014/main" id="{C7DE768E-48CB-3348-B168-5D1CDC38B0EF}"/>
              </a:ext>
            </a:extLst>
          </p:cNvPr>
          <p:cNvSpPr/>
          <p:nvPr/>
        </p:nvSpPr>
        <p:spPr>
          <a:xfrm>
            <a:off x="4498848" y="2109216"/>
            <a:ext cx="826008"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Hall</a:t>
            </a:r>
          </a:p>
        </p:txBody>
      </p:sp>
      <p:sp>
        <p:nvSpPr>
          <p:cNvPr id="11" name="Rectangle 10">
            <a:extLst>
              <a:ext uri="{FF2B5EF4-FFF2-40B4-BE49-F238E27FC236}">
                <a16:creationId xmlns:a16="http://schemas.microsoft.com/office/drawing/2014/main" id="{1667A003-6BBA-8C43-92B7-1C0D12E5B1A2}"/>
              </a:ext>
            </a:extLst>
          </p:cNvPr>
          <p:cNvSpPr/>
          <p:nvPr/>
        </p:nvSpPr>
        <p:spPr>
          <a:xfrm>
            <a:off x="4498848" y="1071433"/>
            <a:ext cx="826008"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Kitchen</a:t>
            </a:r>
          </a:p>
        </p:txBody>
      </p:sp>
      <p:sp>
        <p:nvSpPr>
          <p:cNvPr id="12" name="Rectangle 11">
            <a:extLst>
              <a:ext uri="{FF2B5EF4-FFF2-40B4-BE49-F238E27FC236}">
                <a16:creationId xmlns:a16="http://schemas.microsoft.com/office/drawing/2014/main" id="{B7F16C5E-3E11-8E49-8162-464886018D7C}"/>
              </a:ext>
            </a:extLst>
          </p:cNvPr>
          <p:cNvSpPr/>
          <p:nvPr/>
        </p:nvSpPr>
        <p:spPr>
          <a:xfrm>
            <a:off x="1276447" y="2557273"/>
            <a:ext cx="1805081" cy="1566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a:t>AbstractRoutineDesign</a:t>
            </a:r>
            <a:endParaRPr lang="en-US" sz="1200" b="1" dirty="0"/>
          </a:p>
          <a:p>
            <a:r>
              <a:rPr lang="en-US" sz="1000" dirty="0"/>
              <a:t>+</a:t>
            </a:r>
            <a:r>
              <a:rPr lang="en-US" sz="1000" dirty="0" err="1"/>
              <a:t>designKitchen</a:t>
            </a:r>
            <a:r>
              <a:rPr lang="en-US" sz="1000" dirty="0"/>
              <a:t>()</a:t>
            </a:r>
          </a:p>
          <a:p>
            <a:r>
              <a:rPr lang="en-US" sz="1000" dirty="0"/>
              <a:t>+</a:t>
            </a:r>
            <a:r>
              <a:rPr lang="en-US" sz="1000" dirty="0" err="1"/>
              <a:t>designSlab</a:t>
            </a:r>
            <a:r>
              <a:rPr lang="en-US" sz="1000" dirty="0"/>
              <a:t>()</a:t>
            </a:r>
          </a:p>
          <a:p>
            <a:r>
              <a:rPr lang="en-US" sz="1000" dirty="0"/>
              <a:t>+</a:t>
            </a:r>
            <a:r>
              <a:rPr lang="en-US" sz="1000" dirty="0" err="1"/>
              <a:t>designTopUnit</a:t>
            </a:r>
            <a:r>
              <a:rPr lang="en-US" sz="1000" dirty="0"/>
              <a:t>()</a:t>
            </a:r>
          </a:p>
          <a:p>
            <a:r>
              <a:rPr lang="en-US" sz="1000" dirty="0"/>
              <a:t>+</a:t>
            </a:r>
            <a:r>
              <a:rPr lang="en-US" sz="1000" dirty="0" err="1"/>
              <a:t>designBottomUnit</a:t>
            </a:r>
            <a:r>
              <a:rPr lang="en-US" sz="1000" dirty="0"/>
              <a:t>()</a:t>
            </a:r>
          </a:p>
          <a:p>
            <a:r>
              <a:rPr lang="en-US" sz="1000" dirty="0"/>
              <a:t>+</a:t>
            </a:r>
            <a:r>
              <a:rPr lang="en-US" sz="1000" dirty="0" err="1"/>
              <a:t>designSink</a:t>
            </a:r>
            <a:r>
              <a:rPr lang="en-US" sz="1000" dirty="0"/>
              <a:t>()</a:t>
            </a:r>
          </a:p>
          <a:p>
            <a:r>
              <a:rPr lang="en-US" sz="1000" dirty="0"/>
              <a:t>+</a:t>
            </a:r>
            <a:r>
              <a:rPr lang="en-US" sz="1000" dirty="0" err="1"/>
              <a:t>designHall</a:t>
            </a:r>
            <a:r>
              <a:rPr lang="en-US" sz="1000" dirty="0"/>
              <a:t>()</a:t>
            </a:r>
          </a:p>
          <a:p>
            <a:r>
              <a:rPr lang="en-US" sz="1000" dirty="0"/>
              <a:t>+</a:t>
            </a:r>
            <a:r>
              <a:rPr lang="en-US" sz="1000" dirty="0" err="1"/>
              <a:t>designShoeStand</a:t>
            </a:r>
            <a:r>
              <a:rPr lang="en-US" sz="1000" dirty="0"/>
              <a:t>()</a:t>
            </a:r>
          </a:p>
          <a:p>
            <a:r>
              <a:rPr lang="en-US" sz="1000" dirty="0"/>
              <a:t>+</a:t>
            </a:r>
            <a:r>
              <a:rPr lang="en-US" sz="1000" dirty="0" err="1"/>
              <a:t>designTVStand</a:t>
            </a:r>
            <a:r>
              <a:rPr lang="en-US" sz="1000" dirty="0"/>
              <a:t>()</a:t>
            </a:r>
          </a:p>
          <a:p>
            <a:endParaRPr lang="en-US" sz="1000" dirty="0"/>
          </a:p>
          <a:p>
            <a:endParaRPr lang="en-US" sz="1200" dirty="0"/>
          </a:p>
          <a:p>
            <a:endParaRPr lang="en-US" sz="1200" dirty="0"/>
          </a:p>
        </p:txBody>
      </p:sp>
      <p:sp>
        <p:nvSpPr>
          <p:cNvPr id="13" name="Rectangle 12">
            <a:extLst>
              <a:ext uri="{FF2B5EF4-FFF2-40B4-BE49-F238E27FC236}">
                <a16:creationId xmlns:a16="http://schemas.microsoft.com/office/drawing/2014/main" id="{6F81DD9D-A7E9-544F-BC34-51C0BEA5C3C2}"/>
              </a:ext>
            </a:extLst>
          </p:cNvPr>
          <p:cNvSpPr/>
          <p:nvPr/>
        </p:nvSpPr>
        <p:spPr>
          <a:xfrm>
            <a:off x="2584727" y="4449391"/>
            <a:ext cx="1533121" cy="148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err="1"/>
              <a:t>SwissDesignRoutineDesign</a:t>
            </a:r>
            <a:endParaRPr lang="en-US" sz="900" b="1" dirty="0"/>
          </a:p>
          <a:p>
            <a:r>
              <a:rPr lang="en-US" sz="1000" dirty="0"/>
              <a:t>+</a:t>
            </a:r>
            <a:r>
              <a:rPr lang="en-US" sz="1000" dirty="0" err="1"/>
              <a:t>designKitchen</a:t>
            </a:r>
            <a:r>
              <a:rPr lang="en-US" sz="1000" dirty="0"/>
              <a:t>()</a:t>
            </a:r>
          </a:p>
          <a:p>
            <a:r>
              <a:rPr lang="en-US" sz="1000" dirty="0"/>
              <a:t>+</a:t>
            </a:r>
            <a:r>
              <a:rPr lang="en-US" sz="1000" dirty="0" err="1"/>
              <a:t>designSlab</a:t>
            </a:r>
            <a:r>
              <a:rPr lang="en-US" sz="1000" dirty="0"/>
              <a:t>()</a:t>
            </a:r>
          </a:p>
          <a:p>
            <a:r>
              <a:rPr lang="en-US" sz="1000" dirty="0"/>
              <a:t>+</a:t>
            </a:r>
            <a:r>
              <a:rPr lang="en-US" sz="1000" dirty="0" err="1"/>
              <a:t>designTopUnit</a:t>
            </a:r>
            <a:r>
              <a:rPr lang="en-US" sz="1000" dirty="0"/>
              <a:t>()</a:t>
            </a:r>
          </a:p>
          <a:p>
            <a:r>
              <a:rPr lang="en-US" sz="1000" dirty="0"/>
              <a:t>+</a:t>
            </a:r>
            <a:r>
              <a:rPr lang="en-US" sz="1000" dirty="0" err="1"/>
              <a:t>designBottomUnit</a:t>
            </a:r>
            <a:r>
              <a:rPr lang="en-US" sz="1000" dirty="0"/>
              <a:t>()</a:t>
            </a:r>
          </a:p>
          <a:p>
            <a:r>
              <a:rPr lang="en-US" sz="1000" dirty="0"/>
              <a:t>+</a:t>
            </a:r>
            <a:r>
              <a:rPr lang="en-US" sz="1000" dirty="0" err="1"/>
              <a:t>designSink</a:t>
            </a:r>
            <a:r>
              <a:rPr lang="en-US" sz="1000" dirty="0"/>
              <a:t>()</a:t>
            </a:r>
          </a:p>
          <a:p>
            <a:r>
              <a:rPr lang="en-US" sz="1000" dirty="0"/>
              <a:t>+</a:t>
            </a:r>
            <a:r>
              <a:rPr lang="en-US" sz="1000" dirty="0" err="1"/>
              <a:t>designHall</a:t>
            </a:r>
            <a:r>
              <a:rPr lang="en-US" sz="1000" dirty="0"/>
              <a:t>()</a:t>
            </a:r>
          </a:p>
          <a:p>
            <a:r>
              <a:rPr lang="en-US" sz="1000" dirty="0"/>
              <a:t>+</a:t>
            </a:r>
            <a:r>
              <a:rPr lang="en-US" sz="1000" dirty="0" err="1"/>
              <a:t>designShoeStand</a:t>
            </a:r>
            <a:r>
              <a:rPr lang="en-US" sz="1000" dirty="0"/>
              <a:t>()</a:t>
            </a:r>
          </a:p>
          <a:p>
            <a:r>
              <a:rPr lang="en-US" sz="1000" dirty="0"/>
              <a:t>+</a:t>
            </a:r>
            <a:r>
              <a:rPr lang="en-US" sz="1000" dirty="0" err="1"/>
              <a:t>designTVStand</a:t>
            </a:r>
            <a:r>
              <a:rPr lang="en-US" sz="1000" dirty="0"/>
              <a:t>()</a:t>
            </a:r>
          </a:p>
          <a:p>
            <a:endParaRPr lang="en-US" sz="1000" dirty="0"/>
          </a:p>
          <a:p>
            <a:endParaRPr lang="en-US" sz="1000" dirty="0"/>
          </a:p>
        </p:txBody>
      </p:sp>
      <p:sp>
        <p:nvSpPr>
          <p:cNvPr id="14" name="Rectangle 13">
            <a:extLst>
              <a:ext uri="{FF2B5EF4-FFF2-40B4-BE49-F238E27FC236}">
                <a16:creationId xmlns:a16="http://schemas.microsoft.com/office/drawing/2014/main" id="{DF5A7B7F-D6AF-E949-A992-A0A6F17C069B}"/>
              </a:ext>
            </a:extLst>
          </p:cNvPr>
          <p:cNvSpPr/>
          <p:nvPr/>
        </p:nvSpPr>
        <p:spPr>
          <a:xfrm>
            <a:off x="855307" y="4449392"/>
            <a:ext cx="1613573" cy="148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err="1"/>
              <a:t>ItalianDesginRoutineDesign</a:t>
            </a:r>
            <a:endParaRPr lang="en-US" sz="900" b="1" dirty="0"/>
          </a:p>
          <a:p>
            <a:r>
              <a:rPr lang="en-US" sz="800" dirty="0"/>
              <a:t>+</a:t>
            </a:r>
            <a:r>
              <a:rPr lang="en-US" sz="800" dirty="0" err="1"/>
              <a:t>designKitchen</a:t>
            </a:r>
            <a:r>
              <a:rPr lang="en-US" sz="800" dirty="0"/>
              <a:t>()</a:t>
            </a:r>
          </a:p>
          <a:p>
            <a:r>
              <a:rPr lang="en-US" sz="800" dirty="0"/>
              <a:t>+</a:t>
            </a:r>
            <a:r>
              <a:rPr lang="en-US" sz="800" dirty="0" err="1"/>
              <a:t>designSlab</a:t>
            </a:r>
            <a:r>
              <a:rPr lang="en-US" sz="800" dirty="0"/>
              <a:t>()</a:t>
            </a:r>
          </a:p>
          <a:p>
            <a:r>
              <a:rPr lang="en-US" sz="800" dirty="0"/>
              <a:t>+</a:t>
            </a:r>
            <a:r>
              <a:rPr lang="en-US" sz="800" dirty="0" err="1"/>
              <a:t>designTopUnit</a:t>
            </a:r>
            <a:r>
              <a:rPr lang="en-US" sz="800" dirty="0"/>
              <a:t>()</a:t>
            </a:r>
          </a:p>
          <a:p>
            <a:r>
              <a:rPr lang="en-US" sz="800" dirty="0"/>
              <a:t>+</a:t>
            </a:r>
            <a:r>
              <a:rPr lang="en-US" sz="800" dirty="0" err="1"/>
              <a:t>designBottomUnit</a:t>
            </a:r>
            <a:r>
              <a:rPr lang="en-US" sz="800" dirty="0"/>
              <a:t>()</a:t>
            </a:r>
          </a:p>
          <a:p>
            <a:r>
              <a:rPr lang="en-US" sz="800" dirty="0"/>
              <a:t>+</a:t>
            </a:r>
            <a:r>
              <a:rPr lang="en-US" sz="800" dirty="0" err="1"/>
              <a:t>designSink</a:t>
            </a:r>
            <a:r>
              <a:rPr lang="en-US" sz="800" dirty="0"/>
              <a:t>()</a:t>
            </a:r>
          </a:p>
          <a:p>
            <a:r>
              <a:rPr lang="en-US" sz="800" dirty="0"/>
              <a:t>+</a:t>
            </a:r>
            <a:r>
              <a:rPr lang="en-US" sz="800" dirty="0" err="1"/>
              <a:t>designHall</a:t>
            </a:r>
            <a:r>
              <a:rPr lang="en-US" sz="800" dirty="0"/>
              <a:t>()</a:t>
            </a:r>
          </a:p>
          <a:p>
            <a:r>
              <a:rPr lang="en-US" sz="800" dirty="0"/>
              <a:t>+</a:t>
            </a:r>
            <a:r>
              <a:rPr lang="en-US" sz="800" dirty="0" err="1"/>
              <a:t>designShoeStand</a:t>
            </a:r>
            <a:r>
              <a:rPr lang="en-US" sz="800" dirty="0"/>
              <a:t>()</a:t>
            </a:r>
          </a:p>
          <a:p>
            <a:r>
              <a:rPr lang="en-US" sz="800" dirty="0"/>
              <a:t>+</a:t>
            </a:r>
            <a:r>
              <a:rPr lang="en-US" sz="800" dirty="0" err="1"/>
              <a:t>designTVStand</a:t>
            </a:r>
            <a:r>
              <a:rPr lang="en-US" sz="800" dirty="0"/>
              <a:t>()</a:t>
            </a:r>
          </a:p>
          <a:p>
            <a:endParaRPr lang="en-US" sz="1200" dirty="0"/>
          </a:p>
          <a:p>
            <a:endParaRPr lang="en-US" sz="1200" dirty="0"/>
          </a:p>
        </p:txBody>
      </p:sp>
      <p:cxnSp>
        <p:nvCxnSpPr>
          <p:cNvPr id="15" name="Straight Arrow Connector 14">
            <a:extLst>
              <a:ext uri="{FF2B5EF4-FFF2-40B4-BE49-F238E27FC236}">
                <a16:creationId xmlns:a16="http://schemas.microsoft.com/office/drawing/2014/main" id="{0C751B5C-3668-9F4D-B084-18DA518A7D67}"/>
              </a:ext>
            </a:extLst>
          </p:cNvPr>
          <p:cNvCxnSpPr>
            <a:cxnSpLocks/>
            <a:stCxn id="14" idx="0"/>
            <a:endCxn id="12" idx="2"/>
          </p:cNvCxnSpPr>
          <p:nvPr/>
        </p:nvCxnSpPr>
        <p:spPr>
          <a:xfrm flipV="1">
            <a:off x="1662094" y="4123945"/>
            <a:ext cx="516894" cy="3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C45CB9D-189B-4F40-BD2E-18258C6D34B1}"/>
              </a:ext>
            </a:extLst>
          </p:cNvPr>
          <p:cNvCxnSpPr>
            <a:cxnSpLocks/>
            <a:stCxn id="13" idx="0"/>
            <a:endCxn id="12" idx="2"/>
          </p:cNvCxnSpPr>
          <p:nvPr/>
        </p:nvCxnSpPr>
        <p:spPr>
          <a:xfrm flipH="1" flipV="1">
            <a:off x="2178988" y="4123945"/>
            <a:ext cx="1172300" cy="32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B6405FF-45F3-4B48-B2B4-E36EC62CBBF7}"/>
              </a:ext>
            </a:extLst>
          </p:cNvPr>
          <p:cNvSpPr/>
          <p:nvPr/>
        </p:nvSpPr>
        <p:spPr>
          <a:xfrm>
            <a:off x="5707380" y="491611"/>
            <a:ext cx="1287780"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InteriorEntity</a:t>
            </a:r>
            <a:endParaRPr lang="en-US" sz="1200" dirty="0"/>
          </a:p>
        </p:txBody>
      </p:sp>
      <p:sp>
        <p:nvSpPr>
          <p:cNvPr id="18" name="Rectangle 17">
            <a:extLst>
              <a:ext uri="{FF2B5EF4-FFF2-40B4-BE49-F238E27FC236}">
                <a16:creationId xmlns:a16="http://schemas.microsoft.com/office/drawing/2014/main" id="{EAAA5F66-DE03-3649-BA57-F618D4554349}"/>
              </a:ext>
            </a:extLst>
          </p:cNvPr>
          <p:cNvSpPr/>
          <p:nvPr/>
        </p:nvSpPr>
        <p:spPr>
          <a:xfrm>
            <a:off x="6438894" y="4052652"/>
            <a:ext cx="1717554" cy="169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a:t>InteriorEntity</a:t>
            </a:r>
            <a:endParaRPr lang="en-US" sz="1200" b="1" dirty="0"/>
          </a:p>
          <a:p>
            <a:r>
              <a:rPr lang="en-US" sz="1000" dirty="0"/>
              <a:t>+</a:t>
            </a:r>
            <a:r>
              <a:rPr lang="en-US" sz="1000" dirty="0" err="1"/>
              <a:t>getname</a:t>
            </a:r>
            <a:r>
              <a:rPr lang="en-US" sz="1000" dirty="0"/>
              <a:t>()</a:t>
            </a:r>
          </a:p>
          <a:p>
            <a:r>
              <a:rPr lang="en-US" sz="1000" dirty="0"/>
              <a:t>+</a:t>
            </a:r>
            <a:r>
              <a:rPr lang="en-US" sz="1000" dirty="0" err="1"/>
              <a:t>getDescription</a:t>
            </a:r>
            <a:endParaRPr lang="en-US" sz="1000" dirty="0"/>
          </a:p>
          <a:p>
            <a:r>
              <a:rPr lang="en-US" sz="1000" dirty="0"/>
              <a:t>+size()</a:t>
            </a:r>
          </a:p>
          <a:p>
            <a:r>
              <a:rPr lang="en-US" sz="1000" dirty="0"/>
              <a:t>+position()</a:t>
            </a:r>
          </a:p>
          <a:p>
            <a:r>
              <a:rPr lang="en-US" sz="1000" dirty="0"/>
              <a:t>+</a:t>
            </a:r>
            <a:r>
              <a:rPr lang="en-US" sz="1000" dirty="0" err="1"/>
              <a:t>invokeDesign</a:t>
            </a:r>
            <a:r>
              <a:rPr lang="en-US" sz="1000" dirty="0"/>
              <a:t>(</a:t>
            </a:r>
            <a:r>
              <a:rPr lang="en-US" sz="1000" b="1" dirty="0" err="1"/>
              <a:t>AbstractRoutine</a:t>
            </a:r>
            <a:r>
              <a:rPr lang="en-US" sz="1000" dirty="0"/>
              <a:t>)</a:t>
            </a:r>
          </a:p>
        </p:txBody>
      </p:sp>
      <p:cxnSp>
        <p:nvCxnSpPr>
          <p:cNvPr id="19" name="Straight Connector 18">
            <a:extLst>
              <a:ext uri="{FF2B5EF4-FFF2-40B4-BE49-F238E27FC236}">
                <a16:creationId xmlns:a16="http://schemas.microsoft.com/office/drawing/2014/main" id="{6A6416C1-7FDA-054F-B79C-3A496F6F606F}"/>
              </a:ext>
            </a:extLst>
          </p:cNvPr>
          <p:cNvCxnSpPr>
            <a:cxnSpLocks/>
            <a:endCxn id="11" idx="1"/>
          </p:cNvCxnSpPr>
          <p:nvPr/>
        </p:nvCxnSpPr>
        <p:spPr>
          <a:xfrm>
            <a:off x="3943350" y="1219200"/>
            <a:ext cx="55549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A57879C-662F-614B-B8FC-115BA8B4945F}"/>
              </a:ext>
            </a:extLst>
          </p:cNvPr>
          <p:cNvCxnSpPr/>
          <p:nvPr/>
        </p:nvCxnSpPr>
        <p:spPr>
          <a:xfrm>
            <a:off x="5324856" y="1214568"/>
            <a:ext cx="771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A8EE6BF-8D2D-A94B-A020-D0177F5398B2}"/>
              </a:ext>
            </a:extLst>
          </p:cNvPr>
          <p:cNvCxnSpPr>
            <a:cxnSpLocks/>
            <a:endCxn id="10" idx="0"/>
          </p:cNvCxnSpPr>
          <p:nvPr/>
        </p:nvCxnSpPr>
        <p:spPr>
          <a:xfrm>
            <a:off x="3943350" y="1366968"/>
            <a:ext cx="968502" cy="74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E8F458-F577-EC48-B324-9D5E39E4EB38}"/>
              </a:ext>
            </a:extLst>
          </p:cNvPr>
          <p:cNvCxnSpPr>
            <a:stCxn id="10" idx="3"/>
          </p:cNvCxnSpPr>
          <p:nvPr/>
        </p:nvCxnSpPr>
        <p:spPr>
          <a:xfrm>
            <a:off x="5324856" y="2256984"/>
            <a:ext cx="879348" cy="359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2CF5043-B8CF-7D41-8B9E-BD8B71D1C4B7}"/>
              </a:ext>
            </a:extLst>
          </p:cNvPr>
          <p:cNvCxnSpPr/>
          <p:nvPr/>
        </p:nvCxnSpPr>
        <p:spPr>
          <a:xfrm>
            <a:off x="5054346" y="2387059"/>
            <a:ext cx="944880" cy="74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333D22F-4904-1140-870D-E7C1891B630F}"/>
              </a:ext>
            </a:extLst>
          </p:cNvPr>
          <p:cNvCxnSpPr>
            <a:stCxn id="7" idx="3"/>
            <a:endCxn id="5" idx="1"/>
          </p:cNvCxnSpPr>
          <p:nvPr/>
        </p:nvCxnSpPr>
        <p:spPr>
          <a:xfrm>
            <a:off x="7045071" y="1233799"/>
            <a:ext cx="353949" cy="192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69955BD-E527-6A48-AFC1-AB4DAAA74195}"/>
              </a:ext>
            </a:extLst>
          </p:cNvPr>
          <p:cNvCxnSpPr/>
          <p:nvPr/>
        </p:nvCxnSpPr>
        <p:spPr>
          <a:xfrm>
            <a:off x="6909816" y="1402963"/>
            <a:ext cx="694182" cy="73277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C0AEE97-7FC2-C94A-88D2-1321CB6C3B43}"/>
              </a:ext>
            </a:extLst>
          </p:cNvPr>
          <p:cNvSpPr/>
          <p:nvPr/>
        </p:nvSpPr>
        <p:spPr>
          <a:xfrm>
            <a:off x="4498848" y="3563234"/>
            <a:ext cx="944880" cy="295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MasterBHK</a:t>
            </a:r>
            <a:endParaRPr lang="en-US" sz="1200" dirty="0"/>
          </a:p>
        </p:txBody>
      </p:sp>
      <p:sp>
        <p:nvSpPr>
          <p:cNvPr id="27" name="Rectangle 26">
            <a:extLst>
              <a:ext uri="{FF2B5EF4-FFF2-40B4-BE49-F238E27FC236}">
                <a16:creationId xmlns:a16="http://schemas.microsoft.com/office/drawing/2014/main" id="{3BDEDE3F-FF8A-5445-A762-7B1CF99D05C0}"/>
              </a:ext>
            </a:extLst>
          </p:cNvPr>
          <p:cNvSpPr/>
          <p:nvPr/>
        </p:nvSpPr>
        <p:spPr>
          <a:xfrm>
            <a:off x="6096000" y="3645408"/>
            <a:ext cx="944880" cy="295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WardRobe</a:t>
            </a:r>
            <a:endParaRPr lang="en-US" sz="1200" dirty="0"/>
          </a:p>
        </p:txBody>
      </p:sp>
      <p:cxnSp>
        <p:nvCxnSpPr>
          <p:cNvPr id="28" name="Straight Connector 27">
            <a:extLst>
              <a:ext uri="{FF2B5EF4-FFF2-40B4-BE49-F238E27FC236}">
                <a16:creationId xmlns:a16="http://schemas.microsoft.com/office/drawing/2014/main" id="{C26E2C97-7D9D-4040-94BB-81C08A948B04}"/>
              </a:ext>
            </a:extLst>
          </p:cNvPr>
          <p:cNvCxnSpPr>
            <a:cxnSpLocks/>
          </p:cNvCxnSpPr>
          <p:nvPr/>
        </p:nvCxnSpPr>
        <p:spPr>
          <a:xfrm>
            <a:off x="5361444" y="3752821"/>
            <a:ext cx="865620" cy="403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922CD89-82F3-464D-898F-27DEB32A5982}"/>
              </a:ext>
            </a:extLst>
          </p:cNvPr>
          <p:cNvCxnSpPr>
            <a:cxnSpLocks/>
            <a:endCxn id="26" idx="1"/>
          </p:cNvCxnSpPr>
          <p:nvPr/>
        </p:nvCxnSpPr>
        <p:spPr>
          <a:xfrm>
            <a:off x="3510540" y="1334601"/>
            <a:ext cx="988308" cy="237640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Content Placeholder 57">
            <a:extLst>
              <a:ext uri="{FF2B5EF4-FFF2-40B4-BE49-F238E27FC236}">
                <a16:creationId xmlns:a16="http://schemas.microsoft.com/office/drawing/2014/main" id="{2046DC5E-8245-E447-98A5-82B6CAADEFB3}"/>
              </a:ext>
            </a:extLst>
          </p:cNvPr>
          <p:cNvSpPr txBox="1">
            <a:spLocks/>
          </p:cNvSpPr>
          <p:nvPr/>
        </p:nvSpPr>
        <p:spPr>
          <a:xfrm>
            <a:off x="8801094" y="2962655"/>
            <a:ext cx="2199138" cy="1389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200"/>
              <a:t>Kitchen</a:t>
            </a:r>
          </a:p>
          <a:p>
            <a:pPr marL="0" indent="0">
              <a:buFont typeface="Arial" panose="020B0604020202020204" pitchFamily="34" charset="0"/>
              <a:buNone/>
            </a:pPr>
            <a:r>
              <a:rPr lang="en-US" sz="1000"/>
              <a:t>invokedDesign(</a:t>
            </a:r>
            <a:r>
              <a:rPr lang="en-US" sz="1000" b="1"/>
              <a:t>AbstractRoutine ar) {</a:t>
            </a:r>
          </a:p>
          <a:p>
            <a:pPr marL="0" indent="0">
              <a:buFont typeface="Arial" panose="020B0604020202020204" pitchFamily="34" charset="0"/>
              <a:buNone/>
            </a:pPr>
            <a:r>
              <a:rPr lang="en-US" sz="1000"/>
              <a:t>    ar.designKitchedn();</a:t>
            </a:r>
          </a:p>
          <a:p>
            <a:pPr marL="0" indent="0">
              <a:buFont typeface="Arial" panose="020B0604020202020204" pitchFamily="34" charset="0"/>
              <a:buNone/>
            </a:pPr>
            <a:r>
              <a:rPr lang="en-US" sz="1000"/>
              <a:t>}</a:t>
            </a:r>
            <a:endParaRPr lang="en-US" sz="1000" dirty="0"/>
          </a:p>
        </p:txBody>
      </p:sp>
      <p:sp>
        <p:nvSpPr>
          <p:cNvPr id="31" name="Rectangle 30">
            <a:extLst>
              <a:ext uri="{FF2B5EF4-FFF2-40B4-BE49-F238E27FC236}">
                <a16:creationId xmlns:a16="http://schemas.microsoft.com/office/drawing/2014/main" id="{9A637186-B799-B04F-8381-752C297FD4C8}"/>
              </a:ext>
            </a:extLst>
          </p:cNvPr>
          <p:cNvSpPr/>
          <p:nvPr/>
        </p:nvSpPr>
        <p:spPr>
          <a:xfrm>
            <a:off x="507972" y="201628"/>
            <a:ext cx="1437413" cy="139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2BHK</a:t>
            </a:r>
          </a:p>
          <a:p>
            <a:r>
              <a:rPr lang="en-US" sz="800" dirty="0"/>
              <a:t>List&lt;Entities&gt; entities;</a:t>
            </a:r>
          </a:p>
          <a:p>
            <a:r>
              <a:rPr lang="en-US" sz="800" dirty="0" err="1"/>
              <a:t>invokedDesign</a:t>
            </a:r>
            <a:r>
              <a:rPr lang="en-US" sz="800" dirty="0"/>
              <a:t>(</a:t>
            </a:r>
            <a:r>
              <a:rPr lang="en-US" sz="800" b="1" dirty="0" err="1"/>
              <a:t>AbstractRoutine</a:t>
            </a:r>
            <a:r>
              <a:rPr lang="en-US" sz="800" b="1" dirty="0"/>
              <a:t> </a:t>
            </a:r>
            <a:r>
              <a:rPr lang="en-US" sz="800" b="1" dirty="0" err="1"/>
              <a:t>ar</a:t>
            </a:r>
            <a:r>
              <a:rPr lang="en-US" sz="800" b="1" dirty="0"/>
              <a:t>) {</a:t>
            </a:r>
          </a:p>
          <a:p>
            <a:r>
              <a:rPr lang="en-US" sz="800" dirty="0"/>
              <a:t>    ar.design2BHK();</a:t>
            </a:r>
          </a:p>
          <a:p>
            <a:r>
              <a:rPr lang="en-US" sz="800" dirty="0"/>
              <a:t>}</a:t>
            </a:r>
          </a:p>
          <a:p>
            <a:endParaRPr lang="en-US" sz="800" dirty="0"/>
          </a:p>
        </p:txBody>
      </p:sp>
    </p:spTree>
    <p:extLst>
      <p:ext uri="{BB962C8B-B14F-4D97-AF65-F5344CB8AC3E}">
        <p14:creationId xmlns:p14="http://schemas.microsoft.com/office/powerpoint/2010/main" val="3353053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4F45-7585-C74B-939C-BE29A84F0994}"/>
              </a:ext>
            </a:extLst>
          </p:cNvPr>
          <p:cNvSpPr>
            <a:spLocks noGrp="1"/>
          </p:cNvSpPr>
          <p:nvPr>
            <p:ph type="title"/>
          </p:nvPr>
        </p:nvSpPr>
        <p:spPr>
          <a:xfrm>
            <a:off x="838200" y="365125"/>
            <a:ext cx="10515600" cy="636739"/>
          </a:xfrm>
        </p:spPr>
        <p:txBody>
          <a:bodyPr>
            <a:normAutofit fontScale="90000"/>
          </a:bodyPr>
          <a:lstStyle/>
          <a:p>
            <a:r>
              <a:rPr lang="en-US" dirty="0"/>
              <a:t>Interior Design problem</a:t>
            </a:r>
            <a:br>
              <a:rPr lang="en-US" dirty="0"/>
            </a:br>
            <a:endParaRPr lang="en-US" dirty="0"/>
          </a:p>
        </p:txBody>
      </p:sp>
      <p:sp>
        <p:nvSpPr>
          <p:cNvPr id="3" name="Content Placeholder 2">
            <a:extLst>
              <a:ext uri="{FF2B5EF4-FFF2-40B4-BE49-F238E27FC236}">
                <a16:creationId xmlns:a16="http://schemas.microsoft.com/office/drawing/2014/main" id="{F2516C73-08E2-6B4B-9C39-3320DA67CBA4}"/>
              </a:ext>
            </a:extLst>
          </p:cNvPr>
          <p:cNvSpPr>
            <a:spLocks noGrp="1"/>
          </p:cNvSpPr>
          <p:nvPr>
            <p:ph idx="1"/>
          </p:nvPr>
        </p:nvSpPr>
        <p:spPr>
          <a:xfrm>
            <a:off x="838200" y="1001864"/>
            <a:ext cx="10515600" cy="5175100"/>
          </a:xfrm>
        </p:spPr>
        <p:txBody>
          <a:bodyPr>
            <a:normAutofit/>
          </a:bodyPr>
          <a:lstStyle/>
          <a:p>
            <a:pPr marL="0" indent="0">
              <a:buNone/>
            </a:pPr>
            <a:r>
              <a:rPr lang="en-US" sz="1400" dirty="0"/>
              <a:t>2BHK </a:t>
            </a:r>
          </a:p>
        </p:txBody>
      </p:sp>
      <p:cxnSp>
        <p:nvCxnSpPr>
          <p:cNvPr id="5" name="Straight Connector 4">
            <a:extLst>
              <a:ext uri="{FF2B5EF4-FFF2-40B4-BE49-F238E27FC236}">
                <a16:creationId xmlns:a16="http://schemas.microsoft.com/office/drawing/2014/main" id="{BFE40943-D739-E845-B9BB-401770EC1F9E}"/>
              </a:ext>
            </a:extLst>
          </p:cNvPr>
          <p:cNvCxnSpPr>
            <a:cxnSpLocks/>
          </p:cNvCxnSpPr>
          <p:nvPr/>
        </p:nvCxnSpPr>
        <p:spPr>
          <a:xfrm flipH="1">
            <a:off x="1327868" y="1176793"/>
            <a:ext cx="15902"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0A88EB-5A0A-F64B-9191-5545ECB177BE}"/>
              </a:ext>
            </a:extLst>
          </p:cNvPr>
          <p:cNvCxnSpPr/>
          <p:nvPr/>
        </p:nvCxnSpPr>
        <p:spPr>
          <a:xfrm>
            <a:off x="1327868" y="1176793"/>
            <a:ext cx="6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D69DA7-2EC3-EA4A-9085-EA458C707743}"/>
              </a:ext>
            </a:extLst>
          </p:cNvPr>
          <p:cNvSpPr txBox="1"/>
          <p:nvPr/>
        </p:nvSpPr>
        <p:spPr>
          <a:xfrm>
            <a:off x="2011681" y="1065476"/>
            <a:ext cx="834886" cy="307777"/>
          </a:xfrm>
          <a:prstGeom prst="rect">
            <a:avLst/>
          </a:prstGeom>
          <a:noFill/>
        </p:spPr>
        <p:txBody>
          <a:bodyPr wrap="square" rtlCol="0">
            <a:spAutoFit/>
          </a:bodyPr>
          <a:lstStyle/>
          <a:p>
            <a:r>
              <a:rPr lang="en-US" sz="1400" dirty="0"/>
              <a:t>Kitchen</a:t>
            </a:r>
          </a:p>
        </p:txBody>
      </p:sp>
      <p:cxnSp>
        <p:nvCxnSpPr>
          <p:cNvPr id="9" name="Straight Connector 8">
            <a:extLst>
              <a:ext uri="{FF2B5EF4-FFF2-40B4-BE49-F238E27FC236}">
                <a16:creationId xmlns:a16="http://schemas.microsoft.com/office/drawing/2014/main" id="{06980119-36C3-5942-A219-27FE933C4C2A}"/>
              </a:ext>
            </a:extLst>
          </p:cNvPr>
          <p:cNvCxnSpPr>
            <a:cxnSpLocks/>
          </p:cNvCxnSpPr>
          <p:nvPr/>
        </p:nvCxnSpPr>
        <p:spPr>
          <a:xfrm>
            <a:off x="2641158" y="1281485"/>
            <a:ext cx="0" cy="2307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64B8B9A-D182-0C48-90C1-8A217C9B597A}"/>
              </a:ext>
            </a:extLst>
          </p:cNvPr>
          <p:cNvCxnSpPr/>
          <p:nvPr/>
        </p:nvCxnSpPr>
        <p:spPr>
          <a:xfrm>
            <a:off x="2641158" y="1309640"/>
            <a:ext cx="6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15B4086-E802-EB45-99F3-FFEBC88E7F37}"/>
              </a:ext>
            </a:extLst>
          </p:cNvPr>
          <p:cNvSpPr txBox="1"/>
          <p:nvPr/>
        </p:nvSpPr>
        <p:spPr>
          <a:xfrm>
            <a:off x="3282568" y="1155752"/>
            <a:ext cx="579112" cy="307777"/>
          </a:xfrm>
          <a:prstGeom prst="rect">
            <a:avLst/>
          </a:prstGeom>
          <a:noFill/>
        </p:spPr>
        <p:txBody>
          <a:bodyPr wrap="square" rtlCol="0">
            <a:spAutoFit/>
          </a:bodyPr>
          <a:lstStyle/>
          <a:p>
            <a:r>
              <a:rPr lang="en-US" sz="1400" dirty="0"/>
              <a:t>slab</a:t>
            </a:r>
          </a:p>
        </p:txBody>
      </p:sp>
      <p:sp>
        <p:nvSpPr>
          <p:cNvPr id="12" name="TextBox 11">
            <a:extLst>
              <a:ext uri="{FF2B5EF4-FFF2-40B4-BE49-F238E27FC236}">
                <a16:creationId xmlns:a16="http://schemas.microsoft.com/office/drawing/2014/main" id="{B6F17AA2-E8D7-3C4B-B5D0-4F6C71A75C28}"/>
              </a:ext>
            </a:extLst>
          </p:cNvPr>
          <p:cNvSpPr txBox="1"/>
          <p:nvPr/>
        </p:nvSpPr>
        <p:spPr>
          <a:xfrm>
            <a:off x="4296353" y="1282119"/>
            <a:ext cx="887891" cy="307777"/>
          </a:xfrm>
          <a:prstGeom prst="rect">
            <a:avLst/>
          </a:prstGeom>
          <a:noFill/>
        </p:spPr>
        <p:txBody>
          <a:bodyPr wrap="square" rtlCol="0">
            <a:spAutoFit/>
          </a:bodyPr>
          <a:lstStyle/>
          <a:p>
            <a:r>
              <a:rPr lang="en-US" sz="1400" dirty="0"/>
              <a:t>Top Unit</a:t>
            </a:r>
          </a:p>
        </p:txBody>
      </p:sp>
      <p:sp>
        <p:nvSpPr>
          <p:cNvPr id="13" name="TextBox 12">
            <a:extLst>
              <a:ext uri="{FF2B5EF4-FFF2-40B4-BE49-F238E27FC236}">
                <a16:creationId xmlns:a16="http://schemas.microsoft.com/office/drawing/2014/main" id="{3B4AA1A4-5F65-6645-9F88-FD5863BDDEFE}"/>
              </a:ext>
            </a:extLst>
          </p:cNvPr>
          <p:cNvSpPr txBox="1"/>
          <p:nvPr/>
        </p:nvSpPr>
        <p:spPr>
          <a:xfrm>
            <a:off x="1942114" y="3731104"/>
            <a:ext cx="579112" cy="307777"/>
          </a:xfrm>
          <a:prstGeom prst="rect">
            <a:avLst/>
          </a:prstGeom>
          <a:noFill/>
        </p:spPr>
        <p:txBody>
          <a:bodyPr wrap="square" rtlCol="0">
            <a:spAutoFit/>
          </a:bodyPr>
          <a:lstStyle/>
          <a:p>
            <a:r>
              <a:rPr lang="en-US" sz="1400" dirty="0"/>
              <a:t>Hall</a:t>
            </a:r>
          </a:p>
        </p:txBody>
      </p:sp>
      <p:cxnSp>
        <p:nvCxnSpPr>
          <p:cNvPr id="14" name="Straight Connector 13">
            <a:extLst>
              <a:ext uri="{FF2B5EF4-FFF2-40B4-BE49-F238E27FC236}">
                <a16:creationId xmlns:a16="http://schemas.microsoft.com/office/drawing/2014/main" id="{92F2CD52-AAED-1B40-A964-4BE1B297790C}"/>
              </a:ext>
            </a:extLst>
          </p:cNvPr>
          <p:cNvCxnSpPr>
            <a:cxnSpLocks/>
          </p:cNvCxnSpPr>
          <p:nvPr/>
        </p:nvCxnSpPr>
        <p:spPr>
          <a:xfrm flipH="1">
            <a:off x="3660249" y="1373253"/>
            <a:ext cx="1" cy="1218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04AC2E-8737-BC46-A8C9-085855F2DAA7}"/>
              </a:ext>
            </a:extLst>
          </p:cNvPr>
          <p:cNvCxnSpPr/>
          <p:nvPr/>
        </p:nvCxnSpPr>
        <p:spPr>
          <a:xfrm>
            <a:off x="3660250" y="1380205"/>
            <a:ext cx="6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2197A7-BF4E-2942-A225-3DBD74269A71}"/>
              </a:ext>
            </a:extLst>
          </p:cNvPr>
          <p:cNvCxnSpPr/>
          <p:nvPr/>
        </p:nvCxnSpPr>
        <p:spPr>
          <a:xfrm>
            <a:off x="3660249" y="1882462"/>
            <a:ext cx="6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E360EF7-265F-8340-A3E2-A243563C0407}"/>
              </a:ext>
            </a:extLst>
          </p:cNvPr>
          <p:cNvSpPr txBox="1"/>
          <p:nvPr/>
        </p:nvSpPr>
        <p:spPr>
          <a:xfrm>
            <a:off x="4234056" y="1703672"/>
            <a:ext cx="1141026" cy="307775"/>
          </a:xfrm>
          <a:prstGeom prst="rect">
            <a:avLst/>
          </a:prstGeom>
          <a:noFill/>
        </p:spPr>
        <p:txBody>
          <a:bodyPr wrap="square" rtlCol="0">
            <a:spAutoFit/>
          </a:bodyPr>
          <a:lstStyle/>
          <a:p>
            <a:r>
              <a:rPr lang="en-US" sz="1400" dirty="0"/>
              <a:t>Bottom Unit</a:t>
            </a:r>
          </a:p>
        </p:txBody>
      </p:sp>
      <p:cxnSp>
        <p:nvCxnSpPr>
          <p:cNvPr id="19" name="Straight Connector 18">
            <a:extLst>
              <a:ext uri="{FF2B5EF4-FFF2-40B4-BE49-F238E27FC236}">
                <a16:creationId xmlns:a16="http://schemas.microsoft.com/office/drawing/2014/main" id="{4F04ADCD-7804-2943-AC32-B109D3A79CE8}"/>
              </a:ext>
            </a:extLst>
          </p:cNvPr>
          <p:cNvCxnSpPr>
            <a:cxnSpLocks/>
            <a:endCxn id="13" idx="1"/>
          </p:cNvCxnSpPr>
          <p:nvPr/>
        </p:nvCxnSpPr>
        <p:spPr>
          <a:xfrm>
            <a:off x="1343770" y="3884993"/>
            <a:ext cx="59834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99F5249-9BB5-5647-BD33-9FE78A4126B9}"/>
              </a:ext>
            </a:extLst>
          </p:cNvPr>
          <p:cNvSpPr txBox="1"/>
          <p:nvPr/>
        </p:nvSpPr>
        <p:spPr>
          <a:xfrm>
            <a:off x="4234056" y="2244360"/>
            <a:ext cx="1019096" cy="307777"/>
          </a:xfrm>
          <a:prstGeom prst="rect">
            <a:avLst/>
          </a:prstGeom>
          <a:noFill/>
        </p:spPr>
        <p:txBody>
          <a:bodyPr wrap="square" rtlCol="0">
            <a:spAutoFit/>
          </a:bodyPr>
          <a:lstStyle/>
          <a:p>
            <a:r>
              <a:rPr lang="en-US" sz="1400" dirty="0"/>
              <a:t>Sink</a:t>
            </a:r>
          </a:p>
        </p:txBody>
      </p:sp>
      <p:cxnSp>
        <p:nvCxnSpPr>
          <p:cNvPr id="23" name="Straight Connector 22">
            <a:extLst>
              <a:ext uri="{FF2B5EF4-FFF2-40B4-BE49-F238E27FC236}">
                <a16:creationId xmlns:a16="http://schemas.microsoft.com/office/drawing/2014/main" id="{576A9E8A-A5D2-FA45-A1D2-338100903075}"/>
              </a:ext>
            </a:extLst>
          </p:cNvPr>
          <p:cNvCxnSpPr/>
          <p:nvPr/>
        </p:nvCxnSpPr>
        <p:spPr>
          <a:xfrm>
            <a:off x="3660249" y="2398248"/>
            <a:ext cx="6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7A286D4-522B-6D41-BA58-1CE2BC285859}"/>
              </a:ext>
            </a:extLst>
          </p:cNvPr>
          <p:cNvCxnSpPr>
            <a:cxnSpLocks/>
          </p:cNvCxnSpPr>
          <p:nvPr/>
        </p:nvCxnSpPr>
        <p:spPr>
          <a:xfrm>
            <a:off x="2323106" y="3947678"/>
            <a:ext cx="0" cy="1809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4C429EE-5B57-7E42-BE54-522E8F628FBC}"/>
              </a:ext>
            </a:extLst>
          </p:cNvPr>
          <p:cNvCxnSpPr>
            <a:cxnSpLocks/>
          </p:cNvCxnSpPr>
          <p:nvPr/>
        </p:nvCxnSpPr>
        <p:spPr>
          <a:xfrm>
            <a:off x="2323106" y="4014027"/>
            <a:ext cx="6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283369-F503-9B48-B2C3-C3C3E51D2AC9}"/>
              </a:ext>
            </a:extLst>
          </p:cNvPr>
          <p:cNvCxnSpPr>
            <a:cxnSpLocks/>
          </p:cNvCxnSpPr>
          <p:nvPr/>
        </p:nvCxnSpPr>
        <p:spPr>
          <a:xfrm>
            <a:off x="2323106" y="4436771"/>
            <a:ext cx="636104"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877DA00-9195-5B4E-9390-CFB9914DCB45}"/>
              </a:ext>
            </a:extLst>
          </p:cNvPr>
          <p:cNvSpPr txBox="1"/>
          <p:nvPr/>
        </p:nvSpPr>
        <p:spPr>
          <a:xfrm>
            <a:off x="2846567" y="3860138"/>
            <a:ext cx="813682" cy="318547"/>
          </a:xfrm>
          <a:prstGeom prst="rect">
            <a:avLst/>
          </a:prstGeom>
          <a:noFill/>
        </p:spPr>
        <p:txBody>
          <a:bodyPr wrap="square" rtlCol="0">
            <a:spAutoFit/>
          </a:bodyPr>
          <a:lstStyle/>
          <a:p>
            <a:r>
              <a:rPr lang="en-US" sz="1400" dirty="0"/>
              <a:t>TV stand</a:t>
            </a:r>
          </a:p>
        </p:txBody>
      </p:sp>
      <p:sp>
        <p:nvSpPr>
          <p:cNvPr id="31" name="TextBox 30">
            <a:extLst>
              <a:ext uri="{FF2B5EF4-FFF2-40B4-BE49-F238E27FC236}">
                <a16:creationId xmlns:a16="http://schemas.microsoft.com/office/drawing/2014/main" id="{DF6A2CFC-7767-BB46-9868-19386B9E73D4}"/>
              </a:ext>
            </a:extLst>
          </p:cNvPr>
          <p:cNvSpPr txBox="1"/>
          <p:nvPr/>
        </p:nvSpPr>
        <p:spPr>
          <a:xfrm>
            <a:off x="2836687" y="4262027"/>
            <a:ext cx="1083306" cy="318522"/>
          </a:xfrm>
          <a:prstGeom prst="rect">
            <a:avLst/>
          </a:prstGeom>
          <a:noFill/>
        </p:spPr>
        <p:txBody>
          <a:bodyPr wrap="square" rtlCol="0">
            <a:spAutoFit/>
          </a:bodyPr>
          <a:lstStyle/>
          <a:p>
            <a:r>
              <a:rPr lang="en-US" sz="1400" dirty="0"/>
              <a:t>Shoe stand</a:t>
            </a:r>
          </a:p>
        </p:txBody>
      </p:sp>
    </p:spTree>
    <p:extLst>
      <p:ext uri="{BB962C8B-B14F-4D97-AF65-F5344CB8AC3E}">
        <p14:creationId xmlns:p14="http://schemas.microsoft.com/office/powerpoint/2010/main" val="1668643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9A8055-EB90-E34D-A38D-4E0B460AB3AD}"/>
              </a:ext>
            </a:extLst>
          </p:cNvPr>
          <p:cNvSpPr/>
          <p:nvPr/>
        </p:nvSpPr>
        <p:spPr>
          <a:xfrm>
            <a:off x="3166110" y="1066801"/>
            <a:ext cx="777240"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2BHK</a:t>
            </a:r>
          </a:p>
        </p:txBody>
      </p:sp>
      <p:sp>
        <p:nvSpPr>
          <p:cNvPr id="6" name="Rectangle 5">
            <a:extLst>
              <a:ext uri="{FF2B5EF4-FFF2-40B4-BE49-F238E27FC236}">
                <a16:creationId xmlns:a16="http://schemas.microsoft.com/office/drawing/2014/main" id="{39606117-861C-C242-91A6-0FCE143E6288}"/>
              </a:ext>
            </a:extLst>
          </p:cNvPr>
          <p:cNvSpPr/>
          <p:nvPr/>
        </p:nvSpPr>
        <p:spPr>
          <a:xfrm>
            <a:off x="7399020" y="1257300"/>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TopUnit</a:t>
            </a:r>
            <a:endParaRPr lang="en-US" sz="1200" dirty="0"/>
          </a:p>
        </p:txBody>
      </p:sp>
      <p:sp>
        <p:nvSpPr>
          <p:cNvPr id="7" name="Rectangle 6">
            <a:extLst>
              <a:ext uri="{FF2B5EF4-FFF2-40B4-BE49-F238E27FC236}">
                <a16:creationId xmlns:a16="http://schemas.microsoft.com/office/drawing/2014/main" id="{B8BE71CB-4AB2-3F42-AEC5-8BA01781EF03}"/>
              </a:ext>
            </a:extLst>
          </p:cNvPr>
          <p:cNvSpPr/>
          <p:nvPr/>
        </p:nvSpPr>
        <p:spPr>
          <a:xfrm>
            <a:off x="7443216" y="1918716"/>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BottomUnit</a:t>
            </a:r>
            <a:endParaRPr lang="en-US" sz="1200" dirty="0"/>
          </a:p>
        </p:txBody>
      </p:sp>
      <p:sp>
        <p:nvSpPr>
          <p:cNvPr id="8" name="Rectangle 7">
            <a:extLst>
              <a:ext uri="{FF2B5EF4-FFF2-40B4-BE49-F238E27FC236}">
                <a16:creationId xmlns:a16="http://schemas.microsoft.com/office/drawing/2014/main" id="{59662153-FB0F-6340-8CDD-FD743A6822E1}"/>
              </a:ext>
            </a:extLst>
          </p:cNvPr>
          <p:cNvSpPr/>
          <p:nvPr/>
        </p:nvSpPr>
        <p:spPr>
          <a:xfrm>
            <a:off x="5838063" y="1064635"/>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Slab</a:t>
            </a:r>
          </a:p>
        </p:txBody>
      </p:sp>
      <p:sp>
        <p:nvSpPr>
          <p:cNvPr id="9" name="Rectangle 8">
            <a:extLst>
              <a:ext uri="{FF2B5EF4-FFF2-40B4-BE49-F238E27FC236}">
                <a16:creationId xmlns:a16="http://schemas.microsoft.com/office/drawing/2014/main" id="{DA55B89B-8108-6441-BD79-CB29B58240A4}"/>
              </a:ext>
            </a:extLst>
          </p:cNvPr>
          <p:cNvSpPr/>
          <p:nvPr/>
        </p:nvSpPr>
        <p:spPr>
          <a:xfrm>
            <a:off x="5977128" y="3090672"/>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TV Stand</a:t>
            </a:r>
          </a:p>
        </p:txBody>
      </p:sp>
      <p:sp>
        <p:nvSpPr>
          <p:cNvPr id="10" name="Rectangle 9">
            <a:extLst>
              <a:ext uri="{FF2B5EF4-FFF2-40B4-BE49-F238E27FC236}">
                <a16:creationId xmlns:a16="http://schemas.microsoft.com/office/drawing/2014/main" id="{6EDBA81D-A873-444E-ADC4-849830D84F2B}"/>
              </a:ext>
            </a:extLst>
          </p:cNvPr>
          <p:cNvSpPr/>
          <p:nvPr/>
        </p:nvSpPr>
        <p:spPr>
          <a:xfrm>
            <a:off x="6028944" y="2535936"/>
            <a:ext cx="1207008" cy="338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ShoeStand</a:t>
            </a:r>
            <a:endParaRPr lang="en-US" sz="1200" dirty="0"/>
          </a:p>
        </p:txBody>
      </p:sp>
      <p:sp>
        <p:nvSpPr>
          <p:cNvPr id="11" name="Rectangle 10">
            <a:extLst>
              <a:ext uri="{FF2B5EF4-FFF2-40B4-BE49-F238E27FC236}">
                <a16:creationId xmlns:a16="http://schemas.microsoft.com/office/drawing/2014/main" id="{D917861C-F18E-1346-AB7D-F7415BC56056}"/>
              </a:ext>
            </a:extLst>
          </p:cNvPr>
          <p:cNvSpPr/>
          <p:nvPr/>
        </p:nvSpPr>
        <p:spPr>
          <a:xfrm>
            <a:off x="4498848" y="2109216"/>
            <a:ext cx="826008"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Hall</a:t>
            </a:r>
          </a:p>
        </p:txBody>
      </p:sp>
      <p:sp>
        <p:nvSpPr>
          <p:cNvPr id="12" name="Rectangle 11">
            <a:extLst>
              <a:ext uri="{FF2B5EF4-FFF2-40B4-BE49-F238E27FC236}">
                <a16:creationId xmlns:a16="http://schemas.microsoft.com/office/drawing/2014/main" id="{28029C94-9CC0-4D4A-A448-6D266BE116AB}"/>
              </a:ext>
            </a:extLst>
          </p:cNvPr>
          <p:cNvSpPr/>
          <p:nvPr/>
        </p:nvSpPr>
        <p:spPr>
          <a:xfrm>
            <a:off x="4498848" y="1071433"/>
            <a:ext cx="826008" cy="295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Kitchen</a:t>
            </a:r>
          </a:p>
        </p:txBody>
      </p:sp>
      <p:sp>
        <p:nvSpPr>
          <p:cNvPr id="13" name="Rectangle 12">
            <a:extLst>
              <a:ext uri="{FF2B5EF4-FFF2-40B4-BE49-F238E27FC236}">
                <a16:creationId xmlns:a16="http://schemas.microsoft.com/office/drawing/2014/main" id="{325A7D2C-3204-2948-AF8E-A11D0E6806D8}"/>
              </a:ext>
            </a:extLst>
          </p:cNvPr>
          <p:cNvSpPr/>
          <p:nvPr/>
        </p:nvSpPr>
        <p:spPr>
          <a:xfrm>
            <a:off x="1276447" y="2557273"/>
            <a:ext cx="1805081" cy="1566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a:t>AbstractRoutineVisitor</a:t>
            </a:r>
            <a:endParaRPr lang="en-US" sz="1200" b="1" dirty="0"/>
          </a:p>
          <a:p>
            <a:r>
              <a:rPr lang="en-US" sz="1000" dirty="0"/>
              <a:t>+</a:t>
            </a:r>
            <a:r>
              <a:rPr lang="en-US" sz="1000" dirty="0" err="1"/>
              <a:t>designKitchen</a:t>
            </a:r>
            <a:r>
              <a:rPr lang="en-US" sz="1000" dirty="0"/>
              <a:t>()</a:t>
            </a:r>
          </a:p>
          <a:p>
            <a:r>
              <a:rPr lang="en-US" sz="1000" dirty="0"/>
              <a:t>+</a:t>
            </a:r>
            <a:r>
              <a:rPr lang="en-US" sz="1000" dirty="0" err="1"/>
              <a:t>designSlab</a:t>
            </a:r>
            <a:r>
              <a:rPr lang="en-US" sz="1000" dirty="0"/>
              <a:t>()</a:t>
            </a:r>
          </a:p>
          <a:p>
            <a:r>
              <a:rPr lang="en-US" sz="1000" dirty="0"/>
              <a:t>+</a:t>
            </a:r>
            <a:r>
              <a:rPr lang="en-US" sz="1000" dirty="0" err="1"/>
              <a:t>designTopUnit</a:t>
            </a:r>
            <a:r>
              <a:rPr lang="en-US" sz="1000" dirty="0"/>
              <a:t>()</a:t>
            </a:r>
          </a:p>
          <a:p>
            <a:r>
              <a:rPr lang="en-US" sz="1000" dirty="0"/>
              <a:t>+</a:t>
            </a:r>
            <a:r>
              <a:rPr lang="en-US" sz="1000" dirty="0" err="1"/>
              <a:t>designBottomUnit</a:t>
            </a:r>
            <a:r>
              <a:rPr lang="en-US" sz="1000" dirty="0"/>
              <a:t>()</a:t>
            </a:r>
          </a:p>
          <a:p>
            <a:r>
              <a:rPr lang="en-US" sz="1000" dirty="0"/>
              <a:t>+</a:t>
            </a:r>
            <a:r>
              <a:rPr lang="en-US" sz="1000" dirty="0" err="1"/>
              <a:t>designSink</a:t>
            </a:r>
            <a:r>
              <a:rPr lang="en-US" sz="1000" dirty="0"/>
              <a:t>()</a:t>
            </a:r>
          </a:p>
          <a:p>
            <a:r>
              <a:rPr lang="en-US" sz="1000" dirty="0"/>
              <a:t>+</a:t>
            </a:r>
            <a:r>
              <a:rPr lang="en-US" sz="1000" dirty="0" err="1"/>
              <a:t>designHall</a:t>
            </a:r>
            <a:r>
              <a:rPr lang="en-US" sz="1000" dirty="0"/>
              <a:t>()</a:t>
            </a:r>
          </a:p>
          <a:p>
            <a:r>
              <a:rPr lang="en-US" sz="1000" dirty="0"/>
              <a:t>+</a:t>
            </a:r>
            <a:r>
              <a:rPr lang="en-US" sz="1000" dirty="0" err="1"/>
              <a:t>designShoeStand</a:t>
            </a:r>
            <a:r>
              <a:rPr lang="en-US" sz="1000" dirty="0"/>
              <a:t>()</a:t>
            </a:r>
          </a:p>
          <a:p>
            <a:r>
              <a:rPr lang="en-US" sz="1000" dirty="0"/>
              <a:t>+</a:t>
            </a:r>
            <a:r>
              <a:rPr lang="en-US" sz="1000" dirty="0" err="1"/>
              <a:t>designTVStand</a:t>
            </a:r>
            <a:r>
              <a:rPr lang="en-US" sz="1000" dirty="0"/>
              <a:t>()</a:t>
            </a:r>
          </a:p>
          <a:p>
            <a:endParaRPr lang="en-US" sz="1000" dirty="0"/>
          </a:p>
          <a:p>
            <a:endParaRPr lang="en-US" sz="1200" dirty="0"/>
          </a:p>
          <a:p>
            <a:endParaRPr lang="en-US" sz="1200" dirty="0"/>
          </a:p>
        </p:txBody>
      </p:sp>
      <p:sp>
        <p:nvSpPr>
          <p:cNvPr id="14" name="Rectangle 13">
            <a:extLst>
              <a:ext uri="{FF2B5EF4-FFF2-40B4-BE49-F238E27FC236}">
                <a16:creationId xmlns:a16="http://schemas.microsoft.com/office/drawing/2014/main" id="{FF365B68-2738-CE4C-B833-12B146E40829}"/>
              </a:ext>
            </a:extLst>
          </p:cNvPr>
          <p:cNvSpPr/>
          <p:nvPr/>
        </p:nvSpPr>
        <p:spPr>
          <a:xfrm>
            <a:off x="2584727" y="4449391"/>
            <a:ext cx="1533121" cy="148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err="1"/>
              <a:t>SwissDesignRoutineVisitor</a:t>
            </a:r>
            <a:endParaRPr lang="en-US" sz="900" b="1" dirty="0"/>
          </a:p>
          <a:p>
            <a:r>
              <a:rPr lang="en-US" sz="1000" dirty="0"/>
              <a:t>+</a:t>
            </a:r>
            <a:r>
              <a:rPr lang="en-US" sz="1000" dirty="0" err="1"/>
              <a:t>designKitchen</a:t>
            </a:r>
            <a:r>
              <a:rPr lang="en-US" sz="1000" dirty="0"/>
              <a:t>()</a:t>
            </a:r>
          </a:p>
          <a:p>
            <a:r>
              <a:rPr lang="en-US" sz="1000" dirty="0"/>
              <a:t>+</a:t>
            </a:r>
            <a:r>
              <a:rPr lang="en-US" sz="1000" dirty="0" err="1"/>
              <a:t>designSlab</a:t>
            </a:r>
            <a:r>
              <a:rPr lang="en-US" sz="1000" dirty="0"/>
              <a:t>()</a:t>
            </a:r>
          </a:p>
          <a:p>
            <a:r>
              <a:rPr lang="en-US" sz="1000" dirty="0"/>
              <a:t>+</a:t>
            </a:r>
            <a:r>
              <a:rPr lang="en-US" sz="1000" dirty="0" err="1"/>
              <a:t>designTopUnit</a:t>
            </a:r>
            <a:r>
              <a:rPr lang="en-US" sz="1000" dirty="0"/>
              <a:t>()</a:t>
            </a:r>
          </a:p>
          <a:p>
            <a:r>
              <a:rPr lang="en-US" sz="1000" dirty="0"/>
              <a:t>+</a:t>
            </a:r>
            <a:r>
              <a:rPr lang="en-US" sz="1000" dirty="0" err="1"/>
              <a:t>designBottomUnit</a:t>
            </a:r>
            <a:r>
              <a:rPr lang="en-US" sz="1000" dirty="0"/>
              <a:t>()</a:t>
            </a:r>
          </a:p>
          <a:p>
            <a:r>
              <a:rPr lang="en-US" sz="1000" dirty="0"/>
              <a:t>+</a:t>
            </a:r>
            <a:r>
              <a:rPr lang="en-US" sz="1000" dirty="0" err="1"/>
              <a:t>designSink</a:t>
            </a:r>
            <a:r>
              <a:rPr lang="en-US" sz="1000" dirty="0"/>
              <a:t>()</a:t>
            </a:r>
          </a:p>
          <a:p>
            <a:r>
              <a:rPr lang="en-US" sz="1000" dirty="0"/>
              <a:t>+</a:t>
            </a:r>
            <a:r>
              <a:rPr lang="en-US" sz="1000" dirty="0" err="1"/>
              <a:t>designHall</a:t>
            </a:r>
            <a:r>
              <a:rPr lang="en-US" sz="1000" dirty="0"/>
              <a:t>()</a:t>
            </a:r>
          </a:p>
          <a:p>
            <a:r>
              <a:rPr lang="en-US" sz="1000" dirty="0"/>
              <a:t>+</a:t>
            </a:r>
            <a:r>
              <a:rPr lang="en-US" sz="1000" dirty="0" err="1"/>
              <a:t>designShoeStand</a:t>
            </a:r>
            <a:r>
              <a:rPr lang="en-US" sz="1000" dirty="0"/>
              <a:t>()</a:t>
            </a:r>
          </a:p>
          <a:p>
            <a:r>
              <a:rPr lang="en-US" sz="1000" dirty="0"/>
              <a:t>+</a:t>
            </a:r>
            <a:r>
              <a:rPr lang="en-US" sz="1000" dirty="0" err="1"/>
              <a:t>designTVStand</a:t>
            </a:r>
            <a:r>
              <a:rPr lang="en-US" sz="1000" dirty="0"/>
              <a:t>()</a:t>
            </a:r>
          </a:p>
          <a:p>
            <a:endParaRPr lang="en-US" sz="1000" dirty="0"/>
          </a:p>
          <a:p>
            <a:endParaRPr lang="en-US" sz="1000" dirty="0"/>
          </a:p>
        </p:txBody>
      </p:sp>
      <p:sp>
        <p:nvSpPr>
          <p:cNvPr id="15" name="Rectangle 14">
            <a:extLst>
              <a:ext uri="{FF2B5EF4-FFF2-40B4-BE49-F238E27FC236}">
                <a16:creationId xmlns:a16="http://schemas.microsoft.com/office/drawing/2014/main" id="{2D5109D9-EC9A-1A48-857C-12A14E13815B}"/>
              </a:ext>
            </a:extLst>
          </p:cNvPr>
          <p:cNvSpPr/>
          <p:nvPr/>
        </p:nvSpPr>
        <p:spPr>
          <a:xfrm>
            <a:off x="855307" y="4449392"/>
            <a:ext cx="1613573" cy="148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b="1" dirty="0" err="1"/>
              <a:t>ItalianDesginRoutineVisitor</a:t>
            </a:r>
            <a:endParaRPr lang="en-US" sz="900" b="1" dirty="0"/>
          </a:p>
          <a:p>
            <a:r>
              <a:rPr lang="en-US" sz="800" dirty="0"/>
              <a:t>+</a:t>
            </a:r>
            <a:r>
              <a:rPr lang="en-US" sz="800" dirty="0" err="1"/>
              <a:t>designKitchen</a:t>
            </a:r>
            <a:r>
              <a:rPr lang="en-US" sz="800" dirty="0"/>
              <a:t>()</a:t>
            </a:r>
          </a:p>
          <a:p>
            <a:r>
              <a:rPr lang="en-US" sz="800" dirty="0"/>
              <a:t>+</a:t>
            </a:r>
            <a:r>
              <a:rPr lang="en-US" sz="800" dirty="0" err="1"/>
              <a:t>designSlab</a:t>
            </a:r>
            <a:r>
              <a:rPr lang="en-US" sz="800" dirty="0"/>
              <a:t>()</a:t>
            </a:r>
          </a:p>
          <a:p>
            <a:r>
              <a:rPr lang="en-US" sz="800" dirty="0"/>
              <a:t>+</a:t>
            </a:r>
            <a:r>
              <a:rPr lang="en-US" sz="800" dirty="0" err="1"/>
              <a:t>designTopUnit</a:t>
            </a:r>
            <a:r>
              <a:rPr lang="en-US" sz="800" dirty="0"/>
              <a:t>()</a:t>
            </a:r>
          </a:p>
          <a:p>
            <a:r>
              <a:rPr lang="en-US" sz="800" dirty="0"/>
              <a:t>+</a:t>
            </a:r>
            <a:r>
              <a:rPr lang="en-US" sz="800" dirty="0" err="1"/>
              <a:t>designBottomUnit</a:t>
            </a:r>
            <a:r>
              <a:rPr lang="en-US" sz="800" dirty="0"/>
              <a:t>()</a:t>
            </a:r>
          </a:p>
          <a:p>
            <a:r>
              <a:rPr lang="en-US" sz="800" dirty="0"/>
              <a:t>+</a:t>
            </a:r>
            <a:r>
              <a:rPr lang="en-US" sz="800" dirty="0" err="1"/>
              <a:t>designSink</a:t>
            </a:r>
            <a:r>
              <a:rPr lang="en-US" sz="800" dirty="0"/>
              <a:t>()</a:t>
            </a:r>
          </a:p>
          <a:p>
            <a:r>
              <a:rPr lang="en-US" sz="800" dirty="0"/>
              <a:t>+</a:t>
            </a:r>
            <a:r>
              <a:rPr lang="en-US" sz="800" dirty="0" err="1"/>
              <a:t>designHall</a:t>
            </a:r>
            <a:r>
              <a:rPr lang="en-US" sz="800" dirty="0"/>
              <a:t>()</a:t>
            </a:r>
          </a:p>
          <a:p>
            <a:r>
              <a:rPr lang="en-US" sz="800" dirty="0"/>
              <a:t>+</a:t>
            </a:r>
            <a:r>
              <a:rPr lang="en-US" sz="800" dirty="0" err="1"/>
              <a:t>designShoeStand</a:t>
            </a:r>
            <a:r>
              <a:rPr lang="en-US" sz="800" dirty="0"/>
              <a:t>()</a:t>
            </a:r>
          </a:p>
          <a:p>
            <a:r>
              <a:rPr lang="en-US" sz="800" dirty="0"/>
              <a:t>+</a:t>
            </a:r>
            <a:r>
              <a:rPr lang="en-US" sz="800" dirty="0" err="1"/>
              <a:t>designTVStand</a:t>
            </a:r>
            <a:r>
              <a:rPr lang="en-US" sz="800" dirty="0"/>
              <a:t>()</a:t>
            </a:r>
          </a:p>
          <a:p>
            <a:endParaRPr lang="en-US" sz="1200" dirty="0"/>
          </a:p>
          <a:p>
            <a:endParaRPr lang="en-US" sz="1200" dirty="0"/>
          </a:p>
        </p:txBody>
      </p:sp>
      <p:cxnSp>
        <p:nvCxnSpPr>
          <p:cNvPr id="16" name="Straight Arrow Connector 15">
            <a:extLst>
              <a:ext uri="{FF2B5EF4-FFF2-40B4-BE49-F238E27FC236}">
                <a16:creationId xmlns:a16="http://schemas.microsoft.com/office/drawing/2014/main" id="{B290C789-E2F3-3F41-9830-640063ECBE60}"/>
              </a:ext>
            </a:extLst>
          </p:cNvPr>
          <p:cNvCxnSpPr>
            <a:cxnSpLocks/>
            <a:stCxn id="15" idx="0"/>
            <a:endCxn id="13" idx="2"/>
          </p:cNvCxnSpPr>
          <p:nvPr/>
        </p:nvCxnSpPr>
        <p:spPr>
          <a:xfrm flipV="1">
            <a:off x="1662094" y="4123945"/>
            <a:ext cx="516894" cy="325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CED2D3-1057-9C4F-81B9-6E17E516D5B9}"/>
              </a:ext>
            </a:extLst>
          </p:cNvPr>
          <p:cNvCxnSpPr>
            <a:cxnSpLocks/>
            <a:stCxn id="14" idx="0"/>
            <a:endCxn id="13" idx="2"/>
          </p:cNvCxnSpPr>
          <p:nvPr/>
        </p:nvCxnSpPr>
        <p:spPr>
          <a:xfrm flipH="1" flipV="1">
            <a:off x="2178988" y="4123945"/>
            <a:ext cx="1172300" cy="325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B1F7187-9883-4B4D-815C-C96587D60844}"/>
              </a:ext>
            </a:extLst>
          </p:cNvPr>
          <p:cNvSpPr/>
          <p:nvPr/>
        </p:nvSpPr>
        <p:spPr>
          <a:xfrm>
            <a:off x="5920767" y="0"/>
            <a:ext cx="1287780" cy="49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InteriorEntity</a:t>
            </a:r>
            <a:endParaRPr lang="en-US" sz="1200" dirty="0"/>
          </a:p>
        </p:txBody>
      </p:sp>
      <p:sp>
        <p:nvSpPr>
          <p:cNvPr id="34" name="Rectangle 33">
            <a:extLst>
              <a:ext uri="{FF2B5EF4-FFF2-40B4-BE49-F238E27FC236}">
                <a16:creationId xmlns:a16="http://schemas.microsoft.com/office/drawing/2014/main" id="{1B6F5280-0A72-204A-A348-F0089F7A2CFA}"/>
              </a:ext>
            </a:extLst>
          </p:cNvPr>
          <p:cNvSpPr/>
          <p:nvPr/>
        </p:nvSpPr>
        <p:spPr>
          <a:xfrm>
            <a:off x="6438894" y="4052652"/>
            <a:ext cx="1717554" cy="1698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a:t>InteriorEntity</a:t>
            </a:r>
            <a:endParaRPr lang="en-US" sz="1200" b="1" dirty="0"/>
          </a:p>
          <a:p>
            <a:r>
              <a:rPr lang="en-US" sz="1000" dirty="0"/>
              <a:t>+</a:t>
            </a:r>
            <a:r>
              <a:rPr lang="en-US" sz="1000" dirty="0" err="1"/>
              <a:t>getname</a:t>
            </a:r>
            <a:r>
              <a:rPr lang="en-US" sz="1000" dirty="0"/>
              <a:t>()</a:t>
            </a:r>
          </a:p>
          <a:p>
            <a:r>
              <a:rPr lang="en-US" sz="1000" dirty="0"/>
              <a:t>+</a:t>
            </a:r>
            <a:r>
              <a:rPr lang="en-US" sz="1000" dirty="0" err="1"/>
              <a:t>getDescription</a:t>
            </a:r>
            <a:endParaRPr lang="en-US" sz="1000" dirty="0"/>
          </a:p>
          <a:p>
            <a:r>
              <a:rPr lang="en-US" sz="1000" dirty="0"/>
              <a:t>+size()</a:t>
            </a:r>
          </a:p>
          <a:p>
            <a:r>
              <a:rPr lang="en-US" sz="1000" dirty="0"/>
              <a:t>+position()</a:t>
            </a:r>
          </a:p>
          <a:p>
            <a:r>
              <a:rPr lang="en-US" sz="1000" dirty="0"/>
              <a:t>+visit(</a:t>
            </a:r>
            <a:r>
              <a:rPr lang="en-US" sz="1000" b="1" dirty="0" err="1"/>
              <a:t>AbstractRoutine</a:t>
            </a:r>
            <a:r>
              <a:rPr lang="en-US" sz="1000" dirty="0"/>
              <a:t>)</a:t>
            </a:r>
          </a:p>
        </p:txBody>
      </p:sp>
      <p:cxnSp>
        <p:nvCxnSpPr>
          <p:cNvPr id="36" name="Straight Connector 35">
            <a:extLst>
              <a:ext uri="{FF2B5EF4-FFF2-40B4-BE49-F238E27FC236}">
                <a16:creationId xmlns:a16="http://schemas.microsoft.com/office/drawing/2014/main" id="{3207E994-306A-7E43-9D9E-84D9B1FA1DDF}"/>
              </a:ext>
            </a:extLst>
          </p:cNvPr>
          <p:cNvCxnSpPr>
            <a:cxnSpLocks/>
            <a:endCxn id="12" idx="1"/>
          </p:cNvCxnSpPr>
          <p:nvPr/>
        </p:nvCxnSpPr>
        <p:spPr>
          <a:xfrm>
            <a:off x="3943350" y="1219200"/>
            <a:ext cx="55549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703D67-86F7-FC4E-958E-B8969D6095D4}"/>
              </a:ext>
            </a:extLst>
          </p:cNvPr>
          <p:cNvCxnSpPr/>
          <p:nvPr/>
        </p:nvCxnSpPr>
        <p:spPr>
          <a:xfrm>
            <a:off x="5324856" y="1214568"/>
            <a:ext cx="7711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E52F08-EB0E-CB4D-99F4-A5DD884EB97E}"/>
              </a:ext>
            </a:extLst>
          </p:cNvPr>
          <p:cNvCxnSpPr>
            <a:cxnSpLocks/>
            <a:endCxn id="11" idx="0"/>
          </p:cNvCxnSpPr>
          <p:nvPr/>
        </p:nvCxnSpPr>
        <p:spPr>
          <a:xfrm>
            <a:off x="3943350" y="1366968"/>
            <a:ext cx="968502" cy="74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5BB2CC5-3B28-CB4B-A5E7-9E7BC4664C3A}"/>
              </a:ext>
            </a:extLst>
          </p:cNvPr>
          <p:cNvCxnSpPr>
            <a:stCxn id="11" idx="3"/>
          </p:cNvCxnSpPr>
          <p:nvPr/>
        </p:nvCxnSpPr>
        <p:spPr>
          <a:xfrm>
            <a:off x="5324856" y="2256984"/>
            <a:ext cx="879348" cy="359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2AF0E9-3435-D14F-8BB0-921CDA915170}"/>
              </a:ext>
            </a:extLst>
          </p:cNvPr>
          <p:cNvCxnSpPr/>
          <p:nvPr/>
        </p:nvCxnSpPr>
        <p:spPr>
          <a:xfrm>
            <a:off x="5054346" y="2387059"/>
            <a:ext cx="944880" cy="74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BA687C-7692-6845-B6F4-01E2172C8926}"/>
              </a:ext>
            </a:extLst>
          </p:cNvPr>
          <p:cNvCxnSpPr>
            <a:stCxn id="8" idx="3"/>
            <a:endCxn id="6" idx="1"/>
          </p:cNvCxnSpPr>
          <p:nvPr/>
        </p:nvCxnSpPr>
        <p:spPr>
          <a:xfrm>
            <a:off x="7045071" y="1233799"/>
            <a:ext cx="353949" cy="192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4345919-1093-444E-88C2-4B7BEDD6DCE1}"/>
              </a:ext>
            </a:extLst>
          </p:cNvPr>
          <p:cNvCxnSpPr/>
          <p:nvPr/>
        </p:nvCxnSpPr>
        <p:spPr>
          <a:xfrm>
            <a:off x="6909816" y="1402963"/>
            <a:ext cx="694182" cy="732771"/>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C9BB8AE-B8B3-134D-8D53-6E87D274BF02}"/>
              </a:ext>
            </a:extLst>
          </p:cNvPr>
          <p:cNvSpPr/>
          <p:nvPr/>
        </p:nvSpPr>
        <p:spPr>
          <a:xfrm>
            <a:off x="4498848" y="3563234"/>
            <a:ext cx="944880" cy="295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MasterBHK</a:t>
            </a:r>
            <a:endParaRPr lang="en-US" sz="1200" dirty="0"/>
          </a:p>
        </p:txBody>
      </p:sp>
      <p:sp>
        <p:nvSpPr>
          <p:cNvPr id="51" name="Rectangle 50">
            <a:extLst>
              <a:ext uri="{FF2B5EF4-FFF2-40B4-BE49-F238E27FC236}">
                <a16:creationId xmlns:a16="http://schemas.microsoft.com/office/drawing/2014/main" id="{4DA6807A-2D00-904D-884B-22A8F0553CDF}"/>
              </a:ext>
            </a:extLst>
          </p:cNvPr>
          <p:cNvSpPr/>
          <p:nvPr/>
        </p:nvSpPr>
        <p:spPr>
          <a:xfrm>
            <a:off x="6096000" y="3645408"/>
            <a:ext cx="944880" cy="2955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WardRobe</a:t>
            </a:r>
            <a:endParaRPr lang="en-US" sz="1200" dirty="0"/>
          </a:p>
        </p:txBody>
      </p:sp>
      <p:cxnSp>
        <p:nvCxnSpPr>
          <p:cNvPr id="52" name="Straight Connector 51">
            <a:extLst>
              <a:ext uri="{FF2B5EF4-FFF2-40B4-BE49-F238E27FC236}">
                <a16:creationId xmlns:a16="http://schemas.microsoft.com/office/drawing/2014/main" id="{B2FEFBA5-58FF-314F-95C0-0F4DDF7A89D2}"/>
              </a:ext>
            </a:extLst>
          </p:cNvPr>
          <p:cNvCxnSpPr>
            <a:cxnSpLocks/>
          </p:cNvCxnSpPr>
          <p:nvPr/>
        </p:nvCxnSpPr>
        <p:spPr>
          <a:xfrm>
            <a:off x="5361444" y="3752821"/>
            <a:ext cx="865620" cy="4035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F97657-93D1-5B49-8A8B-C55F4304CF92}"/>
              </a:ext>
            </a:extLst>
          </p:cNvPr>
          <p:cNvCxnSpPr>
            <a:cxnSpLocks/>
            <a:endCxn id="50" idx="1"/>
          </p:cNvCxnSpPr>
          <p:nvPr/>
        </p:nvCxnSpPr>
        <p:spPr>
          <a:xfrm>
            <a:off x="3510540" y="1334601"/>
            <a:ext cx="988308" cy="237640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57">
            <a:extLst>
              <a:ext uri="{FF2B5EF4-FFF2-40B4-BE49-F238E27FC236}">
                <a16:creationId xmlns:a16="http://schemas.microsoft.com/office/drawing/2014/main" id="{2942F5D0-0B9F-0C4B-A3CB-CC9991CD5F1F}"/>
              </a:ext>
            </a:extLst>
          </p:cNvPr>
          <p:cNvSpPr>
            <a:spLocks noGrp="1"/>
          </p:cNvSpPr>
          <p:nvPr>
            <p:ph idx="1"/>
          </p:nvPr>
        </p:nvSpPr>
        <p:spPr>
          <a:xfrm>
            <a:off x="8801094" y="2962655"/>
            <a:ext cx="2199138" cy="1389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200" dirty="0"/>
              <a:t>Kitchen</a:t>
            </a:r>
          </a:p>
          <a:p>
            <a:pPr marL="0" indent="0">
              <a:buNone/>
            </a:pPr>
            <a:r>
              <a:rPr lang="en-US" sz="1000" dirty="0" err="1"/>
              <a:t>invokedDesign</a:t>
            </a:r>
            <a:r>
              <a:rPr lang="en-US" sz="1000" dirty="0"/>
              <a:t>(</a:t>
            </a:r>
            <a:r>
              <a:rPr lang="en-US" sz="1000" b="1" dirty="0" err="1"/>
              <a:t>AbstractRoutine</a:t>
            </a:r>
            <a:r>
              <a:rPr lang="en-US" sz="1000" b="1" dirty="0"/>
              <a:t> </a:t>
            </a:r>
            <a:r>
              <a:rPr lang="en-US" sz="1000" b="1" dirty="0" err="1"/>
              <a:t>ar</a:t>
            </a:r>
            <a:r>
              <a:rPr lang="en-US" sz="1000" b="1" dirty="0"/>
              <a:t>) {</a:t>
            </a:r>
          </a:p>
          <a:p>
            <a:pPr marL="0" indent="0">
              <a:buNone/>
            </a:pPr>
            <a:r>
              <a:rPr lang="en-US" sz="1000" dirty="0"/>
              <a:t>    </a:t>
            </a:r>
            <a:r>
              <a:rPr lang="en-US" sz="1000" dirty="0" err="1"/>
              <a:t>ar.designKitchedn</a:t>
            </a:r>
            <a:r>
              <a:rPr lang="en-US" sz="1000" dirty="0"/>
              <a:t>();</a:t>
            </a:r>
          </a:p>
          <a:p>
            <a:pPr marL="0" indent="0">
              <a:buNone/>
            </a:pPr>
            <a:r>
              <a:rPr lang="en-US" sz="1000" dirty="0"/>
              <a:t>}</a:t>
            </a:r>
          </a:p>
        </p:txBody>
      </p:sp>
      <p:cxnSp>
        <p:nvCxnSpPr>
          <p:cNvPr id="61" name="Straight Arrow Connector 60">
            <a:extLst>
              <a:ext uri="{FF2B5EF4-FFF2-40B4-BE49-F238E27FC236}">
                <a16:creationId xmlns:a16="http://schemas.microsoft.com/office/drawing/2014/main" id="{F9231B0F-B8F7-DA42-A47F-FA26DA7AF98D}"/>
              </a:ext>
            </a:extLst>
          </p:cNvPr>
          <p:cNvCxnSpPr>
            <a:cxnSpLocks/>
            <a:stCxn id="4" idx="0"/>
            <a:endCxn id="32" idx="2"/>
          </p:cNvCxnSpPr>
          <p:nvPr/>
        </p:nvCxnSpPr>
        <p:spPr>
          <a:xfrm flipV="1">
            <a:off x="3554730" y="498149"/>
            <a:ext cx="3009927" cy="56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DA4FA1B-255B-9440-96F0-DD358D6F676C}"/>
              </a:ext>
            </a:extLst>
          </p:cNvPr>
          <p:cNvCxnSpPr>
            <a:cxnSpLocks/>
            <a:endCxn id="32" idx="2"/>
          </p:cNvCxnSpPr>
          <p:nvPr/>
        </p:nvCxnSpPr>
        <p:spPr>
          <a:xfrm flipV="1">
            <a:off x="5213268" y="498149"/>
            <a:ext cx="1351389" cy="535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2EDD683-7AC2-CD4E-B960-CFE87F278823}"/>
              </a:ext>
            </a:extLst>
          </p:cNvPr>
          <p:cNvCxnSpPr>
            <a:cxnSpLocks/>
            <a:stCxn id="8" idx="0"/>
            <a:endCxn id="32" idx="2"/>
          </p:cNvCxnSpPr>
          <p:nvPr/>
        </p:nvCxnSpPr>
        <p:spPr>
          <a:xfrm flipV="1">
            <a:off x="6441567" y="498149"/>
            <a:ext cx="123090" cy="56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5698E0-0284-4441-AAF7-294E3C4CE89F}"/>
              </a:ext>
            </a:extLst>
          </p:cNvPr>
          <p:cNvCxnSpPr>
            <a:cxnSpLocks/>
            <a:stCxn id="6" idx="0"/>
            <a:endCxn id="32" idx="2"/>
          </p:cNvCxnSpPr>
          <p:nvPr/>
        </p:nvCxnSpPr>
        <p:spPr>
          <a:xfrm flipH="1" flipV="1">
            <a:off x="6564657" y="498149"/>
            <a:ext cx="1437867" cy="759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683C9B2-F622-8640-95D5-5AEF6992F760}"/>
              </a:ext>
            </a:extLst>
          </p:cNvPr>
          <p:cNvCxnSpPr>
            <a:stCxn id="32" idx="1"/>
          </p:cNvCxnSpPr>
          <p:nvPr/>
        </p:nvCxnSpPr>
        <p:spPr>
          <a:xfrm flipH="1">
            <a:off x="1911927" y="249075"/>
            <a:ext cx="4008840" cy="249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20E9E34-A454-3040-8BB0-E31410924E1A}"/>
              </a:ext>
            </a:extLst>
          </p:cNvPr>
          <p:cNvCxnSpPr/>
          <p:nvPr/>
        </p:nvCxnSpPr>
        <p:spPr>
          <a:xfrm>
            <a:off x="1888177" y="498149"/>
            <a:ext cx="0" cy="20449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30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6795-048A-BB49-BB00-EDF96D996A28}"/>
              </a:ext>
            </a:extLst>
          </p:cNvPr>
          <p:cNvSpPr>
            <a:spLocks noGrp="1"/>
          </p:cNvSpPr>
          <p:nvPr>
            <p:ph type="title"/>
          </p:nvPr>
        </p:nvSpPr>
        <p:spPr>
          <a:xfrm>
            <a:off x="838200" y="365126"/>
            <a:ext cx="10515600" cy="608910"/>
          </a:xfrm>
        </p:spPr>
        <p:txBody>
          <a:bodyPr>
            <a:normAutofit fontScale="90000"/>
          </a:bodyPr>
          <a:lstStyle/>
          <a:p>
            <a:r>
              <a:rPr lang="en-US" b="1" dirty="0"/>
              <a:t>Problem Statement</a:t>
            </a:r>
          </a:p>
        </p:txBody>
      </p:sp>
      <p:sp>
        <p:nvSpPr>
          <p:cNvPr id="3" name="Content Placeholder 2">
            <a:extLst>
              <a:ext uri="{FF2B5EF4-FFF2-40B4-BE49-F238E27FC236}">
                <a16:creationId xmlns:a16="http://schemas.microsoft.com/office/drawing/2014/main" id="{29F74225-7888-DD4B-B045-33C201F0A8FF}"/>
              </a:ext>
            </a:extLst>
          </p:cNvPr>
          <p:cNvSpPr>
            <a:spLocks noGrp="1"/>
          </p:cNvSpPr>
          <p:nvPr>
            <p:ph idx="1"/>
          </p:nvPr>
        </p:nvSpPr>
        <p:spPr>
          <a:xfrm>
            <a:off x="838200" y="1103243"/>
            <a:ext cx="10515600" cy="5073720"/>
          </a:xfrm>
        </p:spPr>
        <p:txBody>
          <a:bodyPr/>
          <a:lstStyle/>
          <a:p>
            <a:pPr marL="0" indent="0">
              <a:buNone/>
            </a:pPr>
            <a:r>
              <a:rPr lang="en-US" sz="1800" dirty="0"/>
              <a:t>We have a Apartment complex from Prestige Builders. </a:t>
            </a:r>
          </a:p>
          <a:p>
            <a:pPr marL="0" indent="0">
              <a:buNone/>
            </a:pPr>
            <a:r>
              <a:rPr lang="en-US" sz="1800" dirty="0"/>
              <a:t>Apartment requires Interiors.</a:t>
            </a:r>
          </a:p>
          <a:p>
            <a:pPr marL="0" indent="0">
              <a:buNone/>
            </a:pPr>
            <a:r>
              <a:rPr lang="en-US" sz="1800" dirty="0"/>
              <a:t>Apartment complex with 10000 flats.</a:t>
            </a:r>
          </a:p>
          <a:p>
            <a:pPr marL="0" indent="0">
              <a:buNone/>
            </a:pPr>
            <a:r>
              <a:rPr lang="en-US" sz="1800" dirty="0"/>
              <a:t>All are 2 BHK. </a:t>
            </a:r>
          </a:p>
          <a:p>
            <a:pPr marL="0" indent="0">
              <a:buNone/>
            </a:pPr>
            <a:r>
              <a:rPr lang="en-US" sz="1800" dirty="0"/>
              <a:t>Customers can buy apartment only with Interiors.</a:t>
            </a:r>
          </a:p>
          <a:p>
            <a:pPr marL="0" indent="0">
              <a:buNone/>
            </a:pPr>
            <a:r>
              <a:rPr lang="en-US" sz="1800" dirty="0"/>
              <a:t>Cost of every apartment is = 40 lakhs.</a:t>
            </a:r>
          </a:p>
          <a:p>
            <a:pPr marL="0" indent="0">
              <a:buNone/>
            </a:pPr>
            <a:r>
              <a:rPr lang="en-US" sz="1800" dirty="0"/>
              <a:t>Interiors is mandatory for 5lakhs min.</a:t>
            </a:r>
          </a:p>
          <a:p>
            <a:pPr marL="0" indent="0">
              <a:buNone/>
            </a:pPr>
            <a:r>
              <a:rPr lang="en-US" sz="1800" dirty="0"/>
              <a:t>Customer can choose to go for may be till 50 lakhs or more interiors.</a:t>
            </a:r>
          </a:p>
          <a:p>
            <a:pPr marL="0" indent="0">
              <a:buNone/>
            </a:pPr>
            <a:endParaRPr lang="en-US" dirty="0"/>
          </a:p>
        </p:txBody>
      </p:sp>
    </p:spTree>
    <p:extLst>
      <p:ext uri="{BB962C8B-B14F-4D97-AF65-F5344CB8AC3E}">
        <p14:creationId xmlns:p14="http://schemas.microsoft.com/office/powerpoint/2010/main" val="136289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0184-B691-1D41-AA12-2AF32AA7E6E0}"/>
              </a:ext>
            </a:extLst>
          </p:cNvPr>
          <p:cNvSpPr>
            <a:spLocks noGrp="1"/>
          </p:cNvSpPr>
          <p:nvPr>
            <p:ph type="title"/>
          </p:nvPr>
        </p:nvSpPr>
        <p:spPr>
          <a:xfrm>
            <a:off x="838200" y="365125"/>
            <a:ext cx="10515600" cy="728179"/>
          </a:xfrm>
        </p:spPr>
        <p:txBody>
          <a:bodyPr/>
          <a:lstStyle/>
          <a:p>
            <a:r>
              <a:rPr lang="en-US" dirty="0"/>
              <a:t>Software solution for interior designing.</a:t>
            </a:r>
          </a:p>
        </p:txBody>
      </p:sp>
      <p:sp>
        <p:nvSpPr>
          <p:cNvPr id="4" name="Rectangle 3">
            <a:extLst>
              <a:ext uri="{FF2B5EF4-FFF2-40B4-BE49-F238E27FC236}">
                <a16:creationId xmlns:a16="http://schemas.microsoft.com/office/drawing/2014/main" id="{09C77B89-C456-F348-B619-D8069A4A06B6}"/>
              </a:ext>
            </a:extLst>
          </p:cNvPr>
          <p:cNvSpPr/>
          <p:nvPr/>
        </p:nvSpPr>
        <p:spPr>
          <a:xfrm>
            <a:off x="1540565" y="1729409"/>
            <a:ext cx="1918252"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Interior designing</a:t>
            </a:r>
          </a:p>
        </p:txBody>
      </p:sp>
      <p:sp>
        <p:nvSpPr>
          <p:cNvPr id="5" name="Rectangle 4">
            <a:extLst>
              <a:ext uri="{FF2B5EF4-FFF2-40B4-BE49-F238E27FC236}">
                <a16:creationId xmlns:a16="http://schemas.microsoft.com/office/drawing/2014/main" id="{F781B620-4C5A-1B4F-A0FB-000891B0F323}"/>
              </a:ext>
            </a:extLst>
          </p:cNvPr>
          <p:cNvSpPr/>
          <p:nvPr/>
        </p:nvSpPr>
        <p:spPr>
          <a:xfrm>
            <a:off x="5378726" y="1751909"/>
            <a:ext cx="1918252"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Interior estimates</a:t>
            </a:r>
          </a:p>
        </p:txBody>
      </p:sp>
      <p:sp>
        <p:nvSpPr>
          <p:cNvPr id="6" name="Smiley Face 5">
            <a:extLst>
              <a:ext uri="{FF2B5EF4-FFF2-40B4-BE49-F238E27FC236}">
                <a16:creationId xmlns:a16="http://schemas.microsoft.com/office/drawing/2014/main" id="{1130C9F8-8BD2-5D4B-81AC-9313BBBDD91F}"/>
              </a:ext>
            </a:extLst>
          </p:cNvPr>
          <p:cNvSpPr/>
          <p:nvPr/>
        </p:nvSpPr>
        <p:spPr>
          <a:xfrm>
            <a:off x="9054548" y="1918252"/>
            <a:ext cx="944217" cy="7951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EF994E9-E3AA-424E-8774-61F7AE298BAE}"/>
              </a:ext>
            </a:extLst>
          </p:cNvPr>
          <p:cNvCxnSpPr/>
          <p:nvPr/>
        </p:nvCxnSpPr>
        <p:spPr>
          <a:xfrm flipH="1" flipV="1">
            <a:off x="7296978" y="2166730"/>
            <a:ext cx="1737692" cy="15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BACC5AA0-2397-1848-B382-41B005532FC8}"/>
              </a:ext>
            </a:extLst>
          </p:cNvPr>
          <p:cNvSpPr>
            <a:spLocks noGrp="1"/>
          </p:cNvSpPr>
          <p:nvPr>
            <p:ph idx="1"/>
          </p:nvPr>
        </p:nvSpPr>
        <p:spPr>
          <a:xfrm>
            <a:off x="2214770" y="3642484"/>
            <a:ext cx="2387048" cy="502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dirty="0"/>
              <a:t>Billing</a:t>
            </a:r>
          </a:p>
        </p:txBody>
      </p:sp>
    </p:spTree>
    <p:extLst>
      <p:ext uri="{BB962C8B-B14F-4D97-AF65-F5344CB8AC3E}">
        <p14:creationId xmlns:p14="http://schemas.microsoft.com/office/powerpoint/2010/main" val="272963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6808-BDC8-4942-A19B-A013EC774714}"/>
              </a:ext>
            </a:extLst>
          </p:cNvPr>
          <p:cNvSpPr>
            <a:spLocks noGrp="1"/>
          </p:cNvSpPr>
          <p:nvPr>
            <p:ph type="title"/>
          </p:nvPr>
        </p:nvSpPr>
        <p:spPr>
          <a:xfrm>
            <a:off x="838200" y="365126"/>
            <a:ext cx="10515600" cy="767936"/>
          </a:xfrm>
        </p:spPr>
        <p:txBody>
          <a:bodyPr/>
          <a:lstStyle/>
          <a:p>
            <a:r>
              <a:rPr lang="en-US" dirty="0"/>
              <a:t>Estimate Design</a:t>
            </a:r>
          </a:p>
        </p:txBody>
      </p:sp>
      <p:sp>
        <p:nvSpPr>
          <p:cNvPr id="4" name="Rectangle 3">
            <a:extLst>
              <a:ext uri="{FF2B5EF4-FFF2-40B4-BE49-F238E27FC236}">
                <a16:creationId xmlns:a16="http://schemas.microsoft.com/office/drawing/2014/main" id="{EC67C088-D786-984A-AB96-DFA955B707AD}"/>
              </a:ext>
            </a:extLst>
          </p:cNvPr>
          <p:cNvSpPr/>
          <p:nvPr/>
        </p:nvSpPr>
        <p:spPr>
          <a:xfrm>
            <a:off x="3955773" y="1296115"/>
            <a:ext cx="1898374" cy="52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2BHK Flat</a:t>
            </a:r>
          </a:p>
        </p:txBody>
      </p:sp>
      <p:sp>
        <p:nvSpPr>
          <p:cNvPr id="5" name="Rectangle 4">
            <a:extLst>
              <a:ext uri="{FF2B5EF4-FFF2-40B4-BE49-F238E27FC236}">
                <a16:creationId xmlns:a16="http://schemas.microsoft.com/office/drawing/2014/main" id="{B73C1406-42E8-1E40-B126-C7E052BB0348}"/>
              </a:ext>
            </a:extLst>
          </p:cNvPr>
          <p:cNvSpPr/>
          <p:nvPr/>
        </p:nvSpPr>
        <p:spPr>
          <a:xfrm>
            <a:off x="8882268" y="5417036"/>
            <a:ext cx="192819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93E8FC6-D528-EB4A-8702-92551269F9D7}"/>
              </a:ext>
            </a:extLst>
          </p:cNvPr>
          <p:cNvSpPr/>
          <p:nvPr/>
        </p:nvSpPr>
        <p:spPr>
          <a:xfrm>
            <a:off x="8882268" y="4558231"/>
            <a:ext cx="192819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B2A13D-C0D3-8B40-A1CC-6D4FCD0F32CF}"/>
              </a:ext>
            </a:extLst>
          </p:cNvPr>
          <p:cNvSpPr/>
          <p:nvPr/>
        </p:nvSpPr>
        <p:spPr>
          <a:xfrm>
            <a:off x="8882268" y="3628822"/>
            <a:ext cx="192819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87F912-59F5-2F48-A371-AB30563E5E6F}"/>
              </a:ext>
            </a:extLst>
          </p:cNvPr>
          <p:cNvSpPr/>
          <p:nvPr/>
        </p:nvSpPr>
        <p:spPr>
          <a:xfrm>
            <a:off x="500269" y="4402103"/>
            <a:ext cx="2375452" cy="218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 Kitchen – 5L</a:t>
            </a:r>
          </a:p>
          <a:p>
            <a:pPr algn="ctr"/>
            <a:r>
              <a:rPr lang="en-US" dirty="0"/>
              <a:t>Italian – 2L+</a:t>
            </a:r>
          </a:p>
          <a:p>
            <a:pPr algn="ctr"/>
            <a:r>
              <a:rPr lang="en-US" dirty="0"/>
              <a:t>Island – 3L+</a:t>
            </a:r>
          </a:p>
        </p:txBody>
      </p:sp>
      <p:sp>
        <p:nvSpPr>
          <p:cNvPr id="10" name="Rectangle 9">
            <a:extLst>
              <a:ext uri="{FF2B5EF4-FFF2-40B4-BE49-F238E27FC236}">
                <a16:creationId xmlns:a16="http://schemas.microsoft.com/office/drawing/2014/main" id="{2284E9D1-5DE7-9647-87D7-7E7CF0B21847}"/>
              </a:ext>
            </a:extLst>
          </p:cNvPr>
          <p:cNvSpPr/>
          <p:nvPr/>
        </p:nvSpPr>
        <p:spPr>
          <a:xfrm>
            <a:off x="5753103" y="2572902"/>
            <a:ext cx="2375452" cy="685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2BHK Flat with Hall interiors</a:t>
            </a:r>
          </a:p>
        </p:txBody>
      </p:sp>
      <p:sp>
        <p:nvSpPr>
          <p:cNvPr id="11" name="Rectangle 10">
            <a:extLst>
              <a:ext uri="{FF2B5EF4-FFF2-40B4-BE49-F238E27FC236}">
                <a16:creationId xmlns:a16="http://schemas.microsoft.com/office/drawing/2014/main" id="{F1F7AF67-1BE7-2B43-AB36-DEBC7F33143E}"/>
              </a:ext>
            </a:extLst>
          </p:cNvPr>
          <p:cNvSpPr/>
          <p:nvPr/>
        </p:nvSpPr>
        <p:spPr>
          <a:xfrm>
            <a:off x="1687995" y="2541266"/>
            <a:ext cx="2375452" cy="685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2BHK Flat with Kitchen interiors</a:t>
            </a:r>
          </a:p>
        </p:txBody>
      </p:sp>
      <p:sp>
        <p:nvSpPr>
          <p:cNvPr id="12" name="Content Placeholder 11">
            <a:extLst>
              <a:ext uri="{FF2B5EF4-FFF2-40B4-BE49-F238E27FC236}">
                <a16:creationId xmlns:a16="http://schemas.microsoft.com/office/drawing/2014/main" id="{BF641C0D-5F7D-3C43-AE6B-489ED1D0EE2D}"/>
              </a:ext>
            </a:extLst>
          </p:cNvPr>
          <p:cNvSpPr>
            <a:spLocks noGrp="1"/>
          </p:cNvSpPr>
          <p:nvPr>
            <p:ph idx="1"/>
          </p:nvPr>
        </p:nvSpPr>
        <p:spPr>
          <a:xfrm>
            <a:off x="3392558" y="3557600"/>
            <a:ext cx="2375453" cy="5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dirty="0"/>
              <a:t>2BHK with Kitchen and hall </a:t>
            </a:r>
            <a:r>
              <a:rPr lang="en-US" sz="1200" dirty="0" err="1"/>
              <a:t>interious</a:t>
            </a:r>
            <a:endParaRPr lang="en-US" sz="1200" dirty="0"/>
          </a:p>
        </p:txBody>
      </p:sp>
      <p:sp>
        <p:nvSpPr>
          <p:cNvPr id="13" name="Rectangle 12">
            <a:extLst>
              <a:ext uri="{FF2B5EF4-FFF2-40B4-BE49-F238E27FC236}">
                <a16:creationId xmlns:a16="http://schemas.microsoft.com/office/drawing/2014/main" id="{7932ACF5-23EA-9242-B3F0-0FEA5895A01A}"/>
              </a:ext>
            </a:extLst>
          </p:cNvPr>
          <p:cNvSpPr/>
          <p:nvPr/>
        </p:nvSpPr>
        <p:spPr>
          <a:xfrm>
            <a:off x="3110947" y="4402103"/>
            <a:ext cx="2657063" cy="218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Std Hall – 3L</a:t>
            </a:r>
          </a:p>
          <a:p>
            <a:pPr algn="ctr"/>
            <a:r>
              <a:rPr lang="en-US" b="1" dirty="0"/>
              <a:t>Swing – 1L+</a:t>
            </a:r>
          </a:p>
          <a:p>
            <a:pPr algn="ctr"/>
            <a:r>
              <a:rPr lang="en-US" b="1" dirty="0"/>
              <a:t>TV and Home theater – 2L+</a:t>
            </a:r>
          </a:p>
        </p:txBody>
      </p:sp>
      <p:sp>
        <p:nvSpPr>
          <p:cNvPr id="14" name="Rectangle 13">
            <a:extLst>
              <a:ext uri="{FF2B5EF4-FFF2-40B4-BE49-F238E27FC236}">
                <a16:creationId xmlns:a16="http://schemas.microsoft.com/office/drawing/2014/main" id="{220A3D3D-429D-0B44-B180-155C91931CF1}"/>
              </a:ext>
            </a:extLst>
          </p:cNvPr>
          <p:cNvSpPr/>
          <p:nvPr/>
        </p:nvSpPr>
        <p:spPr>
          <a:xfrm>
            <a:off x="6003236" y="4402103"/>
            <a:ext cx="2375452" cy="2187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Bedroom – 3L</a:t>
            </a:r>
          </a:p>
          <a:p>
            <a:pPr algn="ctr"/>
            <a:r>
              <a:rPr lang="en-US" dirty="0"/>
              <a:t>TV station – 1L+</a:t>
            </a:r>
          </a:p>
          <a:p>
            <a:pPr algn="ctr"/>
            <a:r>
              <a:rPr lang="en-US" dirty="0"/>
              <a:t>False </a:t>
            </a:r>
            <a:r>
              <a:rPr lang="en-US" dirty="0" err="1"/>
              <a:t>cieling</a:t>
            </a:r>
            <a:r>
              <a:rPr lang="en-US" dirty="0"/>
              <a:t> – 1L+</a:t>
            </a:r>
          </a:p>
        </p:txBody>
      </p:sp>
      <p:sp>
        <p:nvSpPr>
          <p:cNvPr id="16" name="Rectangle 15">
            <a:extLst>
              <a:ext uri="{FF2B5EF4-FFF2-40B4-BE49-F238E27FC236}">
                <a16:creationId xmlns:a16="http://schemas.microsoft.com/office/drawing/2014/main" id="{6A7EF799-8EC0-6341-95D4-5C3A99B7483C}"/>
              </a:ext>
            </a:extLst>
          </p:cNvPr>
          <p:cNvSpPr/>
          <p:nvPr/>
        </p:nvSpPr>
        <p:spPr>
          <a:xfrm>
            <a:off x="8733183" y="2103944"/>
            <a:ext cx="1918252"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2BHK Flat with </a:t>
            </a:r>
            <a:r>
              <a:rPr lang="en-US" dirty="0" err="1"/>
              <a:t>Bedroon</a:t>
            </a:r>
            <a:endParaRPr lang="en-US" dirty="0"/>
          </a:p>
        </p:txBody>
      </p:sp>
    </p:spTree>
    <p:extLst>
      <p:ext uri="{BB962C8B-B14F-4D97-AF65-F5344CB8AC3E}">
        <p14:creationId xmlns:p14="http://schemas.microsoft.com/office/powerpoint/2010/main" val="130301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EE1-B2D6-F641-A07F-D00E9292C4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A6EB9C-4268-E742-B606-237A43DEA0FD}"/>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7CB54E13-7CC3-4C46-AA2C-70089928E2FA}"/>
              </a:ext>
            </a:extLst>
          </p:cNvPr>
          <p:cNvSpPr/>
          <p:nvPr/>
        </p:nvSpPr>
        <p:spPr>
          <a:xfrm>
            <a:off x="4005470" y="2494722"/>
            <a:ext cx="3130826" cy="151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Estimate module</a:t>
            </a:r>
          </a:p>
        </p:txBody>
      </p:sp>
      <p:sp>
        <p:nvSpPr>
          <p:cNvPr id="5" name="Rectangle 4">
            <a:extLst>
              <a:ext uri="{FF2B5EF4-FFF2-40B4-BE49-F238E27FC236}">
                <a16:creationId xmlns:a16="http://schemas.microsoft.com/office/drawing/2014/main" id="{D9F854D6-CBF5-C645-BA65-8C2E01E9A9D0}"/>
              </a:ext>
            </a:extLst>
          </p:cNvPr>
          <p:cNvSpPr/>
          <p:nvPr/>
        </p:nvSpPr>
        <p:spPr>
          <a:xfrm>
            <a:off x="1669774" y="2713383"/>
            <a:ext cx="1162878" cy="169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product </a:t>
            </a:r>
          </a:p>
          <a:p>
            <a:pPr algn="ctr"/>
            <a:r>
              <a:rPr lang="en-US" dirty="0"/>
              <a:t>+</a:t>
            </a:r>
          </a:p>
          <a:p>
            <a:pPr algn="ctr"/>
            <a:r>
              <a:rPr lang="en-US" dirty="0"/>
              <a:t>Selected products</a:t>
            </a:r>
          </a:p>
        </p:txBody>
      </p:sp>
      <p:cxnSp>
        <p:nvCxnSpPr>
          <p:cNvPr id="7" name="Straight Arrow Connector 6">
            <a:extLst>
              <a:ext uri="{FF2B5EF4-FFF2-40B4-BE49-F238E27FC236}">
                <a16:creationId xmlns:a16="http://schemas.microsoft.com/office/drawing/2014/main" id="{A51A4DA1-36D1-1D43-B4BE-BB8C8AABD401}"/>
              </a:ext>
            </a:extLst>
          </p:cNvPr>
          <p:cNvCxnSpPr>
            <a:cxnSpLocks/>
            <a:stCxn id="5" idx="3"/>
            <a:endCxn id="4" idx="1"/>
          </p:cNvCxnSpPr>
          <p:nvPr/>
        </p:nvCxnSpPr>
        <p:spPr>
          <a:xfrm flipV="1">
            <a:off x="2832652" y="3250096"/>
            <a:ext cx="1172818" cy="31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3AAF776-47D5-4641-A0A8-259F0BE341DA}"/>
              </a:ext>
            </a:extLst>
          </p:cNvPr>
          <p:cNvSpPr/>
          <p:nvPr/>
        </p:nvSpPr>
        <p:spPr>
          <a:xfrm>
            <a:off x="8275985" y="2526646"/>
            <a:ext cx="1926535" cy="1411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 with total cost</a:t>
            </a:r>
          </a:p>
        </p:txBody>
      </p:sp>
      <p:cxnSp>
        <p:nvCxnSpPr>
          <p:cNvPr id="11" name="Straight Arrow Connector 10">
            <a:extLst>
              <a:ext uri="{FF2B5EF4-FFF2-40B4-BE49-F238E27FC236}">
                <a16:creationId xmlns:a16="http://schemas.microsoft.com/office/drawing/2014/main" id="{49CB6280-0896-2845-AF3A-404E1C11A31B}"/>
              </a:ext>
            </a:extLst>
          </p:cNvPr>
          <p:cNvCxnSpPr>
            <a:stCxn id="4" idx="3"/>
          </p:cNvCxnSpPr>
          <p:nvPr/>
        </p:nvCxnSpPr>
        <p:spPr>
          <a:xfrm>
            <a:off x="7136296" y="3250096"/>
            <a:ext cx="11396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2CE22BA-AC28-914D-83FD-E821778F024A}"/>
              </a:ext>
            </a:extLst>
          </p:cNvPr>
          <p:cNvCxnSpPr/>
          <p:nvPr/>
        </p:nvCxnSpPr>
        <p:spPr>
          <a:xfrm>
            <a:off x="6182139" y="4005470"/>
            <a:ext cx="2194892" cy="109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FA20404-C07E-A74D-AE1B-FAF1A5AF45C2}"/>
              </a:ext>
            </a:extLst>
          </p:cNvPr>
          <p:cNvSpPr/>
          <p:nvPr/>
        </p:nvSpPr>
        <p:spPr>
          <a:xfrm>
            <a:off x="8377030" y="4226513"/>
            <a:ext cx="1926535" cy="1411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 with Diagram</a:t>
            </a:r>
          </a:p>
        </p:txBody>
      </p:sp>
    </p:spTree>
    <p:extLst>
      <p:ext uri="{BB962C8B-B14F-4D97-AF65-F5344CB8AC3E}">
        <p14:creationId xmlns:p14="http://schemas.microsoft.com/office/powerpoint/2010/main" val="181964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85D928-E7E9-B640-B01A-5E59FA639C7B}"/>
              </a:ext>
            </a:extLst>
          </p:cNvPr>
          <p:cNvSpPr/>
          <p:nvPr/>
        </p:nvSpPr>
        <p:spPr>
          <a:xfrm>
            <a:off x="3748705" y="427456"/>
            <a:ext cx="3922645" cy="257633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2BHK Flat + std Kitchen+ Island + kids Bedroom</a:t>
            </a:r>
          </a:p>
        </p:txBody>
      </p:sp>
      <p:sp>
        <p:nvSpPr>
          <p:cNvPr id="7" name="Rectangle 6">
            <a:extLst>
              <a:ext uri="{FF2B5EF4-FFF2-40B4-BE49-F238E27FC236}">
                <a16:creationId xmlns:a16="http://schemas.microsoft.com/office/drawing/2014/main" id="{3D758D6E-FD15-ED45-90AC-FF5E4ACC7884}"/>
              </a:ext>
            </a:extLst>
          </p:cNvPr>
          <p:cNvSpPr/>
          <p:nvPr/>
        </p:nvSpPr>
        <p:spPr>
          <a:xfrm>
            <a:off x="3901106" y="662683"/>
            <a:ext cx="3243470" cy="16254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2BHK Flat + std Kitchen + Island</a:t>
            </a:r>
          </a:p>
        </p:txBody>
      </p:sp>
      <p:sp>
        <p:nvSpPr>
          <p:cNvPr id="6" name="Rectangle 5">
            <a:extLst>
              <a:ext uri="{FF2B5EF4-FFF2-40B4-BE49-F238E27FC236}">
                <a16:creationId xmlns:a16="http://schemas.microsoft.com/office/drawing/2014/main" id="{B6C2B16C-9AB8-484B-A99B-F4F465B000DB}"/>
              </a:ext>
            </a:extLst>
          </p:cNvPr>
          <p:cNvSpPr/>
          <p:nvPr/>
        </p:nvSpPr>
        <p:spPr>
          <a:xfrm>
            <a:off x="4255602" y="865993"/>
            <a:ext cx="2501348" cy="9649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2BHK Flat + std Kitchen</a:t>
            </a:r>
          </a:p>
        </p:txBody>
      </p:sp>
      <p:sp>
        <p:nvSpPr>
          <p:cNvPr id="4" name="Content Placeholder 3">
            <a:extLst>
              <a:ext uri="{FF2B5EF4-FFF2-40B4-BE49-F238E27FC236}">
                <a16:creationId xmlns:a16="http://schemas.microsoft.com/office/drawing/2014/main" id="{EEA63617-A793-B84D-8CA8-8A25DABC1742}"/>
              </a:ext>
            </a:extLst>
          </p:cNvPr>
          <p:cNvSpPr>
            <a:spLocks noGrp="1"/>
          </p:cNvSpPr>
          <p:nvPr>
            <p:ph idx="1"/>
          </p:nvPr>
        </p:nvSpPr>
        <p:spPr>
          <a:xfrm>
            <a:off x="8242851" y="626166"/>
            <a:ext cx="2739887" cy="2802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800" b="1" dirty="0"/>
              <a:t>2BHKFlat</a:t>
            </a:r>
          </a:p>
          <a:p>
            <a:pPr>
              <a:buFontTx/>
              <a:buChar char="-"/>
            </a:pPr>
            <a:r>
              <a:rPr lang="en-US" sz="1000" dirty="0" err="1"/>
              <a:t>ArrayList</a:t>
            </a:r>
            <a:r>
              <a:rPr lang="en-US" sz="1000" dirty="0"/>
              <a:t>&lt;Interiors&gt; list-interiors</a:t>
            </a:r>
          </a:p>
          <a:p>
            <a:pPr>
              <a:buFontTx/>
              <a:buChar char="-"/>
            </a:pPr>
            <a:r>
              <a:rPr lang="en-US" sz="1000" dirty="0"/>
              <a:t>int </a:t>
            </a:r>
            <a:r>
              <a:rPr lang="en-US" sz="1000" dirty="0" err="1"/>
              <a:t>totalPrice</a:t>
            </a:r>
            <a:r>
              <a:rPr lang="en-US" sz="1000" dirty="0"/>
              <a:t>()</a:t>
            </a:r>
          </a:p>
          <a:p>
            <a:pPr>
              <a:buFontTx/>
              <a:buChar char="-"/>
            </a:pPr>
            <a:r>
              <a:rPr lang="en-US" sz="1000" dirty="0"/>
              <a:t>void </a:t>
            </a:r>
            <a:r>
              <a:rPr lang="en-US" sz="1000" dirty="0" err="1"/>
              <a:t>addInteriors</a:t>
            </a:r>
            <a:r>
              <a:rPr lang="en-US" sz="1000" dirty="0"/>
              <a:t>(Interior interior) </a:t>
            </a:r>
          </a:p>
        </p:txBody>
      </p:sp>
      <p:sp>
        <p:nvSpPr>
          <p:cNvPr id="5" name="Rectangle 4">
            <a:extLst>
              <a:ext uri="{FF2B5EF4-FFF2-40B4-BE49-F238E27FC236}">
                <a16:creationId xmlns:a16="http://schemas.microsoft.com/office/drawing/2014/main" id="{857587B1-4070-AD45-A43E-389E80634B1F}"/>
              </a:ext>
            </a:extLst>
          </p:cNvPr>
          <p:cNvSpPr/>
          <p:nvPr/>
        </p:nvSpPr>
        <p:spPr>
          <a:xfrm>
            <a:off x="4510706" y="1011768"/>
            <a:ext cx="1838740" cy="36200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2BHK Flat</a:t>
            </a:r>
          </a:p>
        </p:txBody>
      </p:sp>
      <p:sp>
        <p:nvSpPr>
          <p:cNvPr id="9" name="Rectangle 8">
            <a:extLst>
              <a:ext uri="{FF2B5EF4-FFF2-40B4-BE49-F238E27FC236}">
                <a16:creationId xmlns:a16="http://schemas.microsoft.com/office/drawing/2014/main" id="{F4EE2B3D-06B1-6647-B89D-7F9111CF3FD6}"/>
              </a:ext>
            </a:extLst>
          </p:cNvPr>
          <p:cNvSpPr/>
          <p:nvPr/>
        </p:nvSpPr>
        <p:spPr>
          <a:xfrm>
            <a:off x="1050235"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 kitchen</a:t>
            </a:r>
          </a:p>
        </p:txBody>
      </p:sp>
      <p:sp>
        <p:nvSpPr>
          <p:cNvPr id="11" name="Rectangle 10">
            <a:extLst>
              <a:ext uri="{FF2B5EF4-FFF2-40B4-BE49-F238E27FC236}">
                <a16:creationId xmlns:a16="http://schemas.microsoft.com/office/drawing/2014/main" id="{544CE923-F289-BC47-855B-B2578FCAD22C}"/>
              </a:ext>
            </a:extLst>
          </p:cNvPr>
          <p:cNvSpPr/>
          <p:nvPr/>
        </p:nvSpPr>
        <p:spPr>
          <a:xfrm>
            <a:off x="7086600"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Kitchen </a:t>
            </a:r>
            <a:r>
              <a:rPr lang="en-US" dirty="0" err="1"/>
              <a:t>Italin</a:t>
            </a:r>
            <a:r>
              <a:rPr lang="en-US" dirty="0"/>
              <a:t> top</a:t>
            </a:r>
          </a:p>
        </p:txBody>
      </p:sp>
      <p:sp>
        <p:nvSpPr>
          <p:cNvPr id="12" name="Rectangle 11">
            <a:extLst>
              <a:ext uri="{FF2B5EF4-FFF2-40B4-BE49-F238E27FC236}">
                <a16:creationId xmlns:a16="http://schemas.microsoft.com/office/drawing/2014/main" id="{9D53E6E0-9E16-E946-B597-441183335738}"/>
              </a:ext>
            </a:extLst>
          </p:cNvPr>
          <p:cNvSpPr/>
          <p:nvPr/>
        </p:nvSpPr>
        <p:spPr>
          <a:xfrm>
            <a:off x="5168348"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Kids bedroom</a:t>
            </a:r>
          </a:p>
        </p:txBody>
      </p:sp>
      <p:sp>
        <p:nvSpPr>
          <p:cNvPr id="13" name="Rectangle 12">
            <a:extLst>
              <a:ext uri="{FF2B5EF4-FFF2-40B4-BE49-F238E27FC236}">
                <a16:creationId xmlns:a16="http://schemas.microsoft.com/office/drawing/2014/main" id="{F45EDA10-B07C-BB42-9EC5-5643A141295E}"/>
              </a:ext>
            </a:extLst>
          </p:cNvPr>
          <p:cNvSpPr/>
          <p:nvPr/>
        </p:nvSpPr>
        <p:spPr>
          <a:xfrm>
            <a:off x="3107635"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Kitchin</a:t>
            </a:r>
            <a:r>
              <a:rPr lang="en-US" dirty="0"/>
              <a:t> island</a:t>
            </a:r>
          </a:p>
        </p:txBody>
      </p:sp>
      <p:sp>
        <p:nvSpPr>
          <p:cNvPr id="14" name="Rectangle 13">
            <a:extLst>
              <a:ext uri="{FF2B5EF4-FFF2-40B4-BE49-F238E27FC236}">
                <a16:creationId xmlns:a16="http://schemas.microsoft.com/office/drawing/2014/main" id="{840805AF-73BB-8145-94F1-8A2BE508B384}"/>
              </a:ext>
            </a:extLst>
          </p:cNvPr>
          <p:cNvSpPr/>
          <p:nvPr/>
        </p:nvSpPr>
        <p:spPr>
          <a:xfrm>
            <a:off x="2734089" y="3890261"/>
            <a:ext cx="2184124" cy="938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Interiors</a:t>
            </a:r>
          </a:p>
          <a:p>
            <a:pPr marL="171450" indent="-171450">
              <a:buFontTx/>
              <a:buChar char="-"/>
            </a:pPr>
            <a:r>
              <a:rPr lang="en-US" sz="1100" dirty="0"/>
              <a:t>int price()</a:t>
            </a:r>
          </a:p>
          <a:p>
            <a:pPr marL="171450" indent="-171450">
              <a:buFontTx/>
              <a:buChar char="-"/>
            </a:pPr>
            <a:r>
              <a:rPr lang="en-US" sz="1100" dirty="0"/>
              <a:t>Boolean </a:t>
            </a:r>
            <a:r>
              <a:rPr lang="en-US" sz="1100" dirty="0" err="1"/>
              <a:t>checkFeasibility</a:t>
            </a:r>
            <a:r>
              <a:rPr lang="en-US" sz="1100" dirty="0"/>
              <a:t>(Flat)</a:t>
            </a:r>
          </a:p>
        </p:txBody>
      </p:sp>
      <p:cxnSp>
        <p:nvCxnSpPr>
          <p:cNvPr id="16" name="Straight Arrow Connector 15">
            <a:extLst>
              <a:ext uri="{FF2B5EF4-FFF2-40B4-BE49-F238E27FC236}">
                <a16:creationId xmlns:a16="http://schemas.microsoft.com/office/drawing/2014/main" id="{7AC5EAF4-EBA9-B34E-A1D3-81A45055862C}"/>
              </a:ext>
            </a:extLst>
          </p:cNvPr>
          <p:cNvCxnSpPr>
            <a:cxnSpLocks/>
          </p:cNvCxnSpPr>
          <p:nvPr/>
        </p:nvCxnSpPr>
        <p:spPr>
          <a:xfrm flipV="1">
            <a:off x="2077279" y="4828316"/>
            <a:ext cx="1269724"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237890-880B-A54E-B3DD-4B1E2806BA47}"/>
              </a:ext>
            </a:extLst>
          </p:cNvPr>
          <p:cNvCxnSpPr>
            <a:cxnSpLocks/>
            <a:stCxn id="13" idx="0"/>
          </p:cNvCxnSpPr>
          <p:nvPr/>
        </p:nvCxnSpPr>
        <p:spPr>
          <a:xfrm flipV="1">
            <a:off x="3803374" y="4828314"/>
            <a:ext cx="0"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09B7EE-9136-D144-87BE-A515B94AB735}"/>
              </a:ext>
            </a:extLst>
          </p:cNvPr>
          <p:cNvCxnSpPr>
            <a:cxnSpLocks/>
          </p:cNvCxnSpPr>
          <p:nvPr/>
        </p:nvCxnSpPr>
        <p:spPr>
          <a:xfrm flipH="1" flipV="1">
            <a:off x="4053510" y="4828315"/>
            <a:ext cx="1391478"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05C2F5-240C-2143-ACE0-9DD336FDFF6C}"/>
              </a:ext>
            </a:extLst>
          </p:cNvPr>
          <p:cNvCxnSpPr/>
          <p:nvPr/>
        </p:nvCxnSpPr>
        <p:spPr>
          <a:xfrm flipH="1" flipV="1">
            <a:off x="4755874" y="4828316"/>
            <a:ext cx="2628900" cy="59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1CE66E6-AAA8-E94F-98EB-7C810223A1E7}"/>
              </a:ext>
            </a:extLst>
          </p:cNvPr>
          <p:cNvSpPr/>
          <p:nvPr/>
        </p:nvSpPr>
        <p:spPr>
          <a:xfrm>
            <a:off x="1050235" y="6152322"/>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Std kitchen</a:t>
            </a:r>
          </a:p>
        </p:txBody>
      </p:sp>
      <p:sp>
        <p:nvSpPr>
          <p:cNvPr id="24" name="Rectangle 23">
            <a:extLst>
              <a:ext uri="{FF2B5EF4-FFF2-40B4-BE49-F238E27FC236}">
                <a16:creationId xmlns:a16="http://schemas.microsoft.com/office/drawing/2014/main" id="{4BFFA923-0990-A345-A312-FBCD9C2C782F}"/>
              </a:ext>
            </a:extLst>
          </p:cNvPr>
          <p:cNvSpPr/>
          <p:nvPr/>
        </p:nvSpPr>
        <p:spPr>
          <a:xfrm>
            <a:off x="5186570" y="6114383"/>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5" name="Rectangle 24">
            <a:extLst>
              <a:ext uri="{FF2B5EF4-FFF2-40B4-BE49-F238E27FC236}">
                <a16:creationId xmlns:a16="http://schemas.microsoft.com/office/drawing/2014/main" id="{408B6B3C-B949-A248-921B-A8209DED3F99}"/>
              </a:ext>
            </a:extLst>
          </p:cNvPr>
          <p:cNvSpPr/>
          <p:nvPr/>
        </p:nvSpPr>
        <p:spPr>
          <a:xfrm>
            <a:off x="3225248" y="6146301"/>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Island island</a:t>
            </a:r>
          </a:p>
        </p:txBody>
      </p:sp>
      <p:sp>
        <p:nvSpPr>
          <p:cNvPr id="26" name="Rectangle 25">
            <a:extLst>
              <a:ext uri="{FF2B5EF4-FFF2-40B4-BE49-F238E27FC236}">
                <a16:creationId xmlns:a16="http://schemas.microsoft.com/office/drawing/2014/main" id="{61E40258-8ABE-D84B-B3AA-35891660E69C}"/>
              </a:ext>
            </a:extLst>
          </p:cNvPr>
          <p:cNvSpPr/>
          <p:nvPr/>
        </p:nvSpPr>
        <p:spPr>
          <a:xfrm>
            <a:off x="7086600" y="6114383"/>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7" name="Rectangle 26">
            <a:extLst>
              <a:ext uri="{FF2B5EF4-FFF2-40B4-BE49-F238E27FC236}">
                <a16:creationId xmlns:a16="http://schemas.microsoft.com/office/drawing/2014/main" id="{C641C17D-CB80-9040-9041-34A9F2C64306}"/>
              </a:ext>
            </a:extLst>
          </p:cNvPr>
          <p:cNvSpPr/>
          <p:nvPr/>
        </p:nvSpPr>
        <p:spPr>
          <a:xfrm>
            <a:off x="7384774" y="3812709"/>
            <a:ext cx="1769165" cy="7851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PradeepFlat</a:t>
            </a:r>
            <a:endParaRPr lang="en-US" dirty="0"/>
          </a:p>
        </p:txBody>
      </p:sp>
      <p:sp>
        <p:nvSpPr>
          <p:cNvPr id="35" name="Rectangle 34">
            <a:extLst>
              <a:ext uri="{FF2B5EF4-FFF2-40B4-BE49-F238E27FC236}">
                <a16:creationId xmlns:a16="http://schemas.microsoft.com/office/drawing/2014/main" id="{32338F41-E7FF-654D-8EF1-B08162EB1F6B}"/>
              </a:ext>
            </a:extLst>
          </p:cNvPr>
          <p:cNvSpPr/>
          <p:nvPr/>
        </p:nvSpPr>
        <p:spPr>
          <a:xfrm>
            <a:off x="9891089" y="3812708"/>
            <a:ext cx="1769165" cy="7851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BhadriFlat</a:t>
            </a:r>
            <a:endParaRPr lang="en-US" dirty="0"/>
          </a:p>
        </p:txBody>
      </p:sp>
      <p:sp>
        <p:nvSpPr>
          <p:cNvPr id="36" name="Rectangle 35">
            <a:extLst>
              <a:ext uri="{FF2B5EF4-FFF2-40B4-BE49-F238E27FC236}">
                <a16:creationId xmlns:a16="http://schemas.microsoft.com/office/drawing/2014/main" id="{36AF2E4E-24EA-1C47-8F1B-A022915F9C28}"/>
              </a:ext>
            </a:extLst>
          </p:cNvPr>
          <p:cNvSpPr/>
          <p:nvPr/>
        </p:nvSpPr>
        <p:spPr>
          <a:xfrm>
            <a:off x="665922" y="1719470"/>
            <a:ext cx="1610138" cy="59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Exteriors</a:t>
            </a:r>
          </a:p>
        </p:txBody>
      </p:sp>
      <p:sp>
        <p:nvSpPr>
          <p:cNvPr id="37" name="Rectangle 36">
            <a:extLst>
              <a:ext uri="{FF2B5EF4-FFF2-40B4-BE49-F238E27FC236}">
                <a16:creationId xmlns:a16="http://schemas.microsoft.com/office/drawing/2014/main" id="{BBC9E04F-0BF1-574F-81E3-D6AD088F2169}"/>
              </a:ext>
            </a:extLst>
          </p:cNvPr>
          <p:cNvSpPr/>
          <p:nvPr/>
        </p:nvSpPr>
        <p:spPr>
          <a:xfrm>
            <a:off x="218661" y="2746350"/>
            <a:ext cx="1282148"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p>
        </p:txBody>
      </p:sp>
      <p:sp>
        <p:nvSpPr>
          <p:cNvPr id="38" name="Rectangle 37">
            <a:extLst>
              <a:ext uri="{FF2B5EF4-FFF2-40B4-BE49-F238E27FC236}">
                <a16:creationId xmlns:a16="http://schemas.microsoft.com/office/drawing/2014/main" id="{7E4191D4-971D-FD4C-9549-8C2906B27780}"/>
              </a:ext>
            </a:extLst>
          </p:cNvPr>
          <p:cNvSpPr/>
          <p:nvPr/>
        </p:nvSpPr>
        <p:spPr>
          <a:xfrm>
            <a:off x="1749283" y="2746350"/>
            <a:ext cx="12821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Gardening</a:t>
            </a:r>
          </a:p>
        </p:txBody>
      </p:sp>
      <p:cxnSp>
        <p:nvCxnSpPr>
          <p:cNvPr id="39" name="Straight Arrow Connector 38">
            <a:extLst>
              <a:ext uri="{FF2B5EF4-FFF2-40B4-BE49-F238E27FC236}">
                <a16:creationId xmlns:a16="http://schemas.microsoft.com/office/drawing/2014/main" id="{19482F59-DABE-E347-898E-95121E167694}"/>
              </a:ext>
            </a:extLst>
          </p:cNvPr>
          <p:cNvCxnSpPr>
            <a:cxnSpLocks/>
          </p:cNvCxnSpPr>
          <p:nvPr/>
        </p:nvCxnSpPr>
        <p:spPr>
          <a:xfrm flipV="1">
            <a:off x="511862" y="2314021"/>
            <a:ext cx="834890" cy="40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FAF02C5-C8CF-0E43-B2A5-3B67D004ED8D}"/>
              </a:ext>
            </a:extLst>
          </p:cNvPr>
          <p:cNvCxnSpPr>
            <a:cxnSpLocks/>
            <a:stCxn id="38" idx="0"/>
          </p:cNvCxnSpPr>
          <p:nvPr/>
        </p:nvCxnSpPr>
        <p:spPr>
          <a:xfrm flipH="1" flipV="1">
            <a:off x="1749283" y="2314021"/>
            <a:ext cx="641074" cy="43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FA99377-B057-5244-81D9-3CF7209F4931}"/>
              </a:ext>
            </a:extLst>
          </p:cNvPr>
          <p:cNvSpPr/>
          <p:nvPr/>
        </p:nvSpPr>
        <p:spPr>
          <a:xfrm>
            <a:off x="129209" y="258417"/>
            <a:ext cx="3498574" cy="1252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000" dirty="0"/>
              <a:t>If Flat cannot modified then adding new types of decorator is a problem.</a:t>
            </a:r>
          </a:p>
          <a:p>
            <a:pPr marL="285750" indent="-285750">
              <a:buFont typeface="Arial" panose="020B0604020202020204" pitchFamily="34" charset="0"/>
              <a:buChar char="•"/>
            </a:pPr>
            <a:r>
              <a:rPr lang="en-US" sz="1000" dirty="0"/>
              <a:t>Enhancements are not possible without changes to base class.</a:t>
            </a:r>
          </a:p>
        </p:txBody>
      </p:sp>
    </p:spTree>
    <p:extLst>
      <p:ext uri="{BB962C8B-B14F-4D97-AF65-F5344CB8AC3E}">
        <p14:creationId xmlns:p14="http://schemas.microsoft.com/office/powerpoint/2010/main" val="252694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211C6670-8C40-9743-A8D5-E31F27D51812}"/>
              </a:ext>
            </a:extLst>
          </p:cNvPr>
          <p:cNvSpPr/>
          <p:nvPr/>
        </p:nvSpPr>
        <p:spPr>
          <a:xfrm>
            <a:off x="7086600" y="3051959"/>
            <a:ext cx="2770845" cy="20864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Island + Std kitchen + </a:t>
            </a:r>
            <a:r>
              <a:rPr lang="en-US" sz="1200" dirty="0" err="1"/>
              <a:t>PradeepFlat</a:t>
            </a:r>
            <a:endParaRPr lang="en-US" sz="1200" dirty="0"/>
          </a:p>
        </p:txBody>
      </p:sp>
      <p:sp>
        <p:nvSpPr>
          <p:cNvPr id="100" name="Rectangle 99">
            <a:extLst>
              <a:ext uri="{FF2B5EF4-FFF2-40B4-BE49-F238E27FC236}">
                <a16:creationId xmlns:a16="http://schemas.microsoft.com/office/drawing/2014/main" id="{12DF2AB1-2304-6448-813E-5C236843CE03}"/>
              </a:ext>
            </a:extLst>
          </p:cNvPr>
          <p:cNvSpPr/>
          <p:nvPr/>
        </p:nvSpPr>
        <p:spPr>
          <a:xfrm>
            <a:off x="7273789" y="3397271"/>
            <a:ext cx="2431256" cy="15887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t>Std kitchen </a:t>
            </a:r>
            <a:r>
              <a:rPr lang="en-US" sz="1200" dirty="0" err="1"/>
              <a:t>PradeepFlat</a:t>
            </a:r>
            <a:endParaRPr lang="en-US" sz="1200" dirty="0"/>
          </a:p>
        </p:txBody>
      </p:sp>
      <p:sp>
        <p:nvSpPr>
          <p:cNvPr id="7" name="Content Placeholder 3">
            <a:extLst>
              <a:ext uri="{FF2B5EF4-FFF2-40B4-BE49-F238E27FC236}">
                <a16:creationId xmlns:a16="http://schemas.microsoft.com/office/drawing/2014/main" id="{D5F0650A-144B-A043-AFB5-DAE0F8DAD377}"/>
              </a:ext>
            </a:extLst>
          </p:cNvPr>
          <p:cNvSpPr txBox="1">
            <a:spLocks/>
          </p:cNvSpPr>
          <p:nvPr/>
        </p:nvSpPr>
        <p:spPr>
          <a:xfrm>
            <a:off x="7854817" y="1858958"/>
            <a:ext cx="2638415" cy="59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b="1" dirty="0"/>
              <a:t>2BHKFlat</a:t>
            </a:r>
          </a:p>
          <a:p>
            <a:pPr>
              <a:buFontTx/>
              <a:buChar char="-"/>
            </a:pPr>
            <a:r>
              <a:rPr lang="en-US" sz="1000" dirty="0"/>
              <a:t>int price()</a:t>
            </a:r>
          </a:p>
        </p:txBody>
      </p:sp>
      <p:sp>
        <p:nvSpPr>
          <p:cNvPr id="9" name="Rectangle 8">
            <a:extLst>
              <a:ext uri="{FF2B5EF4-FFF2-40B4-BE49-F238E27FC236}">
                <a16:creationId xmlns:a16="http://schemas.microsoft.com/office/drawing/2014/main" id="{3820DDE4-70CD-3E48-A54F-E9D6DC9CFDCD}"/>
              </a:ext>
            </a:extLst>
          </p:cNvPr>
          <p:cNvSpPr/>
          <p:nvPr/>
        </p:nvSpPr>
        <p:spPr>
          <a:xfrm>
            <a:off x="1050235"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Std kitchen</a:t>
            </a:r>
          </a:p>
        </p:txBody>
      </p:sp>
      <p:sp>
        <p:nvSpPr>
          <p:cNvPr id="10" name="Rectangle 9">
            <a:extLst>
              <a:ext uri="{FF2B5EF4-FFF2-40B4-BE49-F238E27FC236}">
                <a16:creationId xmlns:a16="http://schemas.microsoft.com/office/drawing/2014/main" id="{5570A0DF-E2F2-D140-9C95-CF4F99D37745}"/>
              </a:ext>
            </a:extLst>
          </p:cNvPr>
          <p:cNvSpPr/>
          <p:nvPr/>
        </p:nvSpPr>
        <p:spPr>
          <a:xfrm>
            <a:off x="7086600"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Kitchen </a:t>
            </a:r>
            <a:r>
              <a:rPr lang="en-US" dirty="0" err="1"/>
              <a:t>italian</a:t>
            </a:r>
            <a:r>
              <a:rPr lang="en-US" dirty="0"/>
              <a:t> top</a:t>
            </a:r>
          </a:p>
        </p:txBody>
      </p:sp>
      <p:sp>
        <p:nvSpPr>
          <p:cNvPr id="11" name="Rectangle 10">
            <a:extLst>
              <a:ext uri="{FF2B5EF4-FFF2-40B4-BE49-F238E27FC236}">
                <a16:creationId xmlns:a16="http://schemas.microsoft.com/office/drawing/2014/main" id="{2DEB4D6D-3C0B-D749-B580-629AB2B13E2D}"/>
              </a:ext>
            </a:extLst>
          </p:cNvPr>
          <p:cNvSpPr/>
          <p:nvPr/>
        </p:nvSpPr>
        <p:spPr>
          <a:xfrm>
            <a:off x="5168348"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Kids bedroom</a:t>
            </a:r>
          </a:p>
        </p:txBody>
      </p:sp>
      <p:sp>
        <p:nvSpPr>
          <p:cNvPr id="12" name="Rectangle 11">
            <a:extLst>
              <a:ext uri="{FF2B5EF4-FFF2-40B4-BE49-F238E27FC236}">
                <a16:creationId xmlns:a16="http://schemas.microsoft.com/office/drawing/2014/main" id="{0D14CE39-FD7D-A344-AD8D-EC2D63D1E478}"/>
              </a:ext>
            </a:extLst>
          </p:cNvPr>
          <p:cNvSpPr/>
          <p:nvPr/>
        </p:nvSpPr>
        <p:spPr>
          <a:xfrm>
            <a:off x="3107635" y="5426765"/>
            <a:ext cx="139147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kitchen island</a:t>
            </a:r>
          </a:p>
        </p:txBody>
      </p:sp>
      <p:sp>
        <p:nvSpPr>
          <p:cNvPr id="13" name="Rectangle 12">
            <a:extLst>
              <a:ext uri="{FF2B5EF4-FFF2-40B4-BE49-F238E27FC236}">
                <a16:creationId xmlns:a16="http://schemas.microsoft.com/office/drawing/2014/main" id="{C2E7DBED-FEEE-FC47-A846-EA44F6241DCC}"/>
              </a:ext>
            </a:extLst>
          </p:cNvPr>
          <p:cNvSpPr/>
          <p:nvPr/>
        </p:nvSpPr>
        <p:spPr>
          <a:xfrm>
            <a:off x="2743199" y="3849421"/>
            <a:ext cx="2175014" cy="978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Interiors</a:t>
            </a:r>
          </a:p>
          <a:p>
            <a:r>
              <a:rPr lang="en-US" sz="1000" b="1" dirty="0"/>
              <a:t>-     Flat flat</a:t>
            </a:r>
          </a:p>
          <a:p>
            <a:pPr marL="171450" indent="-171450">
              <a:buFontTx/>
              <a:buChar char="-"/>
            </a:pPr>
            <a:r>
              <a:rPr lang="en-US" sz="1100" dirty="0"/>
              <a:t>int price()</a:t>
            </a:r>
          </a:p>
          <a:p>
            <a:pPr marL="171450" indent="-171450">
              <a:buFontTx/>
              <a:buChar char="-"/>
            </a:pPr>
            <a:r>
              <a:rPr lang="en-US" sz="1100" dirty="0"/>
              <a:t>Boolean </a:t>
            </a:r>
            <a:r>
              <a:rPr lang="en-US" sz="1100" dirty="0" err="1"/>
              <a:t>checkFeasibility</a:t>
            </a:r>
            <a:r>
              <a:rPr lang="en-US" sz="1100" dirty="0"/>
              <a:t>(Flat)</a:t>
            </a:r>
          </a:p>
          <a:p>
            <a:pPr marL="171450" indent="-171450">
              <a:buFontTx/>
              <a:buChar char="-"/>
            </a:pPr>
            <a:r>
              <a:rPr lang="en-US" sz="1100" dirty="0"/>
              <a:t>decorate(Flat)</a:t>
            </a:r>
          </a:p>
        </p:txBody>
      </p:sp>
      <p:cxnSp>
        <p:nvCxnSpPr>
          <p:cNvPr id="14" name="Straight Arrow Connector 13">
            <a:extLst>
              <a:ext uri="{FF2B5EF4-FFF2-40B4-BE49-F238E27FC236}">
                <a16:creationId xmlns:a16="http://schemas.microsoft.com/office/drawing/2014/main" id="{97B547AF-EFEF-AE48-960B-DB8B42343EC9}"/>
              </a:ext>
            </a:extLst>
          </p:cNvPr>
          <p:cNvCxnSpPr>
            <a:cxnSpLocks/>
          </p:cNvCxnSpPr>
          <p:nvPr/>
        </p:nvCxnSpPr>
        <p:spPr>
          <a:xfrm flipV="1">
            <a:off x="2077279" y="4828316"/>
            <a:ext cx="1269724"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DFE114D-CAE4-584F-BBF8-2DACA3AFE20C}"/>
              </a:ext>
            </a:extLst>
          </p:cNvPr>
          <p:cNvCxnSpPr>
            <a:cxnSpLocks/>
            <a:stCxn id="12" idx="0"/>
          </p:cNvCxnSpPr>
          <p:nvPr/>
        </p:nvCxnSpPr>
        <p:spPr>
          <a:xfrm flipV="1">
            <a:off x="3803374" y="4828314"/>
            <a:ext cx="0"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63FDE8-610A-D342-B8FC-78064C4ED023}"/>
              </a:ext>
            </a:extLst>
          </p:cNvPr>
          <p:cNvCxnSpPr>
            <a:cxnSpLocks/>
          </p:cNvCxnSpPr>
          <p:nvPr/>
        </p:nvCxnSpPr>
        <p:spPr>
          <a:xfrm flipH="1" flipV="1">
            <a:off x="4053510" y="4828315"/>
            <a:ext cx="1391478" cy="59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A06CEF6-1838-254B-99C0-D4CEEE0EE627}"/>
              </a:ext>
            </a:extLst>
          </p:cNvPr>
          <p:cNvCxnSpPr/>
          <p:nvPr/>
        </p:nvCxnSpPr>
        <p:spPr>
          <a:xfrm flipH="1" flipV="1">
            <a:off x="4755874" y="4828316"/>
            <a:ext cx="2628900" cy="59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5C08139-EF92-3043-B6AD-4E54DD4C6D7B}"/>
              </a:ext>
            </a:extLst>
          </p:cNvPr>
          <p:cNvSpPr/>
          <p:nvPr/>
        </p:nvSpPr>
        <p:spPr>
          <a:xfrm>
            <a:off x="1263926" y="6146301"/>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Std kitchen</a:t>
            </a:r>
          </a:p>
        </p:txBody>
      </p:sp>
      <p:sp>
        <p:nvSpPr>
          <p:cNvPr id="19" name="Rectangle 18">
            <a:extLst>
              <a:ext uri="{FF2B5EF4-FFF2-40B4-BE49-F238E27FC236}">
                <a16:creationId xmlns:a16="http://schemas.microsoft.com/office/drawing/2014/main" id="{21BC3DC6-F04C-6C42-8551-84380748E71C}"/>
              </a:ext>
            </a:extLst>
          </p:cNvPr>
          <p:cNvSpPr/>
          <p:nvPr/>
        </p:nvSpPr>
        <p:spPr>
          <a:xfrm>
            <a:off x="5261940" y="6146301"/>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0" name="Rectangle 19">
            <a:extLst>
              <a:ext uri="{FF2B5EF4-FFF2-40B4-BE49-F238E27FC236}">
                <a16:creationId xmlns:a16="http://schemas.microsoft.com/office/drawing/2014/main" id="{D775E724-B794-F84D-B6E3-D645540FD50F}"/>
              </a:ext>
            </a:extLst>
          </p:cNvPr>
          <p:cNvSpPr/>
          <p:nvPr/>
        </p:nvSpPr>
        <p:spPr>
          <a:xfrm>
            <a:off x="3225248" y="6146301"/>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Island island</a:t>
            </a:r>
          </a:p>
        </p:txBody>
      </p:sp>
      <p:sp>
        <p:nvSpPr>
          <p:cNvPr id="21" name="Rectangle 20">
            <a:extLst>
              <a:ext uri="{FF2B5EF4-FFF2-40B4-BE49-F238E27FC236}">
                <a16:creationId xmlns:a16="http://schemas.microsoft.com/office/drawing/2014/main" id="{43802D02-E1EE-CA48-BD9F-F0A70FFC50E5}"/>
              </a:ext>
            </a:extLst>
          </p:cNvPr>
          <p:cNvSpPr/>
          <p:nvPr/>
        </p:nvSpPr>
        <p:spPr>
          <a:xfrm>
            <a:off x="7086600" y="6146301"/>
            <a:ext cx="1156252" cy="3300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2" name="Rectangle 21">
            <a:extLst>
              <a:ext uri="{FF2B5EF4-FFF2-40B4-BE49-F238E27FC236}">
                <a16:creationId xmlns:a16="http://schemas.microsoft.com/office/drawing/2014/main" id="{9385A690-0D09-4043-9EE0-F35C178FC1EC}"/>
              </a:ext>
            </a:extLst>
          </p:cNvPr>
          <p:cNvSpPr/>
          <p:nvPr/>
        </p:nvSpPr>
        <p:spPr>
          <a:xfrm>
            <a:off x="7494104" y="3760003"/>
            <a:ext cx="1769165" cy="7851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PradeepFlat</a:t>
            </a:r>
            <a:endParaRPr lang="en-US" dirty="0"/>
          </a:p>
        </p:txBody>
      </p:sp>
      <p:sp>
        <p:nvSpPr>
          <p:cNvPr id="23" name="Rectangle 22">
            <a:extLst>
              <a:ext uri="{FF2B5EF4-FFF2-40B4-BE49-F238E27FC236}">
                <a16:creationId xmlns:a16="http://schemas.microsoft.com/office/drawing/2014/main" id="{E32B33B8-1883-D743-89FC-B7E29B323833}"/>
              </a:ext>
            </a:extLst>
          </p:cNvPr>
          <p:cNvSpPr/>
          <p:nvPr/>
        </p:nvSpPr>
        <p:spPr>
          <a:xfrm>
            <a:off x="10055601" y="3782615"/>
            <a:ext cx="1769165" cy="78518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BhadriFlat</a:t>
            </a:r>
            <a:endParaRPr lang="en-US" dirty="0"/>
          </a:p>
        </p:txBody>
      </p:sp>
      <p:sp>
        <p:nvSpPr>
          <p:cNvPr id="24" name="Rectangle 23">
            <a:extLst>
              <a:ext uri="{FF2B5EF4-FFF2-40B4-BE49-F238E27FC236}">
                <a16:creationId xmlns:a16="http://schemas.microsoft.com/office/drawing/2014/main" id="{CBC07E5A-E98A-B443-A786-31758C13ED90}"/>
              </a:ext>
            </a:extLst>
          </p:cNvPr>
          <p:cNvSpPr/>
          <p:nvPr/>
        </p:nvSpPr>
        <p:spPr>
          <a:xfrm>
            <a:off x="1050235" y="681004"/>
            <a:ext cx="1610138" cy="432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Exteriors</a:t>
            </a:r>
          </a:p>
        </p:txBody>
      </p:sp>
      <p:sp>
        <p:nvSpPr>
          <p:cNvPr id="25" name="Rectangle 24">
            <a:extLst>
              <a:ext uri="{FF2B5EF4-FFF2-40B4-BE49-F238E27FC236}">
                <a16:creationId xmlns:a16="http://schemas.microsoft.com/office/drawing/2014/main" id="{98FB0012-FCAD-6E4D-942E-995852CB3A51}"/>
              </a:ext>
            </a:extLst>
          </p:cNvPr>
          <p:cNvSpPr/>
          <p:nvPr/>
        </p:nvSpPr>
        <p:spPr>
          <a:xfrm>
            <a:off x="546651" y="1572483"/>
            <a:ext cx="1282148" cy="45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p>
        </p:txBody>
      </p:sp>
      <p:sp>
        <p:nvSpPr>
          <p:cNvPr id="26" name="Rectangle 25">
            <a:extLst>
              <a:ext uri="{FF2B5EF4-FFF2-40B4-BE49-F238E27FC236}">
                <a16:creationId xmlns:a16="http://schemas.microsoft.com/office/drawing/2014/main" id="{514C1126-B620-BB4A-9AF5-2EE826E31417}"/>
              </a:ext>
            </a:extLst>
          </p:cNvPr>
          <p:cNvSpPr/>
          <p:nvPr/>
        </p:nvSpPr>
        <p:spPr>
          <a:xfrm>
            <a:off x="1967943" y="1547611"/>
            <a:ext cx="128214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Gardening</a:t>
            </a:r>
          </a:p>
        </p:txBody>
      </p:sp>
      <p:cxnSp>
        <p:nvCxnSpPr>
          <p:cNvPr id="27" name="Straight Arrow Connector 26">
            <a:extLst>
              <a:ext uri="{FF2B5EF4-FFF2-40B4-BE49-F238E27FC236}">
                <a16:creationId xmlns:a16="http://schemas.microsoft.com/office/drawing/2014/main" id="{D33722D8-F91F-6742-B989-50050A8C1461}"/>
              </a:ext>
            </a:extLst>
          </p:cNvPr>
          <p:cNvCxnSpPr>
            <a:cxnSpLocks/>
          </p:cNvCxnSpPr>
          <p:nvPr/>
        </p:nvCxnSpPr>
        <p:spPr>
          <a:xfrm flipV="1">
            <a:off x="839852" y="1140154"/>
            <a:ext cx="834890" cy="40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E1CB7ED-BF30-2E4A-A11A-B2DCCA8110E0}"/>
              </a:ext>
            </a:extLst>
          </p:cNvPr>
          <p:cNvCxnSpPr>
            <a:cxnSpLocks/>
            <a:stCxn id="26" idx="0"/>
          </p:cNvCxnSpPr>
          <p:nvPr/>
        </p:nvCxnSpPr>
        <p:spPr>
          <a:xfrm flipH="1" flipV="1">
            <a:off x="1967943" y="1115282"/>
            <a:ext cx="641074" cy="432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ontent Placeholder 3">
            <a:extLst>
              <a:ext uri="{FF2B5EF4-FFF2-40B4-BE49-F238E27FC236}">
                <a16:creationId xmlns:a16="http://schemas.microsoft.com/office/drawing/2014/main" id="{D7590484-FA23-1144-A556-4C6415FC8D8A}"/>
              </a:ext>
            </a:extLst>
          </p:cNvPr>
          <p:cNvSpPr txBox="1">
            <a:spLocks noGrp="1"/>
          </p:cNvSpPr>
          <p:nvPr>
            <p:ph idx="1"/>
          </p:nvPr>
        </p:nvSpPr>
        <p:spPr>
          <a:xfrm>
            <a:off x="7767948" y="695817"/>
            <a:ext cx="2725288" cy="59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b="1" dirty="0"/>
              <a:t>&lt;Flat&gt;</a:t>
            </a:r>
          </a:p>
          <a:p>
            <a:pPr>
              <a:buFontTx/>
              <a:buChar char="-"/>
            </a:pPr>
            <a:r>
              <a:rPr lang="en-US" sz="1000" dirty="0"/>
              <a:t>int price()</a:t>
            </a:r>
          </a:p>
        </p:txBody>
      </p:sp>
      <p:cxnSp>
        <p:nvCxnSpPr>
          <p:cNvPr id="87" name="Straight Arrow Connector 86">
            <a:extLst>
              <a:ext uri="{FF2B5EF4-FFF2-40B4-BE49-F238E27FC236}">
                <a16:creationId xmlns:a16="http://schemas.microsoft.com/office/drawing/2014/main" id="{2A75C734-B736-3B41-AF2E-632EA5D79752}"/>
              </a:ext>
            </a:extLst>
          </p:cNvPr>
          <p:cNvCxnSpPr>
            <a:cxnSpLocks/>
          </p:cNvCxnSpPr>
          <p:nvPr/>
        </p:nvCxnSpPr>
        <p:spPr>
          <a:xfrm flipV="1">
            <a:off x="9150633" y="1272946"/>
            <a:ext cx="0" cy="54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2512357F-1605-2740-9875-65B53BCE4E85}"/>
              </a:ext>
            </a:extLst>
          </p:cNvPr>
          <p:cNvSpPr/>
          <p:nvPr/>
        </p:nvSpPr>
        <p:spPr>
          <a:xfrm>
            <a:off x="4381500" y="844826"/>
            <a:ext cx="1631674" cy="566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90" name="Rectangle 89">
            <a:extLst>
              <a:ext uri="{FF2B5EF4-FFF2-40B4-BE49-F238E27FC236}">
                <a16:creationId xmlns:a16="http://schemas.microsoft.com/office/drawing/2014/main" id="{12C925F9-5DD5-C241-AC28-972BFDB02159}"/>
              </a:ext>
            </a:extLst>
          </p:cNvPr>
          <p:cNvSpPr/>
          <p:nvPr/>
        </p:nvSpPr>
        <p:spPr>
          <a:xfrm>
            <a:off x="5454926" y="1828295"/>
            <a:ext cx="1631674" cy="566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Aggregation</a:t>
            </a:r>
          </a:p>
        </p:txBody>
      </p:sp>
      <p:sp>
        <p:nvSpPr>
          <p:cNvPr id="91" name="Rectangle 90">
            <a:extLst>
              <a:ext uri="{FF2B5EF4-FFF2-40B4-BE49-F238E27FC236}">
                <a16:creationId xmlns:a16="http://schemas.microsoft.com/office/drawing/2014/main" id="{512BAD1F-99E2-9D43-B955-BB4021B8163E}"/>
              </a:ext>
            </a:extLst>
          </p:cNvPr>
          <p:cNvSpPr/>
          <p:nvPr/>
        </p:nvSpPr>
        <p:spPr>
          <a:xfrm>
            <a:off x="3630266" y="1823720"/>
            <a:ext cx="1631674" cy="566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Composition</a:t>
            </a:r>
          </a:p>
        </p:txBody>
      </p:sp>
      <p:cxnSp>
        <p:nvCxnSpPr>
          <p:cNvPr id="93" name="Straight Arrow Connector 92">
            <a:extLst>
              <a:ext uri="{FF2B5EF4-FFF2-40B4-BE49-F238E27FC236}">
                <a16:creationId xmlns:a16="http://schemas.microsoft.com/office/drawing/2014/main" id="{23951350-BCB2-9E45-B77D-97FD6F5F7A54}"/>
              </a:ext>
            </a:extLst>
          </p:cNvPr>
          <p:cNvCxnSpPr>
            <a:stCxn id="91" idx="0"/>
            <a:endCxn id="89" idx="2"/>
          </p:cNvCxnSpPr>
          <p:nvPr/>
        </p:nvCxnSpPr>
        <p:spPr>
          <a:xfrm flipV="1">
            <a:off x="4446103" y="1411357"/>
            <a:ext cx="751234" cy="41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C8D4783-E8B2-BF4A-BFE2-869CA486A64D}"/>
              </a:ext>
            </a:extLst>
          </p:cNvPr>
          <p:cNvCxnSpPr>
            <a:cxnSpLocks/>
            <a:endCxn id="89" idx="2"/>
          </p:cNvCxnSpPr>
          <p:nvPr/>
        </p:nvCxnSpPr>
        <p:spPr>
          <a:xfrm flipH="1" flipV="1">
            <a:off x="5197337" y="1411357"/>
            <a:ext cx="832820" cy="38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0B42423E-2BF0-9343-BE6D-1DE4FF0A2F5A}"/>
              </a:ext>
            </a:extLst>
          </p:cNvPr>
          <p:cNvCxnSpPr>
            <a:cxnSpLocks/>
            <a:stCxn id="24" idx="3"/>
          </p:cNvCxnSpPr>
          <p:nvPr/>
        </p:nvCxnSpPr>
        <p:spPr>
          <a:xfrm flipV="1">
            <a:off x="2660373" y="665563"/>
            <a:ext cx="5707862" cy="23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DB7DE615-6F15-524C-BA73-B4DAE1C91E03}"/>
              </a:ext>
            </a:extLst>
          </p:cNvPr>
          <p:cNvCxnSpPr>
            <a:cxnSpLocks/>
          </p:cNvCxnSpPr>
          <p:nvPr/>
        </p:nvCxnSpPr>
        <p:spPr>
          <a:xfrm flipV="1">
            <a:off x="4205910" y="1320622"/>
            <a:ext cx="4283507" cy="268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27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B8C0-C42E-3E46-8E73-257E43BD897C}"/>
              </a:ext>
            </a:extLst>
          </p:cNvPr>
          <p:cNvSpPr>
            <a:spLocks noGrp="1"/>
          </p:cNvSpPr>
          <p:nvPr>
            <p:ph type="title"/>
          </p:nvPr>
        </p:nvSpPr>
        <p:spPr>
          <a:xfrm>
            <a:off x="838200" y="365126"/>
            <a:ext cx="10515600" cy="780094"/>
          </a:xfrm>
        </p:spPr>
        <p:txBody>
          <a:bodyPr/>
          <a:lstStyle/>
          <a:p>
            <a:r>
              <a:rPr lang="en-US" dirty="0" err="1"/>
              <a:t>Stratergy</a:t>
            </a:r>
            <a:endParaRPr lang="en-US" dirty="0"/>
          </a:p>
        </p:txBody>
      </p:sp>
      <p:pic>
        <p:nvPicPr>
          <p:cNvPr id="9" name="Content Placeholder 8">
            <a:extLst>
              <a:ext uri="{FF2B5EF4-FFF2-40B4-BE49-F238E27FC236}">
                <a16:creationId xmlns:a16="http://schemas.microsoft.com/office/drawing/2014/main" id="{44781697-B555-4E47-89A7-59BD4219E295}"/>
              </a:ext>
            </a:extLst>
          </p:cNvPr>
          <p:cNvPicPr>
            <a:picLocks noGrp="1" noChangeAspect="1"/>
          </p:cNvPicPr>
          <p:nvPr>
            <p:ph idx="1"/>
          </p:nvPr>
        </p:nvPicPr>
        <p:blipFill>
          <a:blip r:embed="rId2"/>
          <a:stretch>
            <a:fillRect/>
          </a:stretch>
        </p:blipFill>
        <p:spPr>
          <a:xfrm>
            <a:off x="1506543" y="1464522"/>
            <a:ext cx="7656996" cy="4687957"/>
          </a:xfrm>
        </p:spPr>
      </p:pic>
      <p:sp>
        <p:nvSpPr>
          <p:cNvPr id="3" name="TextBox 2">
            <a:extLst>
              <a:ext uri="{FF2B5EF4-FFF2-40B4-BE49-F238E27FC236}">
                <a16:creationId xmlns:a16="http://schemas.microsoft.com/office/drawing/2014/main" id="{FECB8CFE-139F-A646-BC99-D1FB521532A6}"/>
              </a:ext>
            </a:extLst>
          </p:cNvPr>
          <p:cNvSpPr txBox="1"/>
          <p:nvPr/>
        </p:nvSpPr>
        <p:spPr>
          <a:xfrm>
            <a:off x="1116623" y="1239714"/>
            <a:ext cx="13452231" cy="646331"/>
          </a:xfrm>
          <a:prstGeom prst="rect">
            <a:avLst/>
          </a:prstGeom>
          <a:noFill/>
        </p:spPr>
        <p:txBody>
          <a:bodyPr wrap="square" rtlCol="0">
            <a:spAutoFit/>
          </a:bodyPr>
          <a:lstStyle/>
          <a:p>
            <a:r>
              <a:rPr lang="en-IN" dirty="0"/>
              <a:t>In </a:t>
            </a:r>
            <a:r>
              <a:rPr lang="en-IN" b="1" dirty="0"/>
              <a:t>Strategy pattern</a:t>
            </a:r>
            <a:r>
              <a:rPr lang="en-IN" dirty="0"/>
              <a:t>, we create objects which represent various </a:t>
            </a:r>
            <a:r>
              <a:rPr lang="en-IN" b="1" dirty="0"/>
              <a:t>strategies</a:t>
            </a:r>
            <a:r>
              <a:rPr lang="en-IN" dirty="0"/>
              <a:t> and a context object whose </a:t>
            </a:r>
          </a:p>
          <a:p>
            <a:r>
              <a:rPr lang="en-IN" dirty="0" err="1"/>
              <a:t>behavior</a:t>
            </a:r>
            <a:r>
              <a:rPr lang="en-IN" dirty="0"/>
              <a:t> varies as per its </a:t>
            </a:r>
            <a:r>
              <a:rPr lang="en-IN" b="1" dirty="0"/>
              <a:t>strategy</a:t>
            </a:r>
            <a:r>
              <a:rPr lang="en-IN" dirty="0"/>
              <a:t> object.</a:t>
            </a:r>
            <a:endParaRPr lang="en-US" dirty="0"/>
          </a:p>
        </p:txBody>
      </p:sp>
    </p:spTree>
    <p:extLst>
      <p:ext uri="{BB962C8B-B14F-4D97-AF65-F5344CB8AC3E}">
        <p14:creationId xmlns:p14="http://schemas.microsoft.com/office/powerpoint/2010/main" val="242726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9443</TotalTime>
  <Words>1118</Words>
  <Application>Microsoft Macintosh PowerPoint</Application>
  <PresentationFormat>Widescreen</PresentationFormat>
  <Paragraphs>328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Design Patterns</vt:lpstr>
      <vt:lpstr>Decorator</vt:lpstr>
      <vt:lpstr>Problem Statement</vt:lpstr>
      <vt:lpstr>Software solution for interior designing.</vt:lpstr>
      <vt:lpstr>Estimate Design</vt:lpstr>
      <vt:lpstr>PowerPoint Presentation</vt:lpstr>
      <vt:lpstr>PowerPoint Presentation</vt:lpstr>
      <vt:lpstr>PowerPoint Presentation</vt:lpstr>
      <vt:lpstr>Stratergy</vt:lpstr>
      <vt:lpstr>PowerPoint Presentation</vt:lpstr>
      <vt:lpstr>PowerPoint Presentation</vt:lpstr>
      <vt:lpstr>PowerPoint Presentation</vt:lpstr>
      <vt:lpstr>Command Pattern</vt:lpstr>
      <vt:lpstr>PowerPoint Presentation</vt:lpstr>
      <vt:lpstr>Definitions</vt:lpstr>
      <vt:lpstr>PowerPoint Presentation</vt:lpstr>
      <vt:lpstr>PowerPoint Presentation</vt:lpstr>
      <vt:lpstr>Database Resilience (Durability)</vt:lpstr>
      <vt:lpstr>Observer Pattern</vt:lpstr>
      <vt:lpstr>Visitor Pattern</vt:lpstr>
      <vt:lpstr>PowerPoint Presentation</vt:lpstr>
      <vt:lpstr>Interior Design problem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Bhaskara, Srinivas</dc:creator>
  <cp:lastModifiedBy>Bhaskara, Srinivas</cp:lastModifiedBy>
  <cp:revision>62</cp:revision>
  <dcterms:created xsi:type="dcterms:W3CDTF">2020-05-01T13:26:06Z</dcterms:created>
  <dcterms:modified xsi:type="dcterms:W3CDTF">2020-05-16T15:39:55Z</dcterms:modified>
</cp:coreProperties>
</file>