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928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3978-67D1-0F49-B34F-923AD64E4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568A3-192B-3A4D-9DBA-7B5AA4121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8F5A0-D2BB-2B40-856A-3A6DA46D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9206-3076-9842-AC2C-C5BC1C89485D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161A9-B79F-5240-ABDF-624D8813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76916-5F3F-3F4F-9E6A-70ECD5B9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A540-32B9-9E4D-82A5-5032756C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8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4A52-75B3-2742-A7E5-6E726C70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D187E-7A46-8048-8B48-6CA93F834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56B1A-D8CB-6B45-8249-5AB0D97F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9206-3076-9842-AC2C-C5BC1C89485D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C834-4D50-AF4C-A0FD-F5C89627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78BD2-057B-714F-876A-BB3CE763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A540-32B9-9E4D-82A5-5032756C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2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0CF42-7FEE-7B46-9359-B21642B15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7714-FBA2-ED45-A76E-DB6EE2F94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B6A0D-A31B-B747-AA3D-B9C6B9BB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9206-3076-9842-AC2C-C5BC1C89485D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E110-2824-DB41-9606-5AEB03CC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381CA-12A9-9242-930D-28CC2102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A540-32B9-9E4D-82A5-5032756C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DC37-8ADD-DD45-A08F-CAD55DD9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355C-0494-9D49-A62F-05AEBC7D9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1624-3032-6542-BB51-7BC9F08D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9206-3076-9842-AC2C-C5BC1C89485D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F9B5B-D17D-E447-99C5-2C18846E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AC4A9-C1C8-DE49-A51B-B5D62AB4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A540-32B9-9E4D-82A5-5032756C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2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3426-3824-8E49-A87E-7A315927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96C61-AFDF-6949-B5F0-98D6D4EC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A3680-0996-8C44-AD43-E7010A35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9206-3076-9842-AC2C-C5BC1C89485D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8ED6-E138-094C-B321-1295EA5B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8579-5E35-FA4D-BC0D-4AA79CA4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A540-32B9-9E4D-82A5-5032756C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6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5311-E80E-D546-B32B-546C59F8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264D-E810-6A46-B8C7-F6F1ABB66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4C052-DBD9-3240-8308-49A6BC66A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7D345-F315-8A44-B16E-E843B1BD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9206-3076-9842-AC2C-C5BC1C89485D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59D63-3B9F-1F48-9A8A-A7186BFE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D6266-6F1E-8D4A-969E-31AF6468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A540-32B9-9E4D-82A5-5032756C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6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7277-F7A7-894D-9709-5D25E0DD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280F0-8DBA-6943-A1A3-9B081FD1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150ED-C20E-7E48-8511-ED9E347D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4952E-C8E6-4A45-B04E-15F85363A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4B4A0-71EA-8748-9C8E-AEB7C4537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FC6BD-FB3B-CD43-93EF-3FDDBA1B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9206-3076-9842-AC2C-C5BC1C89485D}" type="datetimeFigureOut">
              <a:rPr lang="en-US" smtClean="0"/>
              <a:t>5/1/20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2DF20-7208-0D4F-833A-5C1D5392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A347C-55AB-204D-9919-CAB91683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A540-32B9-9E4D-82A5-5032756C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79DB-14F0-9748-A1BD-961DDC13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9E447-F869-C346-9FE4-3CC28EE8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9206-3076-9842-AC2C-C5BC1C89485D}" type="datetimeFigureOut">
              <a:rPr lang="en-US" smtClean="0"/>
              <a:t>5/1/20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709A5-C74B-8A47-B6FB-68897D13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C101-D00C-D842-9208-6E731929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A540-32B9-9E4D-82A5-5032756C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88840-677F-1D44-9F94-3B9587FC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9206-3076-9842-AC2C-C5BC1C89485D}" type="datetimeFigureOut">
              <a:rPr lang="en-US" smtClean="0"/>
              <a:t>5/1/20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5641D-56E7-6D42-9B78-E1F101A2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0CB10-0190-444D-ADB2-0F97FD14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A540-32B9-9E4D-82A5-5032756C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0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AF98-88A0-164A-A194-A0F36A1E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03B44-E846-3941-947B-6A69EC7C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2D55E-A379-014D-A87D-3FAD21585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0E6F-0B76-2F47-97E3-E8B4B3AA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9206-3076-9842-AC2C-C5BC1C89485D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0F95F-537A-2647-8599-B0CFE2F4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8C54-8F7C-4049-9805-7F367C02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A540-32B9-9E4D-82A5-5032756C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59A9-B9C9-EC4E-94D1-89045DFC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D3CBA-F4E2-B644-890C-D8C79C800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FB6E-2ACF-F449-BD55-9B3EADD38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9A53E-5EF1-E74D-8F74-C508FCE5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9206-3076-9842-AC2C-C5BC1C89485D}" type="datetimeFigureOut">
              <a:rPr lang="en-US" smtClean="0"/>
              <a:t>5/1/20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9A014-147B-134D-AFC2-1D889C18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9B2F1-92F5-1A45-B033-1A8529AE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CA540-32B9-9E4D-82A5-5032756C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6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050AC-0057-294B-856E-BAA06288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55CC-2A39-5B40-B270-5E6A1069B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E1FE6-FD01-2D4F-B45A-16F3E0739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9206-3076-9842-AC2C-C5BC1C89485D}" type="datetimeFigureOut">
              <a:rPr lang="en-US" smtClean="0"/>
              <a:t>5/1/20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86D34-3EBE-8F45-ABE1-AE4CC4E66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FC5-923E-3C4B-8A6A-689918DF7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CA540-32B9-9E4D-82A5-5032756CA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9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9F49-84A2-C043-A1CC-BCB1C2E07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15ED2-C739-E04F-8A74-56C1F11B2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9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B102-D26E-964D-89F9-4A64876E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1" y="357809"/>
            <a:ext cx="11270974" cy="621195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 Statement</a:t>
            </a:r>
          </a:p>
          <a:p>
            <a:pPr marL="0" indent="0">
              <a:buNone/>
            </a:pPr>
            <a:r>
              <a:rPr lang="en-US" sz="1600" dirty="0"/>
              <a:t>Find a house for rent.  </a:t>
            </a:r>
          </a:p>
          <a:p>
            <a:pPr marL="0" indent="0">
              <a:buNone/>
            </a:pPr>
            <a:r>
              <a:rPr lang="en-US" sz="1600" dirty="0"/>
              <a:t>Input: area and rent amount</a:t>
            </a:r>
          </a:p>
          <a:p>
            <a:pPr marL="0" indent="0">
              <a:buNone/>
            </a:pPr>
            <a:r>
              <a:rPr lang="en-US" sz="1600" dirty="0"/>
              <a:t>Output: Rental Agreement</a:t>
            </a:r>
          </a:p>
          <a:p>
            <a:pPr marL="0" indent="0">
              <a:buNone/>
            </a:pPr>
            <a:r>
              <a:rPr lang="en-US" sz="1600" dirty="0"/>
              <a:t>Sources to find rental houses</a:t>
            </a:r>
          </a:p>
          <a:p>
            <a:r>
              <a:rPr lang="en-US" sz="1600" dirty="0"/>
              <a:t>Internet </a:t>
            </a:r>
            <a:r>
              <a:rPr lang="en-US" sz="1600" dirty="0" err="1"/>
              <a:t>Nobroker</a:t>
            </a:r>
            <a:r>
              <a:rPr lang="en-US" sz="1600" dirty="0"/>
              <a:t>(without brokerage)</a:t>
            </a:r>
          </a:p>
          <a:p>
            <a:r>
              <a:rPr lang="en-US" sz="1600" dirty="0"/>
              <a:t>Internet </a:t>
            </a:r>
            <a:r>
              <a:rPr lang="en-US" sz="1600" dirty="0" err="1"/>
              <a:t>CommonFloor</a:t>
            </a:r>
            <a:r>
              <a:rPr lang="en-US" sz="1600" dirty="0"/>
              <a:t>(with Brokerage)</a:t>
            </a:r>
          </a:p>
          <a:p>
            <a:r>
              <a:rPr lang="en-US" sz="1600" dirty="0"/>
              <a:t>Human Broker</a:t>
            </a:r>
          </a:p>
          <a:p>
            <a:r>
              <a:rPr lang="en-US" sz="1600" dirty="0"/>
              <a:t>On Bike Manual search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E.G. Rajat, Near ITPL, 20000</a:t>
            </a:r>
          </a:p>
          <a:p>
            <a:pPr marL="0" indent="0">
              <a:buNone/>
            </a:pPr>
            <a:r>
              <a:rPr lang="en-US" sz="1600" dirty="0"/>
              <a:t>Jawahar Near ITPL, 100000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9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B2BE1-51B8-804D-823F-670B2B85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218661"/>
            <a:ext cx="10727635" cy="595830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EEF72-51CF-D141-B2A0-1BCCC40BA485}"/>
              </a:ext>
            </a:extLst>
          </p:cNvPr>
          <p:cNvSpPr/>
          <p:nvPr/>
        </p:nvSpPr>
        <p:spPr>
          <a:xfrm>
            <a:off x="2713384" y="2443577"/>
            <a:ext cx="2097156" cy="7965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&lt;Channel&gt;</a:t>
            </a:r>
          </a:p>
          <a:p>
            <a:r>
              <a:rPr lang="en-US" sz="1000" dirty="0"/>
              <a:t>House Search(amount, location)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480E9-851B-7446-B380-3F130EA4DF2D}"/>
              </a:ext>
            </a:extLst>
          </p:cNvPr>
          <p:cNvSpPr/>
          <p:nvPr/>
        </p:nvSpPr>
        <p:spPr>
          <a:xfrm>
            <a:off x="8108674" y="4002157"/>
            <a:ext cx="1967947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OnBikeSelf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43045-4C40-CF4C-BA1A-ECEE3685BD25}"/>
              </a:ext>
            </a:extLst>
          </p:cNvPr>
          <p:cNvSpPr/>
          <p:nvPr/>
        </p:nvSpPr>
        <p:spPr>
          <a:xfrm>
            <a:off x="1292917" y="3959088"/>
            <a:ext cx="1967947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Nobroker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32560B-4009-0E4D-9E6E-275172B71B53}"/>
              </a:ext>
            </a:extLst>
          </p:cNvPr>
          <p:cNvSpPr/>
          <p:nvPr/>
        </p:nvSpPr>
        <p:spPr>
          <a:xfrm>
            <a:off x="3584714" y="4002157"/>
            <a:ext cx="1967947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Commonfloor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4D5B1E-672D-A44C-812A-0611E849D907}"/>
              </a:ext>
            </a:extLst>
          </p:cNvPr>
          <p:cNvSpPr/>
          <p:nvPr/>
        </p:nvSpPr>
        <p:spPr>
          <a:xfrm>
            <a:off x="5744818" y="4002157"/>
            <a:ext cx="1967947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HumanBroker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10007A-BE54-5842-A47D-254C6CF74C00}"/>
              </a:ext>
            </a:extLst>
          </p:cNvPr>
          <p:cNvCxnSpPr>
            <a:stCxn id="8" idx="0"/>
          </p:cNvCxnSpPr>
          <p:nvPr/>
        </p:nvCxnSpPr>
        <p:spPr>
          <a:xfrm flipV="1">
            <a:off x="2276891" y="3240157"/>
            <a:ext cx="1400587" cy="718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39D567-6901-B242-A42B-033DA5034722}"/>
              </a:ext>
            </a:extLst>
          </p:cNvPr>
          <p:cNvCxnSpPr/>
          <p:nvPr/>
        </p:nvCxnSpPr>
        <p:spPr>
          <a:xfrm flipH="1" flipV="1">
            <a:off x="3697357" y="3261691"/>
            <a:ext cx="871330" cy="74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6A1A23-59E6-A24E-AA0A-B6478B9366CF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3761962" y="3240157"/>
            <a:ext cx="296683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E46382-A914-9B42-8CCC-AA3585C9B6FA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3761962" y="3240157"/>
            <a:ext cx="5330686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9C7235-7DF9-8346-965C-5845EB789EAD}"/>
              </a:ext>
            </a:extLst>
          </p:cNvPr>
          <p:cNvCxnSpPr>
            <a:stCxn id="8" idx="2"/>
          </p:cNvCxnSpPr>
          <p:nvPr/>
        </p:nvCxnSpPr>
        <p:spPr>
          <a:xfrm>
            <a:off x="2276891" y="4575314"/>
            <a:ext cx="30644" cy="58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531BA8-51DE-C64B-8DC5-102D56CA2C14}"/>
              </a:ext>
            </a:extLst>
          </p:cNvPr>
          <p:cNvSpPr/>
          <p:nvPr/>
        </p:nvSpPr>
        <p:spPr>
          <a:xfrm>
            <a:off x="1292916" y="5145156"/>
            <a:ext cx="1967947" cy="616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NoBroker</a:t>
            </a:r>
            <a:r>
              <a:rPr lang="en-US" dirty="0"/>
              <a:t> interface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1F87F7-643E-DD4A-A87C-C184CD31F0BC}"/>
              </a:ext>
            </a:extLst>
          </p:cNvPr>
          <p:cNvSpPr/>
          <p:nvPr/>
        </p:nvSpPr>
        <p:spPr>
          <a:xfrm>
            <a:off x="6427305" y="884997"/>
            <a:ext cx="2097156" cy="79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HouseFinder</a:t>
            </a:r>
            <a:endParaRPr lang="en-US" dirty="0"/>
          </a:p>
          <a:p>
            <a:pPr algn="ctr"/>
            <a:r>
              <a:rPr lang="en-US" sz="1000" dirty="0"/>
              <a:t>+</a:t>
            </a:r>
            <a:r>
              <a:rPr lang="en-US" sz="1000" dirty="0" err="1"/>
              <a:t>findHouse</a:t>
            </a:r>
            <a:r>
              <a:rPr lang="en-US" sz="1000" dirty="0"/>
              <a:t>(amount, location)</a:t>
            </a:r>
          </a:p>
          <a:p>
            <a:pPr algn="ctr"/>
            <a:r>
              <a:rPr lang="en-US" sz="1000" dirty="0"/>
              <a:t>+</a:t>
            </a:r>
            <a:r>
              <a:rPr lang="en-US" sz="1000" dirty="0" err="1"/>
              <a:t>selectChannel</a:t>
            </a:r>
            <a:r>
              <a:rPr lang="en-US" sz="1000" dirty="0"/>
              <a:t>(Channel </a:t>
            </a:r>
            <a:r>
              <a:rPr lang="en-US" sz="1000" dirty="0" err="1"/>
              <a:t>stratergy</a:t>
            </a:r>
            <a:r>
              <a:rPr lang="en-US" sz="1000" dirty="0"/>
              <a:t>) 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A955BA1-1065-5E41-A535-51F7C110D4A5}"/>
              </a:ext>
            </a:extLst>
          </p:cNvPr>
          <p:cNvCxnSpPr>
            <a:endCxn id="4" idx="3"/>
          </p:cNvCxnSpPr>
          <p:nvPr/>
        </p:nvCxnSpPr>
        <p:spPr>
          <a:xfrm flipH="1">
            <a:off x="4810540" y="1712119"/>
            <a:ext cx="2713382" cy="112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BD59912-2417-0847-8D92-413085A251F6}"/>
              </a:ext>
            </a:extLst>
          </p:cNvPr>
          <p:cNvSpPr/>
          <p:nvPr/>
        </p:nvSpPr>
        <p:spPr>
          <a:xfrm>
            <a:off x="2628900" y="867914"/>
            <a:ext cx="1813891" cy="38959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Client</a:t>
            </a:r>
            <a:endParaRPr lang="en-US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9BD5F2-5A1E-FB4C-ACDE-A7195D413C0A}"/>
              </a:ext>
            </a:extLst>
          </p:cNvPr>
          <p:cNvSpPr/>
          <p:nvPr/>
        </p:nvSpPr>
        <p:spPr>
          <a:xfrm>
            <a:off x="8524461" y="2330623"/>
            <a:ext cx="2097156" cy="796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CriteriaAnalyser</a:t>
            </a:r>
            <a:endParaRPr lang="en-US" dirty="0"/>
          </a:p>
          <a:p>
            <a:pPr algn="ctr"/>
            <a:r>
              <a:rPr lang="en-US" sz="1000" dirty="0"/>
              <a:t>+Channel Analyze(Criteria criteria)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294BFB-9FF1-E74C-88C7-E30AB193E99C}"/>
              </a:ext>
            </a:extLst>
          </p:cNvPr>
          <p:cNvCxnSpPr/>
          <p:nvPr/>
        </p:nvCxnSpPr>
        <p:spPr>
          <a:xfrm>
            <a:off x="8209722" y="1699591"/>
            <a:ext cx="1172817" cy="63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7BE8AF-E242-E14D-9E79-6A07022BD7B5}"/>
              </a:ext>
            </a:extLst>
          </p:cNvPr>
          <p:cNvCxnSpPr/>
          <p:nvPr/>
        </p:nvCxnSpPr>
        <p:spPr>
          <a:xfrm>
            <a:off x="4442791" y="1062711"/>
            <a:ext cx="1984514" cy="19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19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D20F-BDC2-ED48-8DCE-92EEA5F5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r>
              <a:rPr lang="en-US" dirty="0"/>
              <a:t>Decorator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7F176-444A-2441-B1A9-8A7FD8464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305" y="1013538"/>
            <a:ext cx="9959008" cy="5479336"/>
          </a:xfrm>
        </p:spPr>
      </p:pic>
    </p:spTree>
    <p:extLst>
      <p:ext uri="{BB962C8B-B14F-4D97-AF65-F5344CB8AC3E}">
        <p14:creationId xmlns:p14="http://schemas.microsoft.com/office/powerpoint/2010/main" val="11840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6795-048A-BB49-BB00-EDF96D99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9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4225-7888-DD4B-B045-33C201F0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243"/>
            <a:ext cx="10515600" cy="507372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We have a Apartment complex from Prestige Builders. </a:t>
            </a:r>
          </a:p>
          <a:p>
            <a:pPr marL="0" indent="0">
              <a:buNone/>
            </a:pPr>
            <a:r>
              <a:rPr lang="en-US" sz="1800" dirty="0"/>
              <a:t>Apartment requires Interiors.</a:t>
            </a:r>
          </a:p>
          <a:p>
            <a:pPr marL="0" indent="0">
              <a:buNone/>
            </a:pPr>
            <a:r>
              <a:rPr lang="en-US" sz="1800" dirty="0"/>
              <a:t>Apartment complex with 10000 flats.</a:t>
            </a:r>
          </a:p>
          <a:p>
            <a:pPr marL="0" indent="0">
              <a:buNone/>
            </a:pPr>
            <a:r>
              <a:rPr lang="en-US" sz="1800" dirty="0"/>
              <a:t>All are 2 BHK. </a:t>
            </a:r>
          </a:p>
          <a:p>
            <a:pPr marL="0" indent="0">
              <a:buNone/>
            </a:pPr>
            <a:r>
              <a:rPr lang="en-US" sz="1800" dirty="0"/>
              <a:t>Customers can buy apartment only with Interiors.</a:t>
            </a:r>
          </a:p>
          <a:p>
            <a:pPr marL="0" indent="0">
              <a:buNone/>
            </a:pPr>
            <a:r>
              <a:rPr lang="en-US" sz="1800" dirty="0"/>
              <a:t>Cost of every apartment is = 40 lakhs.</a:t>
            </a:r>
          </a:p>
          <a:p>
            <a:pPr marL="0" indent="0">
              <a:buNone/>
            </a:pPr>
            <a:r>
              <a:rPr lang="en-US" sz="1800" dirty="0"/>
              <a:t>Interiors is mandatory for 5lakhs min.</a:t>
            </a:r>
          </a:p>
          <a:p>
            <a:pPr marL="0" indent="0">
              <a:buNone/>
            </a:pPr>
            <a:r>
              <a:rPr lang="en-US" sz="1800" dirty="0"/>
              <a:t>Customer can choose to go for may be till 50 lakhs or more interiors.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9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0184-B691-1D41-AA12-2AF32AA7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/>
              <a:t>Software solution for interior designing.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C77B89-C456-F348-B619-D8069A4A06B6}"/>
              </a:ext>
            </a:extLst>
          </p:cNvPr>
          <p:cNvSpPr/>
          <p:nvPr/>
        </p:nvSpPr>
        <p:spPr>
          <a:xfrm>
            <a:off x="1540565" y="1729409"/>
            <a:ext cx="1918252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Interior designing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81B620-4C5A-1B4F-A0FB-000891B0F323}"/>
              </a:ext>
            </a:extLst>
          </p:cNvPr>
          <p:cNvSpPr/>
          <p:nvPr/>
        </p:nvSpPr>
        <p:spPr>
          <a:xfrm>
            <a:off x="5378726" y="1751909"/>
            <a:ext cx="1918252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Interior estimates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1130C9F8-8BD2-5D4B-81AC-9313BBBDD91F}"/>
              </a:ext>
            </a:extLst>
          </p:cNvPr>
          <p:cNvSpPr/>
          <p:nvPr/>
        </p:nvSpPr>
        <p:spPr>
          <a:xfrm>
            <a:off x="9054548" y="1918252"/>
            <a:ext cx="944217" cy="79513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F994E9-E3AA-424E-8774-61F7AE298BAE}"/>
              </a:ext>
            </a:extLst>
          </p:cNvPr>
          <p:cNvCxnSpPr/>
          <p:nvPr/>
        </p:nvCxnSpPr>
        <p:spPr>
          <a:xfrm flipH="1" flipV="1">
            <a:off x="7296978" y="2166730"/>
            <a:ext cx="1737692" cy="15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CC5AA0-2397-1848-B382-41B00553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770" y="3642484"/>
            <a:ext cx="2387048" cy="502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dirty="0"/>
              <a:t>Billing</a:t>
            </a:r>
          </a:p>
        </p:txBody>
      </p:sp>
    </p:spTree>
    <p:extLst>
      <p:ext uri="{BB962C8B-B14F-4D97-AF65-F5344CB8AC3E}">
        <p14:creationId xmlns:p14="http://schemas.microsoft.com/office/powerpoint/2010/main" val="272963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6808-BDC8-4942-A19B-A013EC77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936"/>
          </a:xfrm>
        </p:spPr>
        <p:txBody>
          <a:bodyPr/>
          <a:lstStyle/>
          <a:p>
            <a:r>
              <a:rPr lang="en-US" dirty="0"/>
              <a:t>Estimate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7C088-D786-984A-AB96-DFA955B707AD}"/>
              </a:ext>
            </a:extLst>
          </p:cNvPr>
          <p:cNvSpPr/>
          <p:nvPr/>
        </p:nvSpPr>
        <p:spPr>
          <a:xfrm>
            <a:off x="3955773" y="1296115"/>
            <a:ext cx="1898374" cy="5252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2BHK Flat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1406-42E8-1E40-B126-C7E052BB0348}"/>
              </a:ext>
            </a:extLst>
          </p:cNvPr>
          <p:cNvSpPr/>
          <p:nvPr/>
        </p:nvSpPr>
        <p:spPr>
          <a:xfrm>
            <a:off x="8882268" y="5417036"/>
            <a:ext cx="192819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E8FC6-D528-EB4A-8702-92551269F9D7}"/>
              </a:ext>
            </a:extLst>
          </p:cNvPr>
          <p:cNvSpPr/>
          <p:nvPr/>
        </p:nvSpPr>
        <p:spPr>
          <a:xfrm>
            <a:off x="8882268" y="4558231"/>
            <a:ext cx="192819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2A13D-C0D3-8B40-A1CC-6D4FCD0F32CF}"/>
              </a:ext>
            </a:extLst>
          </p:cNvPr>
          <p:cNvSpPr/>
          <p:nvPr/>
        </p:nvSpPr>
        <p:spPr>
          <a:xfrm>
            <a:off x="8882268" y="3628822"/>
            <a:ext cx="192819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7F912-59F5-2F48-A371-AB30563E5E6F}"/>
              </a:ext>
            </a:extLst>
          </p:cNvPr>
          <p:cNvSpPr/>
          <p:nvPr/>
        </p:nvSpPr>
        <p:spPr>
          <a:xfrm>
            <a:off x="500269" y="4402103"/>
            <a:ext cx="2375452" cy="218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 Kitchen – 5L</a:t>
            </a:r>
          </a:p>
          <a:p>
            <a:pPr algn="ctr"/>
            <a:r>
              <a:rPr lang="en-US" dirty="0"/>
              <a:t>Italian – 2L+</a:t>
            </a:r>
          </a:p>
          <a:p>
            <a:pPr algn="ctr"/>
            <a:r>
              <a:rPr lang="en-US" dirty="0"/>
              <a:t>Island – 3L+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84E9D1-5DE7-9647-87D7-7E7CF0B21847}"/>
              </a:ext>
            </a:extLst>
          </p:cNvPr>
          <p:cNvSpPr/>
          <p:nvPr/>
        </p:nvSpPr>
        <p:spPr>
          <a:xfrm>
            <a:off x="5753103" y="2572902"/>
            <a:ext cx="2375452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2BHK Flat with Hall interiors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7AF67-1BE7-2B43-AB36-DEBC7F33143E}"/>
              </a:ext>
            </a:extLst>
          </p:cNvPr>
          <p:cNvSpPr/>
          <p:nvPr/>
        </p:nvSpPr>
        <p:spPr>
          <a:xfrm>
            <a:off x="1687995" y="2541266"/>
            <a:ext cx="2375452" cy="685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2BHK Flat with Kitchen interiors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641C0D-5F7D-3C43-AE6B-489ED1D0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558" y="3557600"/>
            <a:ext cx="2375453" cy="547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200" dirty="0"/>
              <a:t>2BHK with Kitchen and hall </a:t>
            </a:r>
            <a:r>
              <a:rPr lang="en-US" sz="1200" dirty="0" err="1"/>
              <a:t>interious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32ACF5-23EA-9242-B3F0-0FEA5895A01A}"/>
              </a:ext>
            </a:extLst>
          </p:cNvPr>
          <p:cNvSpPr/>
          <p:nvPr/>
        </p:nvSpPr>
        <p:spPr>
          <a:xfrm>
            <a:off x="3110947" y="4402103"/>
            <a:ext cx="2657063" cy="218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Std Hall – 3L</a:t>
            </a:r>
          </a:p>
          <a:p>
            <a:pPr algn="ctr"/>
            <a:r>
              <a:rPr lang="en-US" b="1" dirty="0"/>
              <a:t>Swing – 1L+</a:t>
            </a:r>
          </a:p>
          <a:p>
            <a:pPr algn="ctr"/>
            <a:r>
              <a:rPr lang="en-US" b="1" dirty="0"/>
              <a:t>TV and Home theater – 2L+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A3D3D-429D-0B44-B180-155C91931CF1}"/>
              </a:ext>
            </a:extLst>
          </p:cNvPr>
          <p:cNvSpPr/>
          <p:nvPr/>
        </p:nvSpPr>
        <p:spPr>
          <a:xfrm>
            <a:off x="6003236" y="4402103"/>
            <a:ext cx="2375452" cy="2187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Bedroom – 3L</a:t>
            </a:r>
          </a:p>
          <a:p>
            <a:pPr algn="ctr"/>
            <a:r>
              <a:rPr lang="en-US" dirty="0"/>
              <a:t>TV station – 1L+</a:t>
            </a:r>
          </a:p>
          <a:p>
            <a:pPr algn="ctr"/>
            <a:r>
              <a:rPr lang="en-US" dirty="0"/>
              <a:t>False </a:t>
            </a:r>
            <a:r>
              <a:rPr lang="en-US" dirty="0" err="1"/>
              <a:t>cieling</a:t>
            </a:r>
            <a:r>
              <a:rPr lang="en-US" dirty="0"/>
              <a:t> – 1L+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7EF799-8EC0-6341-95D4-5C3A99B7483C}"/>
              </a:ext>
            </a:extLst>
          </p:cNvPr>
          <p:cNvSpPr/>
          <p:nvPr/>
        </p:nvSpPr>
        <p:spPr>
          <a:xfrm>
            <a:off x="8733183" y="2103944"/>
            <a:ext cx="1918252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2BHK Flat with </a:t>
            </a:r>
            <a:r>
              <a:rPr lang="en-US" dirty="0" err="1"/>
              <a:t>Bedroon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1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EE1-B2D6-F641-A07F-D00E9292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6EB9C-4268-E742-B606-237A43DE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B54E13-7CC3-4C46-AA2C-70089928E2FA}"/>
              </a:ext>
            </a:extLst>
          </p:cNvPr>
          <p:cNvSpPr/>
          <p:nvPr/>
        </p:nvSpPr>
        <p:spPr>
          <a:xfrm>
            <a:off x="4005470" y="2494722"/>
            <a:ext cx="3130826" cy="151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854D6-CBF5-C645-BA65-8C2E01E9A9D0}"/>
              </a:ext>
            </a:extLst>
          </p:cNvPr>
          <p:cNvSpPr/>
          <p:nvPr/>
        </p:nvSpPr>
        <p:spPr>
          <a:xfrm>
            <a:off x="1669774" y="2713383"/>
            <a:ext cx="1162878" cy="1699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product 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Selected products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1A4DA1-36D1-1D43-B4BE-BB8C8AABD401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832652" y="3250096"/>
            <a:ext cx="1172818" cy="31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3AAF776-47D5-4641-A0A8-259F0BE341DA}"/>
              </a:ext>
            </a:extLst>
          </p:cNvPr>
          <p:cNvSpPr/>
          <p:nvPr/>
        </p:nvSpPr>
        <p:spPr>
          <a:xfrm>
            <a:off x="8275985" y="2526646"/>
            <a:ext cx="1926535" cy="14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with total cost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CB6280-0896-2845-AF3A-404E1C11A31B}"/>
              </a:ext>
            </a:extLst>
          </p:cNvPr>
          <p:cNvCxnSpPr>
            <a:stCxn id="4" idx="3"/>
          </p:cNvCxnSpPr>
          <p:nvPr/>
        </p:nvCxnSpPr>
        <p:spPr>
          <a:xfrm>
            <a:off x="7136296" y="3250096"/>
            <a:ext cx="1139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CE22BA-AC28-914D-83FD-E821778F024A}"/>
              </a:ext>
            </a:extLst>
          </p:cNvPr>
          <p:cNvCxnSpPr/>
          <p:nvPr/>
        </p:nvCxnSpPr>
        <p:spPr>
          <a:xfrm>
            <a:off x="6182139" y="4005470"/>
            <a:ext cx="2194892" cy="1093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A20404-C07E-A74D-AE1B-FAF1A5AF45C2}"/>
              </a:ext>
            </a:extLst>
          </p:cNvPr>
          <p:cNvSpPr/>
          <p:nvPr/>
        </p:nvSpPr>
        <p:spPr>
          <a:xfrm>
            <a:off x="8377030" y="4226513"/>
            <a:ext cx="1926535" cy="141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with Diagram</a:t>
            </a:r>
          </a:p>
        </p:txBody>
      </p:sp>
    </p:spTree>
    <p:extLst>
      <p:ext uri="{BB962C8B-B14F-4D97-AF65-F5344CB8AC3E}">
        <p14:creationId xmlns:p14="http://schemas.microsoft.com/office/powerpoint/2010/main" val="181964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85D928-E7E9-B640-B01A-5E59FA639C7B}"/>
              </a:ext>
            </a:extLst>
          </p:cNvPr>
          <p:cNvSpPr/>
          <p:nvPr/>
        </p:nvSpPr>
        <p:spPr>
          <a:xfrm>
            <a:off x="3748705" y="427456"/>
            <a:ext cx="3922645" cy="25763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2BHK Flat + std Kitchen+ Island + kids Bedroom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58D6E-FD15-ED45-90AC-FF5E4ACC7884}"/>
              </a:ext>
            </a:extLst>
          </p:cNvPr>
          <p:cNvSpPr/>
          <p:nvPr/>
        </p:nvSpPr>
        <p:spPr>
          <a:xfrm>
            <a:off x="3901106" y="662683"/>
            <a:ext cx="3243470" cy="16254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2BHK Flat + std Kitchen + Island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C2B16C-9AB8-484B-A99B-F4F465B000DB}"/>
              </a:ext>
            </a:extLst>
          </p:cNvPr>
          <p:cNvSpPr/>
          <p:nvPr/>
        </p:nvSpPr>
        <p:spPr>
          <a:xfrm>
            <a:off x="4255602" y="865993"/>
            <a:ext cx="2501348" cy="9649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2BHK Flat + std Kitchen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63617-A793-B84D-8CA8-8A25DABC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851" y="626166"/>
            <a:ext cx="2739887" cy="2802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ctr">
              <a:buNone/>
            </a:pPr>
            <a:r>
              <a:rPr lang="en-US" sz="1800" b="1" dirty="0"/>
              <a:t>2BHKFlat</a:t>
            </a:r>
          </a:p>
          <a:p>
            <a:pPr>
              <a:buFontTx/>
              <a:buChar char="-"/>
            </a:pPr>
            <a:r>
              <a:rPr lang="en-US" sz="1000" dirty="0" err="1"/>
              <a:t>ArrayList</a:t>
            </a:r>
            <a:r>
              <a:rPr lang="en-US" sz="1000" dirty="0"/>
              <a:t>&lt;Interiors&gt; list-interiors</a:t>
            </a:r>
          </a:p>
          <a:p>
            <a:pPr>
              <a:buFontTx/>
              <a:buChar char="-"/>
            </a:pPr>
            <a:r>
              <a:rPr lang="en-US" sz="1000" dirty="0"/>
              <a:t>int </a:t>
            </a:r>
            <a:r>
              <a:rPr lang="en-US" sz="1000" dirty="0" err="1"/>
              <a:t>totalPrice</a:t>
            </a:r>
            <a:r>
              <a:rPr lang="en-US" sz="1000" dirty="0"/>
              <a:t>()</a:t>
            </a:r>
          </a:p>
          <a:p>
            <a:pPr>
              <a:buFontTx/>
              <a:buChar char="-"/>
            </a:pPr>
            <a:r>
              <a:rPr lang="en-US" sz="1000" dirty="0"/>
              <a:t>void </a:t>
            </a:r>
            <a:r>
              <a:rPr lang="en-US" sz="1000" dirty="0" err="1"/>
              <a:t>addInteriors</a:t>
            </a:r>
            <a:r>
              <a:rPr lang="en-US" sz="1000" dirty="0"/>
              <a:t>(Interior interior)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587B1-4070-AD45-A43E-389E80634B1F}"/>
              </a:ext>
            </a:extLst>
          </p:cNvPr>
          <p:cNvSpPr/>
          <p:nvPr/>
        </p:nvSpPr>
        <p:spPr>
          <a:xfrm>
            <a:off x="4510706" y="1011768"/>
            <a:ext cx="1838740" cy="3620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2BHK Flat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EE2B3D-06B1-6647-B89D-7F9111CF3FD6}"/>
              </a:ext>
            </a:extLst>
          </p:cNvPr>
          <p:cNvSpPr/>
          <p:nvPr/>
        </p:nvSpPr>
        <p:spPr>
          <a:xfrm>
            <a:off x="1050235" y="5426765"/>
            <a:ext cx="13914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 kitchen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CE923-F289-BC47-855B-B2578FCAD22C}"/>
              </a:ext>
            </a:extLst>
          </p:cNvPr>
          <p:cNvSpPr/>
          <p:nvPr/>
        </p:nvSpPr>
        <p:spPr>
          <a:xfrm>
            <a:off x="7086600" y="5426765"/>
            <a:ext cx="13914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 </a:t>
            </a:r>
            <a:r>
              <a:rPr lang="en-US" dirty="0" err="1"/>
              <a:t>Italin</a:t>
            </a:r>
            <a:r>
              <a:rPr lang="en-US" dirty="0"/>
              <a:t> 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53E6E0-9E16-E946-B597-441183335738}"/>
              </a:ext>
            </a:extLst>
          </p:cNvPr>
          <p:cNvSpPr/>
          <p:nvPr/>
        </p:nvSpPr>
        <p:spPr>
          <a:xfrm>
            <a:off x="5168348" y="5426765"/>
            <a:ext cx="13914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Kids bedroom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5EDA10-B07C-BB42-9EC5-5643A141295E}"/>
              </a:ext>
            </a:extLst>
          </p:cNvPr>
          <p:cNvSpPr/>
          <p:nvPr/>
        </p:nvSpPr>
        <p:spPr>
          <a:xfrm>
            <a:off x="3107635" y="5426765"/>
            <a:ext cx="13914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Kitchin</a:t>
            </a:r>
            <a:r>
              <a:rPr lang="en-US" dirty="0"/>
              <a:t> island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805AF-73BB-8145-94F1-8A2BE508B384}"/>
              </a:ext>
            </a:extLst>
          </p:cNvPr>
          <p:cNvSpPr/>
          <p:nvPr/>
        </p:nvSpPr>
        <p:spPr>
          <a:xfrm>
            <a:off x="2734089" y="3890261"/>
            <a:ext cx="2184124" cy="938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Interiors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int price()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Boolean </a:t>
            </a:r>
            <a:r>
              <a:rPr lang="en-US" sz="1100" dirty="0" err="1"/>
              <a:t>checkFeasibility</a:t>
            </a:r>
            <a:r>
              <a:rPr lang="en-US" sz="1100" dirty="0"/>
              <a:t>(Flat)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C5EAF4-EBA9-B34E-A1D3-81A45055862C}"/>
              </a:ext>
            </a:extLst>
          </p:cNvPr>
          <p:cNvCxnSpPr>
            <a:cxnSpLocks/>
          </p:cNvCxnSpPr>
          <p:nvPr/>
        </p:nvCxnSpPr>
        <p:spPr>
          <a:xfrm flipV="1">
            <a:off x="2077279" y="4828316"/>
            <a:ext cx="1269724" cy="59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237890-880B-A54E-B3DD-4B1E2806BA47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803374" y="4828314"/>
            <a:ext cx="0" cy="59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09B7EE-9136-D144-87BE-A515B94AB735}"/>
              </a:ext>
            </a:extLst>
          </p:cNvPr>
          <p:cNvCxnSpPr>
            <a:cxnSpLocks/>
          </p:cNvCxnSpPr>
          <p:nvPr/>
        </p:nvCxnSpPr>
        <p:spPr>
          <a:xfrm flipH="1" flipV="1">
            <a:off x="4053510" y="4828315"/>
            <a:ext cx="1391478" cy="59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05C2F5-240C-2143-ACE0-9DD336FDFF6C}"/>
              </a:ext>
            </a:extLst>
          </p:cNvPr>
          <p:cNvCxnSpPr/>
          <p:nvPr/>
        </p:nvCxnSpPr>
        <p:spPr>
          <a:xfrm flipH="1" flipV="1">
            <a:off x="4755874" y="4828316"/>
            <a:ext cx="2628900" cy="59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E66E6-AAA8-E94F-98EB-7C810223A1E7}"/>
              </a:ext>
            </a:extLst>
          </p:cNvPr>
          <p:cNvSpPr/>
          <p:nvPr/>
        </p:nvSpPr>
        <p:spPr>
          <a:xfrm>
            <a:off x="1050235" y="6152322"/>
            <a:ext cx="1156252" cy="330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Std kitchen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FFA923-0990-A345-A312-FBCD9C2C782F}"/>
              </a:ext>
            </a:extLst>
          </p:cNvPr>
          <p:cNvSpPr/>
          <p:nvPr/>
        </p:nvSpPr>
        <p:spPr>
          <a:xfrm>
            <a:off x="5186570" y="6114383"/>
            <a:ext cx="1156252" cy="330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8B6B3C-B949-A248-921B-A8209DED3F99}"/>
              </a:ext>
            </a:extLst>
          </p:cNvPr>
          <p:cNvSpPr/>
          <p:nvPr/>
        </p:nvSpPr>
        <p:spPr>
          <a:xfrm>
            <a:off x="3225248" y="6146301"/>
            <a:ext cx="1156252" cy="330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Island island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E40258-8ABE-D84B-B3AA-35891660E69C}"/>
              </a:ext>
            </a:extLst>
          </p:cNvPr>
          <p:cNvSpPr/>
          <p:nvPr/>
        </p:nvSpPr>
        <p:spPr>
          <a:xfrm>
            <a:off x="7086600" y="6114383"/>
            <a:ext cx="1156252" cy="330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41C17D-CB80-9040-9041-34A9F2C64306}"/>
              </a:ext>
            </a:extLst>
          </p:cNvPr>
          <p:cNvSpPr/>
          <p:nvPr/>
        </p:nvSpPr>
        <p:spPr>
          <a:xfrm>
            <a:off x="7384774" y="3812709"/>
            <a:ext cx="1769165" cy="785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PradeepFlat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338F41-E7FF-654D-8EF1-B08162EB1F6B}"/>
              </a:ext>
            </a:extLst>
          </p:cNvPr>
          <p:cNvSpPr/>
          <p:nvPr/>
        </p:nvSpPr>
        <p:spPr>
          <a:xfrm>
            <a:off x="9891089" y="3812708"/>
            <a:ext cx="1769165" cy="785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BhadriFlat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AF2E4E-24EA-1C47-8F1B-A022915F9C28}"/>
              </a:ext>
            </a:extLst>
          </p:cNvPr>
          <p:cNvSpPr/>
          <p:nvPr/>
        </p:nvSpPr>
        <p:spPr>
          <a:xfrm>
            <a:off x="665922" y="1719470"/>
            <a:ext cx="1610138" cy="594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Exteriors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C9E04F-0BF1-574F-81E3-D6AD088F2169}"/>
              </a:ext>
            </a:extLst>
          </p:cNvPr>
          <p:cNvSpPr/>
          <p:nvPr/>
        </p:nvSpPr>
        <p:spPr>
          <a:xfrm>
            <a:off x="218661" y="2746350"/>
            <a:ext cx="1282148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4191D4-971D-FD4C-9549-8C2906B27780}"/>
              </a:ext>
            </a:extLst>
          </p:cNvPr>
          <p:cNvSpPr/>
          <p:nvPr/>
        </p:nvSpPr>
        <p:spPr>
          <a:xfrm>
            <a:off x="1749283" y="2746350"/>
            <a:ext cx="12821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Gardening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482F59-DABE-E347-898E-95121E167694}"/>
              </a:ext>
            </a:extLst>
          </p:cNvPr>
          <p:cNvCxnSpPr>
            <a:cxnSpLocks/>
          </p:cNvCxnSpPr>
          <p:nvPr/>
        </p:nvCxnSpPr>
        <p:spPr>
          <a:xfrm flipV="1">
            <a:off x="511862" y="2314021"/>
            <a:ext cx="834890" cy="40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AF02C5-C8CF-0E43-B2A5-3B67D004ED8D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1749283" y="2314021"/>
            <a:ext cx="641074" cy="43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FA99377-B057-5244-81D9-3CF7209F4931}"/>
              </a:ext>
            </a:extLst>
          </p:cNvPr>
          <p:cNvSpPr/>
          <p:nvPr/>
        </p:nvSpPr>
        <p:spPr>
          <a:xfrm>
            <a:off x="129209" y="258417"/>
            <a:ext cx="3498574" cy="12523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If Flat cannot modified then adding new types of decorator is a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Enhancements are not possible without changes to base class.</a:t>
            </a:r>
          </a:p>
        </p:txBody>
      </p:sp>
    </p:spTree>
    <p:extLst>
      <p:ext uri="{BB962C8B-B14F-4D97-AF65-F5344CB8AC3E}">
        <p14:creationId xmlns:p14="http://schemas.microsoft.com/office/powerpoint/2010/main" val="252694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211C6670-8C40-9743-A8D5-E31F27D51812}"/>
              </a:ext>
            </a:extLst>
          </p:cNvPr>
          <p:cNvSpPr/>
          <p:nvPr/>
        </p:nvSpPr>
        <p:spPr>
          <a:xfrm>
            <a:off x="7086600" y="3051959"/>
            <a:ext cx="2770845" cy="20864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Island + Std kitchen + </a:t>
            </a:r>
            <a:r>
              <a:rPr lang="en-US" sz="1200" dirty="0" err="1"/>
              <a:t>PradeepFlat</a:t>
            </a:r>
            <a:endParaRPr lang="en-US" sz="12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2DF2AB1-2304-6448-813E-5C236843CE03}"/>
              </a:ext>
            </a:extLst>
          </p:cNvPr>
          <p:cNvSpPr/>
          <p:nvPr/>
        </p:nvSpPr>
        <p:spPr>
          <a:xfrm>
            <a:off x="7273789" y="3397271"/>
            <a:ext cx="2431256" cy="15887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Std kitchen </a:t>
            </a:r>
            <a:r>
              <a:rPr lang="en-US" sz="1200" dirty="0" err="1"/>
              <a:t>PradeepFlat</a:t>
            </a:r>
            <a:endParaRPr lang="en-US" sz="120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5F0650A-144B-A043-AFB5-DAE0F8DAD377}"/>
              </a:ext>
            </a:extLst>
          </p:cNvPr>
          <p:cNvSpPr txBox="1">
            <a:spLocks/>
          </p:cNvSpPr>
          <p:nvPr/>
        </p:nvSpPr>
        <p:spPr>
          <a:xfrm>
            <a:off x="7854817" y="1858958"/>
            <a:ext cx="2638415" cy="594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/>
              <a:t>2BHKFlat</a:t>
            </a:r>
          </a:p>
          <a:p>
            <a:pPr>
              <a:buFontTx/>
              <a:buChar char="-"/>
            </a:pPr>
            <a:r>
              <a:rPr lang="en-US" sz="1000" dirty="0"/>
              <a:t>int price()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20DDE4-70CD-3E48-A54F-E9D6DC9CFDCD}"/>
              </a:ext>
            </a:extLst>
          </p:cNvPr>
          <p:cNvSpPr/>
          <p:nvPr/>
        </p:nvSpPr>
        <p:spPr>
          <a:xfrm>
            <a:off x="1050235" y="5426765"/>
            <a:ext cx="13914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 kitchen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70A0DF-E2F2-D140-9C95-CF4F99D37745}"/>
              </a:ext>
            </a:extLst>
          </p:cNvPr>
          <p:cNvSpPr/>
          <p:nvPr/>
        </p:nvSpPr>
        <p:spPr>
          <a:xfrm>
            <a:off x="7086600" y="5426765"/>
            <a:ext cx="13914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 </a:t>
            </a:r>
            <a:r>
              <a:rPr lang="en-US" dirty="0" err="1"/>
              <a:t>italian</a:t>
            </a:r>
            <a:r>
              <a:rPr lang="en-US" dirty="0"/>
              <a:t> top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B4D6D-3C0B-D749-B580-629AB2B13E2D}"/>
              </a:ext>
            </a:extLst>
          </p:cNvPr>
          <p:cNvSpPr/>
          <p:nvPr/>
        </p:nvSpPr>
        <p:spPr>
          <a:xfrm>
            <a:off x="5168348" y="5426765"/>
            <a:ext cx="13914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Kids bedroom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14CE39-FD7D-A344-AD8D-EC2D63D1E478}"/>
              </a:ext>
            </a:extLst>
          </p:cNvPr>
          <p:cNvSpPr/>
          <p:nvPr/>
        </p:nvSpPr>
        <p:spPr>
          <a:xfrm>
            <a:off x="3107635" y="5426765"/>
            <a:ext cx="139147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 island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E7DBED-FEEE-FC47-A846-EA44F6241DCC}"/>
              </a:ext>
            </a:extLst>
          </p:cNvPr>
          <p:cNvSpPr/>
          <p:nvPr/>
        </p:nvSpPr>
        <p:spPr>
          <a:xfrm>
            <a:off x="2743199" y="3849421"/>
            <a:ext cx="2175014" cy="97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Interiors</a:t>
            </a:r>
          </a:p>
          <a:p>
            <a:r>
              <a:rPr lang="en-US" sz="1000" b="1" dirty="0"/>
              <a:t>-     Flat flat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int price()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Boolean </a:t>
            </a:r>
            <a:r>
              <a:rPr lang="en-US" sz="1100" dirty="0" err="1"/>
              <a:t>checkFeasibility</a:t>
            </a:r>
            <a:r>
              <a:rPr lang="en-US" sz="1100" dirty="0"/>
              <a:t>(Flat)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decorate(Flat)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B547AF-EFEF-AE48-960B-DB8B42343EC9}"/>
              </a:ext>
            </a:extLst>
          </p:cNvPr>
          <p:cNvCxnSpPr>
            <a:cxnSpLocks/>
          </p:cNvCxnSpPr>
          <p:nvPr/>
        </p:nvCxnSpPr>
        <p:spPr>
          <a:xfrm flipV="1">
            <a:off x="2077279" y="4828316"/>
            <a:ext cx="1269724" cy="59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FE114D-CAE4-584F-BBF8-2DACA3AFE20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803374" y="4828314"/>
            <a:ext cx="0" cy="59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63FDE8-610A-D342-B8FC-78064C4ED023}"/>
              </a:ext>
            </a:extLst>
          </p:cNvPr>
          <p:cNvCxnSpPr>
            <a:cxnSpLocks/>
          </p:cNvCxnSpPr>
          <p:nvPr/>
        </p:nvCxnSpPr>
        <p:spPr>
          <a:xfrm flipH="1" flipV="1">
            <a:off x="4053510" y="4828315"/>
            <a:ext cx="1391478" cy="598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06CEF6-1838-254B-99C0-D4CEEE0EE627}"/>
              </a:ext>
            </a:extLst>
          </p:cNvPr>
          <p:cNvCxnSpPr/>
          <p:nvPr/>
        </p:nvCxnSpPr>
        <p:spPr>
          <a:xfrm flipH="1" flipV="1">
            <a:off x="4755874" y="4828316"/>
            <a:ext cx="2628900" cy="59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5C08139-EF92-3043-B6AD-4E54DD4C6D7B}"/>
              </a:ext>
            </a:extLst>
          </p:cNvPr>
          <p:cNvSpPr/>
          <p:nvPr/>
        </p:nvSpPr>
        <p:spPr>
          <a:xfrm>
            <a:off x="1263926" y="6146301"/>
            <a:ext cx="1156252" cy="330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Std kitchen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BC3DC6-F04C-6C42-8551-84380748E71C}"/>
              </a:ext>
            </a:extLst>
          </p:cNvPr>
          <p:cNvSpPr/>
          <p:nvPr/>
        </p:nvSpPr>
        <p:spPr>
          <a:xfrm>
            <a:off x="5261940" y="6146301"/>
            <a:ext cx="1156252" cy="330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75E724-B794-F84D-B6E3-D645540FD50F}"/>
              </a:ext>
            </a:extLst>
          </p:cNvPr>
          <p:cNvSpPr/>
          <p:nvPr/>
        </p:nvSpPr>
        <p:spPr>
          <a:xfrm>
            <a:off x="3225248" y="6146301"/>
            <a:ext cx="1156252" cy="330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Island island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802D02-E1EE-CA48-BD9F-F0A70FFC50E5}"/>
              </a:ext>
            </a:extLst>
          </p:cNvPr>
          <p:cNvSpPr/>
          <p:nvPr/>
        </p:nvSpPr>
        <p:spPr>
          <a:xfrm>
            <a:off x="7086600" y="6146301"/>
            <a:ext cx="1156252" cy="330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85A690-0D09-4043-9EE0-F35C178FC1EC}"/>
              </a:ext>
            </a:extLst>
          </p:cNvPr>
          <p:cNvSpPr/>
          <p:nvPr/>
        </p:nvSpPr>
        <p:spPr>
          <a:xfrm>
            <a:off x="7494104" y="3760003"/>
            <a:ext cx="1769165" cy="785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PradeepFlat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2B33B8-1883-D743-89FC-B7E29B323833}"/>
              </a:ext>
            </a:extLst>
          </p:cNvPr>
          <p:cNvSpPr/>
          <p:nvPr/>
        </p:nvSpPr>
        <p:spPr>
          <a:xfrm>
            <a:off x="10055601" y="3782615"/>
            <a:ext cx="1769165" cy="785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BhadriFlat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C07E5A-E98A-B443-A786-31758C13ED90}"/>
              </a:ext>
            </a:extLst>
          </p:cNvPr>
          <p:cNvSpPr/>
          <p:nvPr/>
        </p:nvSpPr>
        <p:spPr>
          <a:xfrm>
            <a:off x="1050235" y="681004"/>
            <a:ext cx="1610138" cy="43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Exteriors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B0012-FCAD-6E4D-942E-995852CB3A51}"/>
              </a:ext>
            </a:extLst>
          </p:cNvPr>
          <p:cNvSpPr/>
          <p:nvPr/>
        </p:nvSpPr>
        <p:spPr>
          <a:xfrm>
            <a:off x="546651" y="1572483"/>
            <a:ext cx="1282148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Painting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4C1126-B620-BB4A-9AF5-2EE826E31417}"/>
              </a:ext>
            </a:extLst>
          </p:cNvPr>
          <p:cNvSpPr/>
          <p:nvPr/>
        </p:nvSpPr>
        <p:spPr>
          <a:xfrm>
            <a:off x="1967943" y="1547611"/>
            <a:ext cx="12821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Gardening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3722D8-F91F-6742-B989-50050A8C1461}"/>
              </a:ext>
            </a:extLst>
          </p:cNvPr>
          <p:cNvCxnSpPr>
            <a:cxnSpLocks/>
          </p:cNvCxnSpPr>
          <p:nvPr/>
        </p:nvCxnSpPr>
        <p:spPr>
          <a:xfrm flipV="1">
            <a:off x="839852" y="1140154"/>
            <a:ext cx="834890" cy="409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1CB7ED-BF30-2E4A-A11A-B2DCCA8110E0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1967943" y="1115282"/>
            <a:ext cx="641074" cy="432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ontent Placeholder 3">
            <a:extLst>
              <a:ext uri="{FF2B5EF4-FFF2-40B4-BE49-F238E27FC236}">
                <a16:creationId xmlns:a16="http://schemas.microsoft.com/office/drawing/2014/main" id="{D7590484-FA23-1144-A556-4C6415FC8D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767948" y="695817"/>
            <a:ext cx="2725288" cy="594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dirty="0"/>
              <a:t>&lt;Flat&gt;</a:t>
            </a:r>
          </a:p>
          <a:p>
            <a:pPr>
              <a:buFontTx/>
              <a:buChar char="-"/>
            </a:pPr>
            <a:r>
              <a:rPr lang="en-US" sz="1000" dirty="0"/>
              <a:t>int price()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75C734-B736-3B41-AF2E-632EA5D79752}"/>
              </a:ext>
            </a:extLst>
          </p:cNvPr>
          <p:cNvCxnSpPr>
            <a:cxnSpLocks/>
          </p:cNvCxnSpPr>
          <p:nvPr/>
        </p:nvCxnSpPr>
        <p:spPr>
          <a:xfrm flipV="1">
            <a:off x="9150633" y="1272946"/>
            <a:ext cx="0" cy="54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512357F-1605-2740-9875-65B53BCE4E85}"/>
              </a:ext>
            </a:extLst>
          </p:cNvPr>
          <p:cNvSpPr/>
          <p:nvPr/>
        </p:nvSpPr>
        <p:spPr>
          <a:xfrm>
            <a:off x="4381500" y="844826"/>
            <a:ext cx="1631674" cy="56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C925F9-5DD5-C241-AC28-972BFDB02159}"/>
              </a:ext>
            </a:extLst>
          </p:cNvPr>
          <p:cNvSpPr/>
          <p:nvPr/>
        </p:nvSpPr>
        <p:spPr>
          <a:xfrm>
            <a:off x="5454926" y="1828295"/>
            <a:ext cx="1631674" cy="56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12BAD1F-99E2-9D43-B955-BB4021B8163E}"/>
              </a:ext>
            </a:extLst>
          </p:cNvPr>
          <p:cNvSpPr/>
          <p:nvPr/>
        </p:nvSpPr>
        <p:spPr>
          <a:xfrm>
            <a:off x="3630266" y="1823720"/>
            <a:ext cx="1631674" cy="566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3951350-BCB2-9E45-B77D-97FD6F5F7A54}"/>
              </a:ext>
            </a:extLst>
          </p:cNvPr>
          <p:cNvCxnSpPr>
            <a:stCxn id="91" idx="0"/>
            <a:endCxn id="89" idx="2"/>
          </p:cNvCxnSpPr>
          <p:nvPr/>
        </p:nvCxnSpPr>
        <p:spPr>
          <a:xfrm flipV="1">
            <a:off x="4446103" y="1411357"/>
            <a:ext cx="751234" cy="412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C8D4783-E8B2-BF4A-BFE2-869CA486A64D}"/>
              </a:ext>
            </a:extLst>
          </p:cNvPr>
          <p:cNvCxnSpPr>
            <a:cxnSpLocks/>
            <a:endCxn id="89" idx="2"/>
          </p:cNvCxnSpPr>
          <p:nvPr/>
        </p:nvCxnSpPr>
        <p:spPr>
          <a:xfrm flipH="1" flipV="1">
            <a:off x="5197337" y="1411357"/>
            <a:ext cx="832820" cy="38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B42423E-2BF0-9343-BE6D-1DE4FF0A2F5A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660373" y="665563"/>
            <a:ext cx="5707862" cy="23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B7DE615-6F15-524C-BA73-B4DAE1C91E03}"/>
              </a:ext>
            </a:extLst>
          </p:cNvPr>
          <p:cNvCxnSpPr>
            <a:cxnSpLocks/>
          </p:cNvCxnSpPr>
          <p:nvPr/>
        </p:nvCxnSpPr>
        <p:spPr>
          <a:xfrm flipV="1">
            <a:off x="4205910" y="1320622"/>
            <a:ext cx="4283507" cy="26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7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B8C0-C42E-3E46-8E73-257E43BD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r>
              <a:rPr lang="en-US" dirty="0" err="1"/>
              <a:t>Stratergy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781697-B555-4E47-89A7-59BD4219E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504" y="1218337"/>
            <a:ext cx="7656996" cy="4687957"/>
          </a:xfrm>
        </p:spPr>
      </p:pic>
    </p:spTree>
    <p:extLst>
      <p:ext uri="{BB962C8B-B14F-4D97-AF65-F5344CB8AC3E}">
        <p14:creationId xmlns:p14="http://schemas.microsoft.com/office/powerpoint/2010/main" val="242726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5249</TotalTime>
  <Words>403</Words>
  <Application>Microsoft Macintosh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Design Patterns</vt:lpstr>
      <vt:lpstr>Decorator</vt:lpstr>
      <vt:lpstr>Problem Statement</vt:lpstr>
      <vt:lpstr>Software solution for interior designing.</vt:lpstr>
      <vt:lpstr>Estimate Design</vt:lpstr>
      <vt:lpstr>PowerPoint Presentation</vt:lpstr>
      <vt:lpstr>PowerPoint Presentation</vt:lpstr>
      <vt:lpstr>PowerPoint Presentation</vt:lpstr>
      <vt:lpstr>Stratergy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Bhaskara, Srinivas</dc:creator>
  <cp:lastModifiedBy>Bhaskara, Srinivas</cp:lastModifiedBy>
  <cp:revision>23</cp:revision>
  <dcterms:created xsi:type="dcterms:W3CDTF">2020-05-01T13:26:06Z</dcterms:created>
  <dcterms:modified xsi:type="dcterms:W3CDTF">2020-05-05T04:55:08Z</dcterms:modified>
</cp:coreProperties>
</file>