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5" r:id="rId3"/>
    <p:sldId id="264" r:id="rId4"/>
    <p:sldId id="256" r:id="rId5"/>
    <p:sldId id="257" r:id="rId6"/>
    <p:sldId id="258" r:id="rId7"/>
    <p:sldId id="262" r:id="rId8"/>
    <p:sldId id="259"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60D4-E545-48C6-83C7-8468023C7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ABEB14-CBBD-4D9E-B475-84B1EEC8A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6B8B4D-983F-4A6E-A062-25822D3E70E6}"/>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2EA9125C-65C6-4A90-8BCE-7655FC809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71F54-7419-4F5D-9CD8-AE994BCCF656}"/>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13678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93C4-FE33-43F4-A8FF-F4CE718661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421B7-C5F2-47E0-A94C-9272C4668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41A8C-E5E3-4812-86ED-0D2170340112}"/>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28B4966E-907F-4FFE-A661-7721DA789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4700A-18AD-44C5-ADDE-5E8A0C0202C1}"/>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325479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6E6E2-2EA7-4780-968F-4FF335316F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634F3C-8CC4-4534-ADC6-9A7E59585E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CFA20-1D93-4A23-AB25-B9C651DA51C6}"/>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06A5DD9A-5079-4E12-9FCB-AFEF2F3F5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C591C-494E-49D7-8D8F-620C9EC5855F}"/>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9182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0DD4-2585-4031-A1C7-09E7CBC54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9E6751-28E7-4B45-A0DD-B3618AAC8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976F2-E6CB-4287-B014-5549F11F538E}"/>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899C7971-D225-4726-9437-31A1B051C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A8226-61CF-4AC2-AF0F-D2551DF1C233}"/>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333410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B02F-A2F8-4227-99EC-6242058A7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8943BA-628B-462A-A1F5-9DB698B2D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9A6CC-3A61-495A-BD2C-D655F6959F29}"/>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C46AA4A6-BD04-418C-B32C-62E74B703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2DE29-35B1-4FAC-A8B0-F37689892F23}"/>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372234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F919-3FAE-43F9-A580-11116E7B1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A11C6B-FAA9-4B5E-8673-684FA30CF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869358-D6C8-44E2-8396-A69871062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A5C10E-AC6B-4988-979B-B7DF9504D754}"/>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6" name="Footer Placeholder 5">
            <a:extLst>
              <a:ext uri="{FF2B5EF4-FFF2-40B4-BE49-F238E27FC236}">
                <a16:creationId xmlns:a16="http://schemas.microsoft.com/office/drawing/2014/main" id="{BCB03345-DD46-4634-882D-51CF197EF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4A944-6B7D-47BA-B182-5172327B070C}"/>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383218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D411-D701-4CE9-AFCC-F53BF74FE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09AF1-47F6-4AA6-A398-7BA9F91A6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D829D-4151-4106-A87C-A8E8EA1E22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516FB0-4615-422E-B448-70A33E6B7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370034-8EF3-4AE4-B5A5-288996153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6BC784-82CF-44D5-A0F4-0EF2073CF58B}"/>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8" name="Footer Placeholder 7">
            <a:extLst>
              <a:ext uri="{FF2B5EF4-FFF2-40B4-BE49-F238E27FC236}">
                <a16:creationId xmlns:a16="http://schemas.microsoft.com/office/drawing/2014/main" id="{769B0147-FF1F-4B53-B5A1-C6D0478710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490755-450A-4438-AB82-4CB02F1F1EA2}"/>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414400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DDBF-8678-47F6-8DB5-8D444BBFCE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CA2BC-3C37-492D-8D65-428CC2450B51}"/>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4" name="Footer Placeholder 3">
            <a:extLst>
              <a:ext uri="{FF2B5EF4-FFF2-40B4-BE49-F238E27FC236}">
                <a16:creationId xmlns:a16="http://schemas.microsoft.com/office/drawing/2014/main" id="{8867071E-55E3-45BD-91FB-546AB1C020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A5CDFF-88F2-499B-8314-DB8B3BFFF2B4}"/>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346654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019D1-ECBC-49E3-85C1-449E4A786A24}"/>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3" name="Footer Placeholder 2">
            <a:extLst>
              <a:ext uri="{FF2B5EF4-FFF2-40B4-BE49-F238E27FC236}">
                <a16:creationId xmlns:a16="http://schemas.microsoft.com/office/drawing/2014/main" id="{64F644AB-CFC4-4984-A189-F5F4AE316C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87F9C4-DF04-4EC6-82D9-D8B6808D64F9}"/>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99313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18D5-D1B1-4484-A8D7-FFE9B770F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4A317-5C21-4F62-9BA1-B3CCFB13E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040DCA-A4A7-406E-929F-C5E29EC27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A456A-DB42-4186-B0B6-62C558051B71}"/>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6" name="Footer Placeholder 5">
            <a:extLst>
              <a:ext uri="{FF2B5EF4-FFF2-40B4-BE49-F238E27FC236}">
                <a16:creationId xmlns:a16="http://schemas.microsoft.com/office/drawing/2014/main" id="{A0595DEA-BD14-4B9A-BFB9-17E6F2A4A5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B1E4F-40CE-4002-B0BB-15D26F2EA723}"/>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175995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585D-196D-4DAC-B852-1A66D76F7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C29BC-9B1C-4C4B-BABF-09B5052BF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B88E0E-FD73-49B2-AF3F-0FD7ED085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DA0D5-2C1E-428D-B4B3-04A47A816A78}"/>
              </a:ext>
            </a:extLst>
          </p:cNvPr>
          <p:cNvSpPr>
            <a:spLocks noGrp="1"/>
          </p:cNvSpPr>
          <p:nvPr>
            <p:ph type="dt" sz="half" idx="10"/>
          </p:nvPr>
        </p:nvSpPr>
        <p:spPr/>
        <p:txBody>
          <a:bodyPr/>
          <a:lstStyle/>
          <a:p>
            <a:fld id="{547F789C-E499-452C-94B0-658FB92B8328}" type="datetimeFigureOut">
              <a:rPr lang="en-IN" smtClean="0"/>
              <a:t>04-05-2020</a:t>
            </a:fld>
            <a:endParaRPr lang="en-IN"/>
          </a:p>
        </p:txBody>
      </p:sp>
      <p:sp>
        <p:nvSpPr>
          <p:cNvPr id="6" name="Footer Placeholder 5">
            <a:extLst>
              <a:ext uri="{FF2B5EF4-FFF2-40B4-BE49-F238E27FC236}">
                <a16:creationId xmlns:a16="http://schemas.microsoft.com/office/drawing/2014/main" id="{5C1A6172-3FBC-444F-A0FC-C4BF02EB6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4F21D-38E9-40EE-A253-9BF85CAB535A}"/>
              </a:ext>
            </a:extLst>
          </p:cNvPr>
          <p:cNvSpPr>
            <a:spLocks noGrp="1"/>
          </p:cNvSpPr>
          <p:nvPr>
            <p:ph type="sldNum" sz="quarter" idx="12"/>
          </p:nvPr>
        </p:nvSpPr>
        <p:spPr/>
        <p:txBody>
          <a:bodyPr/>
          <a:lstStyle/>
          <a:p>
            <a:fld id="{C36D8E01-E6C7-4C57-B7F3-68C9DD888093}" type="slidenum">
              <a:rPr lang="en-IN" smtClean="0"/>
              <a:t>‹#›</a:t>
            </a:fld>
            <a:endParaRPr lang="en-IN"/>
          </a:p>
        </p:txBody>
      </p:sp>
    </p:spTree>
    <p:extLst>
      <p:ext uri="{BB962C8B-B14F-4D97-AF65-F5344CB8AC3E}">
        <p14:creationId xmlns:p14="http://schemas.microsoft.com/office/powerpoint/2010/main" val="258131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04D5F-B075-482D-B07D-2C568B50D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C08FF-AFFA-41D0-B577-832961256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D3C31-1612-43D3-B18F-8903F0CC4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F789C-E499-452C-94B0-658FB92B8328}" type="datetimeFigureOut">
              <a:rPr lang="en-IN" smtClean="0"/>
              <a:t>04-05-2020</a:t>
            </a:fld>
            <a:endParaRPr lang="en-IN"/>
          </a:p>
        </p:txBody>
      </p:sp>
      <p:sp>
        <p:nvSpPr>
          <p:cNvPr id="5" name="Footer Placeholder 4">
            <a:extLst>
              <a:ext uri="{FF2B5EF4-FFF2-40B4-BE49-F238E27FC236}">
                <a16:creationId xmlns:a16="http://schemas.microsoft.com/office/drawing/2014/main" id="{82F0E14B-EFC8-463C-AB79-C72DBEBA4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2C0975-2C29-4BA9-A223-A45297CBF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D8E01-E6C7-4C57-B7F3-68C9DD888093}" type="slidenum">
              <a:rPr lang="en-IN" smtClean="0"/>
              <a:t>‹#›</a:t>
            </a:fld>
            <a:endParaRPr lang="en-IN"/>
          </a:p>
        </p:txBody>
      </p:sp>
    </p:spTree>
    <p:extLst>
      <p:ext uri="{BB962C8B-B14F-4D97-AF65-F5344CB8AC3E}">
        <p14:creationId xmlns:p14="http://schemas.microsoft.com/office/powerpoint/2010/main" val="210846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65CAC-4E7E-4CB8-B47F-3D2E4D3FFEF6}"/>
              </a:ext>
            </a:extLst>
          </p:cNvPr>
          <p:cNvPicPr>
            <a:picLocks noChangeAspect="1"/>
          </p:cNvPicPr>
          <p:nvPr/>
        </p:nvPicPr>
        <p:blipFill>
          <a:blip r:embed="rId2"/>
          <a:stretch>
            <a:fillRect/>
          </a:stretch>
        </p:blipFill>
        <p:spPr>
          <a:xfrm>
            <a:off x="1819373" y="339365"/>
            <a:ext cx="8105677" cy="5994760"/>
          </a:xfrm>
          <a:prstGeom prst="rect">
            <a:avLst/>
          </a:prstGeom>
        </p:spPr>
      </p:pic>
    </p:spTree>
    <p:extLst>
      <p:ext uri="{BB962C8B-B14F-4D97-AF65-F5344CB8AC3E}">
        <p14:creationId xmlns:p14="http://schemas.microsoft.com/office/powerpoint/2010/main" val="22838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20186F-713E-414D-9168-4E78BB1FAE6C}"/>
              </a:ext>
            </a:extLst>
          </p:cNvPr>
          <p:cNvSpPr txBox="1"/>
          <p:nvPr/>
        </p:nvSpPr>
        <p:spPr>
          <a:xfrm>
            <a:off x="915705" y="718980"/>
            <a:ext cx="1310326" cy="369332"/>
          </a:xfrm>
          <a:prstGeom prst="rect">
            <a:avLst/>
          </a:prstGeom>
          <a:noFill/>
        </p:spPr>
        <p:txBody>
          <a:bodyPr wrap="square" rtlCol="0">
            <a:spAutoFit/>
          </a:bodyPr>
          <a:lstStyle/>
          <a:p>
            <a:r>
              <a:rPr lang="en-IN" b="1" dirty="0"/>
              <a:t>@Qualifier</a:t>
            </a:r>
          </a:p>
        </p:txBody>
      </p:sp>
      <p:sp>
        <p:nvSpPr>
          <p:cNvPr id="5" name="TextBox 4">
            <a:extLst>
              <a:ext uri="{FF2B5EF4-FFF2-40B4-BE49-F238E27FC236}">
                <a16:creationId xmlns:a16="http://schemas.microsoft.com/office/drawing/2014/main" id="{166C2796-6200-4FBF-828D-981BB52CE5EB}"/>
              </a:ext>
            </a:extLst>
          </p:cNvPr>
          <p:cNvSpPr txBox="1"/>
          <p:nvPr/>
        </p:nvSpPr>
        <p:spPr>
          <a:xfrm>
            <a:off x="1102937" y="1131216"/>
            <a:ext cx="10341203" cy="923330"/>
          </a:xfrm>
          <a:prstGeom prst="rect">
            <a:avLst/>
          </a:prstGeom>
          <a:noFill/>
        </p:spPr>
        <p:txBody>
          <a:bodyPr wrap="square" rtlCol="0">
            <a:spAutoFit/>
          </a:bodyPr>
          <a:lstStyle/>
          <a:p>
            <a:r>
              <a:rPr lang="en-US" dirty="0"/>
              <a:t>annotation is used to avoid conflicts in bean mapping and we need to provide the bean name that will be used for </a:t>
            </a:r>
            <a:r>
              <a:rPr lang="en-US" dirty="0" err="1"/>
              <a:t>autowiring</a:t>
            </a:r>
            <a:r>
              <a:rPr lang="en-US" dirty="0"/>
              <a:t>. This way we can avoid issues where multiple beans are defined for same type. This annotation usually works with the @</a:t>
            </a:r>
            <a:r>
              <a:rPr lang="en-US" dirty="0" err="1"/>
              <a:t>Autowired</a:t>
            </a:r>
            <a:r>
              <a:rPr lang="en-US" dirty="0"/>
              <a:t> annotation</a:t>
            </a:r>
            <a:endParaRPr lang="en-IN" dirty="0"/>
          </a:p>
        </p:txBody>
      </p:sp>
      <p:sp>
        <p:nvSpPr>
          <p:cNvPr id="6" name="TextBox 5">
            <a:extLst>
              <a:ext uri="{FF2B5EF4-FFF2-40B4-BE49-F238E27FC236}">
                <a16:creationId xmlns:a16="http://schemas.microsoft.com/office/drawing/2014/main" id="{9091C037-2BAC-42A1-BD83-6860D04A7AB6}"/>
              </a:ext>
            </a:extLst>
          </p:cNvPr>
          <p:cNvSpPr txBox="1"/>
          <p:nvPr/>
        </p:nvSpPr>
        <p:spPr>
          <a:xfrm>
            <a:off x="878750" y="3240318"/>
            <a:ext cx="2694562" cy="646331"/>
          </a:xfrm>
          <a:prstGeom prst="rect">
            <a:avLst/>
          </a:prstGeom>
          <a:noFill/>
        </p:spPr>
        <p:txBody>
          <a:bodyPr wrap="square" rtlCol="0">
            <a:spAutoFit/>
          </a:bodyPr>
          <a:lstStyle/>
          <a:p>
            <a:r>
              <a:rPr lang="en-IN" b="1" dirty="0"/>
              <a:t>@Repository annotation</a:t>
            </a:r>
          </a:p>
          <a:p>
            <a:endParaRPr lang="en-IN" dirty="0"/>
          </a:p>
        </p:txBody>
      </p:sp>
      <p:sp>
        <p:nvSpPr>
          <p:cNvPr id="7" name="TextBox 6">
            <a:extLst>
              <a:ext uri="{FF2B5EF4-FFF2-40B4-BE49-F238E27FC236}">
                <a16:creationId xmlns:a16="http://schemas.microsoft.com/office/drawing/2014/main" id="{62842C21-F51C-4B9F-A109-CF0DEB2C48EA}"/>
              </a:ext>
            </a:extLst>
          </p:cNvPr>
          <p:cNvSpPr txBox="1"/>
          <p:nvPr/>
        </p:nvSpPr>
        <p:spPr>
          <a:xfrm>
            <a:off x="1102937" y="3617682"/>
            <a:ext cx="9181289" cy="1754326"/>
          </a:xfrm>
          <a:prstGeom prst="rect">
            <a:avLst/>
          </a:prstGeom>
          <a:noFill/>
        </p:spPr>
        <p:txBody>
          <a:bodyPr wrap="square" rtlCol="0">
            <a:spAutoFit/>
          </a:bodyPr>
          <a:lstStyle/>
          <a:p>
            <a:r>
              <a:rPr lang="en-US" dirty="0"/>
              <a:t>Although above use of @Component is good enough but we can use more suitable annotation that provides additional benefits specifically for DAOs i.e. @Repository annotation. The @Repository annotation is a specialization of the @Component annotation with similar use and functionality. In addition to importing the DAOs into the DI container, it also makes the unchecked exceptions (thrown from DAO methods) eligible for translation into Spring </a:t>
            </a:r>
            <a:r>
              <a:rPr lang="en-US" dirty="0" err="1"/>
              <a:t>DataAccessException</a:t>
            </a:r>
            <a:r>
              <a:rPr lang="en-US" dirty="0"/>
              <a:t>.</a:t>
            </a:r>
            <a:endParaRPr lang="en-IN" dirty="0"/>
          </a:p>
        </p:txBody>
      </p:sp>
    </p:spTree>
    <p:extLst>
      <p:ext uri="{BB962C8B-B14F-4D97-AF65-F5344CB8AC3E}">
        <p14:creationId xmlns:p14="http://schemas.microsoft.com/office/powerpoint/2010/main" val="263015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7A6E27-41D7-449D-B14F-5701CDB940CE}"/>
              </a:ext>
            </a:extLst>
          </p:cNvPr>
          <p:cNvSpPr txBox="1"/>
          <p:nvPr/>
        </p:nvSpPr>
        <p:spPr>
          <a:xfrm>
            <a:off x="1385740" y="754144"/>
            <a:ext cx="5335571" cy="646331"/>
          </a:xfrm>
          <a:prstGeom prst="rect">
            <a:avLst/>
          </a:prstGeom>
          <a:noFill/>
        </p:spPr>
        <p:txBody>
          <a:bodyPr wrap="square" rtlCol="0">
            <a:spAutoFit/>
          </a:bodyPr>
          <a:lstStyle/>
          <a:p>
            <a:r>
              <a:rPr lang="en-US" dirty="0"/>
              <a:t>Multiple container and global scope</a:t>
            </a:r>
          </a:p>
          <a:p>
            <a:r>
              <a:rPr lang="en-US" dirty="0" err="1"/>
              <a:t>Advnatage</a:t>
            </a:r>
            <a:r>
              <a:rPr lang="en-US" dirty="0"/>
              <a:t> and disadvantage of xml annotation</a:t>
            </a:r>
            <a:endParaRPr lang="en-IN" dirty="0"/>
          </a:p>
        </p:txBody>
      </p:sp>
    </p:spTree>
    <p:extLst>
      <p:ext uri="{BB962C8B-B14F-4D97-AF65-F5344CB8AC3E}">
        <p14:creationId xmlns:p14="http://schemas.microsoft.com/office/powerpoint/2010/main" val="393840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86E85D-E49D-4E7A-8DC5-F3B4346BC540}"/>
              </a:ext>
            </a:extLst>
          </p:cNvPr>
          <p:cNvPicPr>
            <a:picLocks noChangeAspect="1"/>
          </p:cNvPicPr>
          <p:nvPr/>
        </p:nvPicPr>
        <p:blipFill>
          <a:blip r:embed="rId2"/>
          <a:stretch>
            <a:fillRect/>
          </a:stretch>
        </p:blipFill>
        <p:spPr>
          <a:xfrm>
            <a:off x="1875934" y="1681320"/>
            <a:ext cx="7935847" cy="4955150"/>
          </a:xfrm>
          <a:prstGeom prst="rect">
            <a:avLst/>
          </a:prstGeom>
        </p:spPr>
      </p:pic>
      <p:sp>
        <p:nvSpPr>
          <p:cNvPr id="7" name="TextBox 6">
            <a:extLst>
              <a:ext uri="{FF2B5EF4-FFF2-40B4-BE49-F238E27FC236}">
                <a16:creationId xmlns:a16="http://schemas.microsoft.com/office/drawing/2014/main" id="{366DC546-C28E-4140-9748-905372CD3F4A}"/>
              </a:ext>
            </a:extLst>
          </p:cNvPr>
          <p:cNvSpPr txBox="1"/>
          <p:nvPr/>
        </p:nvSpPr>
        <p:spPr>
          <a:xfrm>
            <a:off x="1362124" y="395926"/>
            <a:ext cx="3172169" cy="369332"/>
          </a:xfrm>
          <a:prstGeom prst="rect">
            <a:avLst/>
          </a:prstGeom>
          <a:noFill/>
        </p:spPr>
        <p:txBody>
          <a:bodyPr wrap="square" rtlCol="0">
            <a:spAutoFit/>
          </a:bodyPr>
          <a:lstStyle/>
          <a:p>
            <a:r>
              <a:rPr lang="en-IN" b="1" dirty="0"/>
              <a:t>Spring IOC Container Overview</a:t>
            </a:r>
          </a:p>
        </p:txBody>
      </p:sp>
      <p:sp>
        <p:nvSpPr>
          <p:cNvPr id="8" name="TextBox 7">
            <a:extLst>
              <a:ext uri="{FF2B5EF4-FFF2-40B4-BE49-F238E27FC236}">
                <a16:creationId xmlns:a16="http://schemas.microsoft.com/office/drawing/2014/main" id="{5A3C93D3-B274-4A40-BAE4-7AD0A02E0828}"/>
              </a:ext>
            </a:extLst>
          </p:cNvPr>
          <p:cNvSpPr txBox="1"/>
          <p:nvPr/>
        </p:nvSpPr>
        <p:spPr>
          <a:xfrm>
            <a:off x="1547567" y="701471"/>
            <a:ext cx="9096866" cy="1200329"/>
          </a:xfrm>
          <a:prstGeom prst="rect">
            <a:avLst/>
          </a:prstGeom>
          <a:noFill/>
        </p:spPr>
        <p:txBody>
          <a:bodyPr wrap="square" rtlCol="0">
            <a:spAutoFit/>
          </a:bodyPr>
          <a:lstStyle/>
          <a:p>
            <a:r>
              <a:rPr lang="en-US" dirty="0"/>
              <a:t>In the Spring framework, the </a:t>
            </a:r>
            <a:r>
              <a:rPr lang="en-US" dirty="0" err="1"/>
              <a:t>IoC</a:t>
            </a:r>
            <a:r>
              <a:rPr lang="en-US" dirty="0"/>
              <a:t> container is represented by the interface </a:t>
            </a:r>
            <a:r>
              <a:rPr lang="en-US" i="1" dirty="0" err="1"/>
              <a:t>ApplicationContext</a:t>
            </a:r>
            <a:r>
              <a:rPr lang="en-US" dirty="0"/>
              <a:t>. The Spring container is responsible for instantiating, configuring and assembling objects known as </a:t>
            </a:r>
            <a:r>
              <a:rPr lang="en-US" i="1" dirty="0"/>
              <a:t>beans</a:t>
            </a:r>
            <a:r>
              <a:rPr lang="en-US" dirty="0"/>
              <a:t>, as well as managing their lifecycle.</a:t>
            </a:r>
            <a:endParaRPr lang="en-IN" dirty="0"/>
          </a:p>
          <a:p>
            <a:endParaRPr lang="en-IN" dirty="0"/>
          </a:p>
        </p:txBody>
      </p:sp>
    </p:spTree>
    <p:extLst>
      <p:ext uri="{BB962C8B-B14F-4D97-AF65-F5344CB8AC3E}">
        <p14:creationId xmlns:p14="http://schemas.microsoft.com/office/powerpoint/2010/main" val="72957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88834-4579-4319-AE41-97FC6EA1994D}"/>
              </a:ext>
            </a:extLst>
          </p:cNvPr>
          <p:cNvSpPr txBox="1"/>
          <p:nvPr/>
        </p:nvSpPr>
        <p:spPr>
          <a:xfrm>
            <a:off x="810706" y="414779"/>
            <a:ext cx="2064470" cy="369332"/>
          </a:xfrm>
          <a:prstGeom prst="rect">
            <a:avLst/>
          </a:prstGeom>
          <a:noFill/>
        </p:spPr>
        <p:txBody>
          <a:bodyPr wrap="square" rtlCol="0">
            <a:spAutoFit/>
          </a:bodyPr>
          <a:lstStyle/>
          <a:p>
            <a:r>
              <a:rPr lang="en-IN" b="1" dirty="0"/>
              <a:t>Inversion of Control</a:t>
            </a:r>
          </a:p>
        </p:txBody>
      </p:sp>
      <p:sp>
        <p:nvSpPr>
          <p:cNvPr id="5" name="TextBox 4">
            <a:extLst>
              <a:ext uri="{FF2B5EF4-FFF2-40B4-BE49-F238E27FC236}">
                <a16:creationId xmlns:a16="http://schemas.microsoft.com/office/drawing/2014/main" id="{6A46F9CC-BCAB-4D54-874A-D892538EFA78}"/>
              </a:ext>
            </a:extLst>
          </p:cNvPr>
          <p:cNvSpPr txBox="1"/>
          <p:nvPr/>
        </p:nvSpPr>
        <p:spPr>
          <a:xfrm>
            <a:off x="1112363" y="854218"/>
            <a:ext cx="9266548" cy="646331"/>
          </a:xfrm>
          <a:prstGeom prst="rect">
            <a:avLst/>
          </a:prstGeom>
          <a:noFill/>
        </p:spPr>
        <p:txBody>
          <a:bodyPr wrap="square" rtlCol="0">
            <a:spAutoFit/>
          </a:bodyPr>
          <a:lstStyle/>
          <a:p>
            <a:r>
              <a:rPr lang="en-US" dirty="0"/>
              <a:t>Inversion of Control is a principle in software engineering by which the control of objects or portions of a program is transferred to a container or framework.</a:t>
            </a:r>
            <a:endParaRPr lang="en-IN" dirty="0"/>
          </a:p>
        </p:txBody>
      </p:sp>
      <p:sp>
        <p:nvSpPr>
          <p:cNvPr id="6" name="TextBox 5">
            <a:extLst>
              <a:ext uri="{FF2B5EF4-FFF2-40B4-BE49-F238E27FC236}">
                <a16:creationId xmlns:a16="http://schemas.microsoft.com/office/drawing/2014/main" id="{17235A87-A961-4710-ACD1-78F90FF49AB1}"/>
              </a:ext>
            </a:extLst>
          </p:cNvPr>
          <p:cNvSpPr txBox="1"/>
          <p:nvPr/>
        </p:nvSpPr>
        <p:spPr>
          <a:xfrm>
            <a:off x="810706" y="1570656"/>
            <a:ext cx="2705493" cy="369332"/>
          </a:xfrm>
          <a:prstGeom prst="rect">
            <a:avLst/>
          </a:prstGeom>
          <a:noFill/>
        </p:spPr>
        <p:txBody>
          <a:bodyPr wrap="square" rtlCol="0">
            <a:spAutoFit/>
          </a:bodyPr>
          <a:lstStyle/>
          <a:p>
            <a:r>
              <a:rPr lang="en-IN" b="1" dirty="0"/>
              <a:t>Dependency Injection</a:t>
            </a:r>
          </a:p>
        </p:txBody>
      </p:sp>
      <p:sp>
        <p:nvSpPr>
          <p:cNvPr id="7" name="TextBox 6">
            <a:extLst>
              <a:ext uri="{FF2B5EF4-FFF2-40B4-BE49-F238E27FC236}">
                <a16:creationId xmlns:a16="http://schemas.microsoft.com/office/drawing/2014/main" id="{6A90AA6A-9E2F-4C12-B6AE-23B34D4E6A02}"/>
              </a:ext>
            </a:extLst>
          </p:cNvPr>
          <p:cNvSpPr txBox="1"/>
          <p:nvPr/>
        </p:nvSpPr>
        <p:spPr>
          <a:xfrm>
            <a:off x="1112363" y="2010095"/>
            <a:ext cx="874807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Dependency injection is a pattern through which to implement </a:t>
            </a:r>
            <a:r>
              <a:rPr lang="en-US" dirty="0" err="1"/>
              <a:t>IoC</a:t>
            </a:r>
            <a:r>
              <a:rPr lang="en-US" dirty="0"/>
              <a:t>, where the control being inverted is the setting of object's dependencies.</a:t>
            </a:r>
          </a:p>
          <a:p>
            <a:pPr marL="285750" indent="-285750">
              <a:buFont typeface="Wingdings" panose="05000000000000000000" pitchFamily="2" charset="2"/>
              <a:buChar char="Ø"/>
            </a:pPr>
            <a:r>
              <a:rPr lang="en-US" dirty="0"/>
              <a:t>The act of connecting objects with other objects, or “injecting” objects into other objects</a:t>
            </a:r>
            <a:endParaRPr lang="en-IN" dirty="0"/>
          </a:p>
        </p:txBody>
      </p:sp>
      <p:sp>
        <p:nvSpPr>
          <p:cNvPr id="8" name="TextBox 7">
            <a:extLst>
              <a:ext uri="{FF2B5EF4-FFF2-40B4-BE49-F238E27FC236}">
                <a16:creationId xmlns:a16="http://schemas.microsoft.com/office/drawing/2014/main" id="{197A5CEA-116C-481F-BC5C-72483563A627}"/>
              </a:ext>
            </a:extLst>
          </p:cNvPr>
          <p:cNvSpPr txBox="1"/>
          <p:nvPr/>
        </p:nvSpPr>
        <p:spPr>
          <a:xfrm>
            <a:off x="895547" y="3082565"/>
            <a:ext cx="2969444" cy="646331"/>
          </a:xfrm>
          <a:prstGeom prst="rect">
            <a:avLst/>
          </a:prstGeom>
          <a:noFill/>
        </p:spPr>
        <p:txBody>
          <a:bodyPr wrap="square" rtlCol="0">
            <a:spAutoFit/>
          </a:bodyPr>
          <a:lstStyle/>
          <a:p>
            <a:r>
              <a:rPr lang="en-US" b="1" dirty="0"/>
              <a:t>Create an object dependency </a:t>
            </a:r>
          </a:p>
          <a:p>
            <a:r>
              <a:rPr lang="en-US" b="1" dirty="0"/>
              <a:t>in traditional programming:</a:t>
            </a:r>
            <a:endParaRPr lang="en-IN" b="1" dirty="0"/>
          </a:p>
        </p:txBody>
      </p:sp>
      <p:sp>
        <p:nvSpPr>
          <p:cNvPr id="9" name="TextBox 8">
            <a:extLst>
              <a:ext uri="{FF2B5EF4-FFF2-40B4-BE49-F238E27FC236}">
                <a16:creationId xmlns:a16="http://schemas.microsoft.com/office/drawing/2014/main" id="{B004F12F-6335-4AB1-93F1-F31B25FA147B}"/>
              </a:ext>
            </a:extLst>
          </p:cNvPr>
          <p:cNvSpPr txBox="1"/>
          <p:nvPr/>
        </p:nvSpPr>
        <p:spPr>
          <a:xfrm>
            <a:off x="1112363" y="4077689"/>
            <a:ext cx="3591612" cy="1815882"/>
          </a:xfrm>
          <a:prstGeom prst="rect">
            <a:avLst/>
          </a:prstGeom>
          <a:noFill/>
        </p:spPr>
        <p:txBody>
          <a:bodyPr wrap="square" rtlCol="0">
            <a:spAutoFit/>
          </a:bodyPr>
          <a:lstStyle/>
          <a:p>
            <a:r>
              <a:rPr lang="en-US" sz="1600" dirty="0"/>
              <a:t>public class Store {</a:t>
            </a:r>
          </a:p>
          <a:p>
            <a:r>
              <a:rPr lang="en-US" sz="1600" dirty="0"/>
              <a:t>    private Item </a:t>
            </a:r>
            <a:r>
              <a:rPr lang="en-US" sz="1600" dirty="0" err="1"/>
              <a:t>item</a:t>
            </a:r>
            <a:r>
              <a:rPr lang="en-US" sz="1600" dirty="0"/>
              <a:t>;</a:t>
            </a:r>
          </a:p>
          <a:p>
            <a:r>
              <a:rPr lang="en-US" sz="1600" dirty="0"/>
              <a:t>  </a:t>
            </a:r>
          </a:p>
          <a:p>
            <a:r>
              <a:rPr lang="en-US" sz="1600" dirty="0"/>
              <a:t>    public Store() {</a:t>
            </a:r>
          </a:p>
          <a:p>
            <a:r>
              <a:rPr lang="en-US" sz="1600" dirty="0"/>
              <a:t>        item = new ItemImpl1();    </a:t>
            </a:r>
          </a:p>
          <a:p>
            <a:r>
              <a:rPr lang="en-US" sz="1600" dirty="0"/>
              <a:t>    }</a:t>
            </a:r>
          </a:p>
          <a:p>
            <a:r>
              <a:rPr lang="en-US" sz="1600" dirty="0"/>
              <a:t>}</a:t>
            </a:r>
            <a:endParaRPr lang="en-IN" sz="1600" dirty="0"/>
          </a:p>
        </p:txBody>
      </p:sp>
      <p:sp>
        <p:nvSpPr>
          <p:cNvPr id="11" name="TextBox 10">
            <a:extLst>
              <a:ext uri="{FF2B5EF4-FFF2-40B4-BE49-F238E27FC236}">
                <a16:creationId xmlns:a16="http://schemas.microsoft.com/office/drawing/2014/main" id="{068AB7A6-E9EA-4469-8ABD-AEF223253376}"/>
              </a:ext>
            </a:extLst>
          </p:cNvPr>
          <p:cNvSpPr txBox="1"/>
          <p:nvPr/>
        </p:nvSpPr>
        <p:spPr>
          <a:xfrm>
            <a:off x="6253114" y="3064186"/>
            <a:ext cx="5109327" cy="646331"/>
          </a:xfrm>
          <a:prstGeom prst="rect">
            <a:avLst/>
          </a:prstGeom>
          <a:noFill/>
        </p:spPr>
        <p:txBody>
          <a:bodyPr wrap="square" rtlCol="0">
            <a:spAutoFit/>
          </a:bodyPr>
          <a:lstStyle/>
          <a:p>
            <a:r>
              <a:rPr lang="en-US" b="1" dirty="0"/>
              <a:t>Using DI, we can rewrite the example without specifying the implementation</a:t>
            </a:r>
            <a:endParaRPr lang="en-IN" b="1" dirty="0"/>
          </a:p>
        </p:txBody>
      </p:sp>
      <p:sp>
        <p:nvSpPr>
          <p:cNvPr id="12" name="TextBox 11">
            <a:extLst>
              <a:ext uri="{FF2B5EF4-FFF2-40B4-BE49-F238E27FC236}">
                <a16:creationId xmlns:a16="http://schemas.microsoft.com/office/drawing/2014/main" id="{27F119D8-FFD4-43F0-9859-7FCF51F2EFC3}"/>
              </a:ext>
            </a:extLst>
          </p:cNvPr>
          <p:cNvSpPr txBox="1"/>
          <p:nvPr/>
        </p:nvSpPr>
        <p:spPr>
          <a:xfrm>
            <a:off x="6890993" y="3856755"/>
            <a:ext cx="4732255" cy="1569660"/>
          </a:xfrm>
          <a:prstGeom prst="rect">
            <a:avLst/>
          </a:prstGeom>
          <a:noFill/>
        </p:spPr>
        <p:txBody>
          <a:bodyPr wrap="square" rtlCol="0">
            <a:spAutoFit/>
          </a:bodyPr>
          <a:lstStyle/>
          <a:p>
            <a:r>
              <a:rPr lang="en-US" sz="1600" dirty="0"/>
              <a:t>public class Store {</a:t>
            </a:r>
          </a:p>
          <a:p>
            <a:r>
              <a:rPr lang="en-US" sz="1600" dirty="0"/>
              <a:t>    private Item </a:t>
            </a:r>
            <a:r>
              <a:rPr lang="en-US" sz="1600" dirty="0" err="1"/>
              <a:t>item</a:t>
            </a:r>
            <a:r>
              <a:rPr lang="en-US" sz="1600" dirty="0"/>
              <a:t>;</a:t>
            </a:r>
          </a:p>
          <a:p>
            <a:r>
              <a:rPr lang="en-US" sz="1600" dirty="0"/>
              <a:t>    public Store(Item item) {</a:t>
            </a:r>
          </a:p>
          <a:p>
            <a:r>
              <a:rPr lang="en-US" sz="1600" dirty="0"/>
              <a:t>        </a:t>
            </a:r>
            <a:r>
              <a:rPr lang="en-US" sz="1600" dirty="0" err="1"/>
              <a:t>this.item</a:t>
            </a:r>
            <a:r>
              <a:rPr lang="en-US" sz="1600" dirty="0"/>
              <a:t> = item;</a:t>
            </a:r>
          </a:p>
          <a:p>
            <a:r>
              <a:rPr lang="en-US" sz="1600" dirty="0"/>
              <a:t>    }</a:t>
            </a:r>
          </a:p>
          <a:p>
            <a:r>
              <a:rPr lang="en-US" sz="1600" dirty="0"/>
              <a:t>}</a:t>
            </a:r>
            <a:endParaRPr lang="en-IN" sz="1600" dirty="0"/>
          </a:p>
        </p:txBody>
      </p:sp>
      <p:cxnSp>
        <p:nvCxnSpPr>
          <p:cNvPr id="14" name="Straight Connector 13">
            <a:extLst>
              <a:ext uri="{FF2B5EF4-FFF2-40B4-BE49-F238E27FC236}">
                <a16:creationId xmlns:a16="http://schemas.microsoft.com/office/drawing/2014/main" id="{E3C59FD5-E73B-4993-A19C-E3E93C977280}"/>
              </a:ext>
            </a:extLst>
          </p:cNvPr>
          <p:cNvCxnSpPr>
            <a:cxnSpLocks/>
          </p:cNvCxnSpPr>
          <p:nvPr/>
        </p:nvCxnSpPr>
        <p:spPr>
          <a:xfrm>
            <a:off x="5938887" y="2984180"/>
            <a:ext cx="0" cy="2969443"/>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88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D86FF1-6907-4B7C-AF26-DC864803BA9A}"/>
              </a:ext>
            </a:extLst>
          </p:cNvPr>
          <p:cNvSpPr>
            <a:spLocks noGrp="1"/>
          </p:cNvSpPr>
          <p:nvPr>
            <p:ph type="subTitle" idx="1"/>
          </p:nvPr>
        </p:nvSpPr>
        <p:spPr>
          <a:xfrm>
            <a:off x="685014" y="2158493"/>
            <a:ext cx="2567233" cy="328939"/>
          </a:xfrm>
        </p:spPr>
        <p:txBody>
          <a:bodyPr>
            <a:normAutofit fontScale="92500" lnSpcReduction="20000"/>
          </a:bodyPr>
          <a:lstStyle/>
          <a:p>
            <a:r>
              <a:rPr lang="en-IN" b="1" dirty="0"/>
              <a:t>Spring Bean Scopes</a:t>
            </a:r>
          </a:p>
          <a:p>
            <a:endParaRPr lang="en-IN" dirty="0"/>
          </a:p>
        </p:txBody>
      </p:sp>
      <p:sp>
        <p:nvSpPr>
          <p:cNvPr id="5" name="TextBox 4">
            <a:extLst>
              <a:ext uri="{FF2B5EF4-FFF2-40B4-BE49-F238E27FC236}">
                <a16:creationId xmlns:a16="http://schemas.microsoft.com/office/drawing/2014/main" id="{30B9951F-C8E6-4C55-B5BB-2BC334AEA3DB}"/>
              </a:ext>
            </a:extLst>
          </p:cNvPr>
          <p:cNvSpPr txBox="1"/>
          <p:nvPr/>
        </p:nvSpPr>
        <p:spPr>
          <a:xfrm>
            <a:off x="2639506" y="509040"/>
            <a:ext cx="9398524" cy="1200329"/>
          </a:xfrm>
          <a:prstGeom prst="rect">
            <a:avLst/>
          </a:prstGeom>
          <a:noFill/>
        </p:spPr>
        <p:txBody>
          <a:bodyPr wrap="square" rtlCol="0">
            <a:spAutoFit/>
          </a:bodyPr>
          <a:lstStyle/>
          <a:p>
            <a:r>
              <a:rPr lang="en-US" dirty="0"/>
              <a:t>Spring Bean is any object in the Spring framework that we initialize through Spring container is called Spring Bean. Any normal Java POJO class can be a Spring Bean if it’s configured to be initialized via container by providing configuration metadata information.</a:t>
            </a:r>
          </a:p>
          <a:p>
            <a:endParaRPr lang="en-US" dirty="0"/>
          </a:p>
        </p:txBody>
      </p:sp>
      <p:pic>
        <p:nvPicPr>
          <p:cNvPr id="2" name="Picture 1">
            <a:extLst>
              <a:ext uri="{FF2B5EF4-FFF2-40B4-BE49-F238E27FC236}">
                <a16:creationId xmlns:a16="http://schemas.microsoft.com/office/drawing/2014/main" id="{B932ADAF-2FF3-4D18-AE0A-A8569DC512E7}"/>
              </a:ext>
            </a:extLst>
          </p:cNvPr>
          <p:cNvPicPr>
            <a:picLocks noChangeAspect="1"/>
          </p:cNvPicPr>
          <p:nvPr/>
        </p:nvPicPr>
        <p:blipFill>
          <a:blip r:embed="rId2"/>
          <a:stretch>
            <a:fillRect/>
          </a:stretch>
        </p:blipFill>
        <p:spPr>
          <a:xfrm>
            <a:off x="1369240" y="2936556"/>
            <a:ext cx="9453517" cy="3339450"/>
          </a:xfrm>
          <a:prstGeom prst="rect">
            <a:avLst/>
          </a:prstGeom>
        </p:spPr>
      </p:pic>
      <p:sp>
        <p:nvSpPr>
          <p:cNvPr id="6" name="TextBox 5">
            <a:extLst>
              <a:ext uri="{FF2B5EF4-FFF2-40B4-BE49-F238E27FC236}">
                <a16:creationId xmlns:a16="http://schemas.microsoft.com/office/drawing/2014/main" id="{2C067D73-EF47-4894-8685-63B8ADF5651E}"/>
              </a:ext>
            </a:extLst>
          </p:cNvPr>
          <p:cNvSpPr txBox="1"/>
          <p:nvPr/>
        </p:nvSpPr>
        <p:spPr>
          <a:xfrm>
            <a:off x="835843" y="509040"/>
            <a:ext cx="1593130" cy="707886"/>
          </a:xfrm>
          <a:prstGeom prst="rect">
            <a:avLst/>
          </a:prstGeom>
          <a:noFill/>
        </p:spPr>
        <p:txBody>
          <a:bodyPr wrap="square" rtlCol="0">
            <a:spAutoFit/>
          </a:bodyPr>
          <a:lstStyle/>
          <a:p>
            <a:r>
              <a:rPr lang="en-US" sz="2000" b="1" dirty="0"/>
              <a:t>Spring Bean</a:t>
            </a:r>
          </a:p>
          <a:p>
            <a:endParaRPr lang="en-IN" sz="2000" b="1" dirty="0"/>
          </a:p>
        </p:txBody>
      </p:sp>
    </p:spTree>
    <p:extLst>
      <p:ext uri="{BB962C8B-B14F-4D97-AF65-F5344CB8AC3E}">
        <p14:creationId xmlns:p14="http://schemas.microsoft.com/office/powerpoint/2010/main" val="4714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455E4-1124-49C1-BD4E-A7FF9B622599}"/>
              </a:ext>
            </a:extLst>
          </p:cNvPr>
          <p:cNvSpPr txBox="1"/>
          <p:nvPr/>
        </p:nvSpPr>
        <p:spPr>
          <a:xfrm>
            <a:off x="838986" y="1005459"/>
            <a:ext cx="10708850" cy="2862322"/>
          </a:xfrm>
          <a:prstGeom prst="rect">
            <a:avLst/>
          </a:prstGeom>
          <a:noFill/>
        </p:spPr>
        <p:txBody>
          <a:bodyPr wrap="square" rtlCol="0">
            <a:spAutoFit/>
          </a:bodyPr>
          <a:lstStyle/>
          <a:p>
            <a:pPr marL="285750" indent="-285750">
              <a:buFont typeface="Wingdings" panose="05000000000000000000" pitchFamily="2" charset="2"/>
              <a:buChar char="§"/>
            </a:pPr>
            <a:r>
              <a:rPr lang="en-US" b="1" dirty="0"/>
              <a:t>no: the default value </a:t>
            </a:r>
            <a:r>
              <a:rPr lang="en-US" dirty="0"/>
              <a:t>– this means no </a:t>
            </a:r>
            <a:r>
              <a:rPr lang="en-US" dirty="0" err="1"/>
              <a:t>autowiring</a:t>
            </a:r>
            <a:r>
              <a:rPr lang="en-US" dirty="0"/>
              <a:t> is used for the bean and we have to explicitly name the dependencies</a:t>
            </a:r>
          </a:p>
          <a:p>
            <a:pPr marL="285750" indent="-285750">
              <a:buFont typeface="Wingdings" panose="05000000000000000000" pitchFamily="2" charset="2"/>
              <a:buChar char="§"/>
            </a:pPr>
            <a:r>
              <a:rPr lang="en-US" b="1" dirty="0" err="1"/>
              <a:t>byName</a:t>
            </a:r>
            <a:r>
              <a:rPr lang="en-US" dirty="0"/>
              <a:t>: </a:t>
            </a:r>
            <a:r>
              <a:rPr lang="en-US" dirty="0" err="1"/>
              <a:t>autowiring</a:t>
            </a:r>
            <a:r>
              <a:rPr lang="en-US" dirty="0"/>
              <a:t> is done based on the name of the property, therefore Spring will look for a bean with the same name as the property that needs to be set</a:t>
            </a:r>
          </a:p>
          <a:p>
            <a:pPr marL="285750" indent="-285750">
              <a:buFont typeface="Wingdings" panose="05000000000000000000" pitchFamily="2" charset="2"/>
              <a:buChar char="§"/>
            </a:pPr>
            <a:r>
              <a:rPr lang="en-US" b="1" dirty="0" err="1"/>
              <a:t>byType</a:t>
            </a:r>
            <a:r>
              <a:rPr lang="en-US" dirty="0"/>
              <a:t>: similar to the </a:t>
            </a:r>
            <a:r>
              <a:rPr lang="en-US" dirty="0" err="1"/>
              <a:t>byName</a:t>
            </a:r>
            <a:r>
              <a:rPr lang="en-US" dirty="0"/>
              <a:t> </a:t>
            </a:r>
            <a:r>
              <a:rPr lang="en-US" dirty="0" err="1"/>
              <a:t>autowiring</a:t>
            </a:r>
            <a:r>
              <a:rPr lang="en-US" dirty="0"/>
              <a:t>, only based on the type of the property. This means Spring will look for a bean with the same type of the property to set. If there's more than one bean of that type, the framework throws an exception.</a:t>
            </a:r>
          </a:p>
          <a:p>
            <a:pPr marL="285750" indent="-285750">
              <a:buFont typeface="Wingdings" panose="05000000000000000000" pitchFamily="2" charset="2"/>
              <a:buChar char="§"/>
            </a:pPr>
            <a:r>
              <a:rPr lang="en-US" b="1" dirty="0"/>
              <a:t>constructor</a:t>
            </a:r>
            <a:r>
              <a:rPr lang="en-US" dirty="0"/>
              <a:t>: </a:t>
            </a:r>
            <a:r>
              <a:rPr lang="en-US" dirty="0" err="1"/>
              <a:t>autowiring</a:t>
            </a:r>
            <a:r>
              <a:rPr lang="en-US" dirty="0"/>
              <a:t> is done based on constructor arguments, meaning Spring will look for beans with the same type as the constructor arguments</a:t>
            </a:r>
          </a:p>
          <a:p>
            <a:pPr marL="285750" indent="-285750">
              <a:buFont typeface="Wingdings" panose="05000000000000000000" pitchFamily="2" charset="2"/>
              <a:buChar char="§"/>
            </a:pPr>
            <a:r>
              <a:rPr lang="en-US" dirty="0"/>
              <a:t>@</a:t>
            </a:r>
            <a:r>
              <a:rPr lang="en-US" dirty="0" err="1"/>
              <a:t>autowired</a:t>
            </a:r>
            <a:endParaRPr lang="en-US" dirty="0"/>
          </a:p>
        </p:txBody>
      </p:sp>
      <p:sp>
        <p:nvSpPr>
          <p:cNvPr id="2" name="TextBox 1">
            <a:extLst>
              <a:ext uri="{FF2B5EF4-FFF2-40B4-BE49-F238E27FC236}">
                <a16:creationId xmlns:a16="http://schemas.microsoft.com/office/drawing/2014/main" id="{C09EA94C-EF0B-49EA-8E7A-3BCA25CC717D}"/>
              </a:ext>
            </a:extLst>
          </p:cNvPr>
          <p:cNvSpPr txBox="1"/>
          <p:nvPr/>
        </p:nvSpPr>
        <p:spPr>
          <a:xfrm>
            <a:off x="452486" y="4175762"/>
            <a:ext cx="7616859" cy="677108"/>
          </a:xfrm>
          <a:prstGeom prst="rect">
            <a:avLst/>
          </a:prstGeom>
          <a:noFill/>
        </p:spPr>
        <p:txBody>
          <a:bodyPr wrap="square" rtlCol="0">
            <a:spAutoFit/>
          </a:bodyPr>
          <a:lstStyle/>
          <a:p>
            <a:r>
              <a:rPr lang="en-US" sz="2000" b="1" dirty="0"/>
              <a:t>Dependency Injection @</a:t>
            </a:r>
            <a:r>
              <a:rPr lang="en-US" sz="2000" b="1" dirty="0" err="1"/>
              <a:t>autowired</a:t>
            </a:r>
            <a:r>
              <a:rPr lang="en-US" sz="2000" b="1" dirty="0"/>
              <a:t> can be done through </a:t>
            </a:r>
          </a:p>
          <a:p>
            <a:endParaRPr lang="en-IN" dirty="0"/>
          </a:p>
        </p:txBody>
      </p:sp>
      <p:sp>
        <p:nvSpPr>
          <p:cNvPr id="5" name="TextBox 4">
            <a:extLst>
              <a:ext uri="{FF2B5EF4-FFF2-40B4-BE49-F238E27FC236}">
                <a16:creationId xmlns:a16="http://schemas.microsoft.com/office/drawing/2014/main" id="{B7B31BB2-6484-44FC-A6F4-51F6ACC389B5}"/>
              </a:ext>
            </a:extLst>
          </p:cNvPr>
          <p:cNvSpPr txBox="1"/>
          <p:nvPr/>
        </p:nvSpPr>
        <p:spPr>
          <a:xfrm>
            <a:off x="1084082" y="4852870"/>
            <a:ext cx="9351390" cy="923330"/>
          </a:xfrm>
          <a:prstGeom prst="rect">
            <a:avLst/>
          </a:prstGeom>
          <a:noFill/>
        </p:spPr>
        <p:txBody>
          <a:bodyPr wrap="square" rtlCol="0">
            <a:spAutoFit/>
          </a:bodyPr>
          <a:lstStyle/>
          <a:p>
            <a:r>
              <a:rPr lang="en-US" dirty="0"/>
              <a:t>Constructor-Based Dependency Injection</a:t>
            </a:r>
          </a:p>
          <a:p>
            <a:r>
              <a:rPr lang="en-US" dirty="0"/>
              <a:t>Setter-Based Dependency Injection</a:t>
            </a:r>
          </a:p>
          <a:p>
            <a:r>
              <a:rPr lang="en-US" dirty="0"/>
              <a:t>Field-Based Dependency Injection</a:t>
            </a:r>
            <a:endParaRPr lang="en-IN" dirty="0"/>
          </a:p>
        </p:txBody>
      </p:sp>
      <p:sp>
        <p:nvSpPr>
          <p:cNvPr id="6" name="TextBox 5">
            <a:extLst>
              <a:ext uri="{FF2B5EF4-FFF2-40B4-BE49-F238E27FC236}">
                <a16:creationId xmlns:a16="http://schemas.microsoft.com/office/drawing/2014/main" id="{F83291C5-DABF-4D04-A448-E9CD1C2A871C}"/>
              </a:ext>
            </a:extLst>
          </p:cNvPr>
          <p:cNvSpPr txBox="1"/>
          <p:nvPr/>
        </p:nvSpPr>
        <p:spPr>
          <a:xfrm>
            <a:off x="452486" y="460326"/>
            <a:ext cx="6221691" cy="677108"/>
          </a:xfrm>
          <a:prstGeom prst="rect">
            <a:avLst/>
          </a:prstGeom>
          <a:noFill/>
        </p:spPr>
        <p:txBody>
          <a:bodyPr wrap="square" rtlCol="0">
            <a:spAutoFit/>
          </a:bodyPr>
          <a:lstStyle/>
          <a:p>
            <a:r>
              <a:rPr lang="en-US" sz="2000" b="1" dirty="0"/>
              <a:t>Modes of </a:t>
            </a:r>
            <a:r>
              <a:rPr lang="en-US" sz="2000" b="1" dirty="0" err="1"/>
              <a:t>autowiring</a:t>
            </a:r>
            <a:r>
              <a:rPr lang="en-US" sz="2000" b="1" dirty="0"/>
              <a:t> a bean using an XML configuration:</a:t>
            </a:r>
          </a:p>
          <a:p>
            <a:endParaRPr lang="en-IN" dirty="0"/>
          </a:p>
        </p:txBody>
      </p:sp>
    </p:spTree>
    <p:extLst>
      <p:ext uri="{BB962C8B-B14F-4D97-AF65-F5344CB8AC3E}">
        <p14:creationId xmlns:p14="http://schemas.microsoft.com/office/powerpoint/2010/main" val="380438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BEB3C-7432-4FA1-B3E0-931C6AA36B44}"/>
              </a:ext>
            </a:extLst>
          </p:cNvPr>
          <p:cNvPicPr>
            <a:picLocks noChangeAspect="1"/>
          </p:cNvPicPr>
          <p:nvPr/>
        </p:nvPicPr>
        <p:blipFill>
          <a:blip r:embed="rId2"/>
          <a:stretch>
            <a:fillRect/>
          </a:stretch>
        </p:blipFill>
        <p:spPr>
          <a:xfrm>
            <a:off x="1081087" y="885825"/>
            <a:ext cx="10029825" cy="5086350"/>
          </a:xfrm>
          <a:prstGeom prst="rect">
            <a:avLst/>
          </a:prstGeom>
        </p:spPr>
      </p:pic>
    </p:spTree>
    <p:extLst>
      <p:ext uri="{BB962C8B-B14F-4D97-AF65-F5344CB8AC3E}">
        <p14:creationId xmlns:p14="http://schemas.microsoft.com/office/powerpoint/2010/main" val="164713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171D2A-BD5F-447F-A136-FF176F5125EC}"/>
              </a:ext>
            </a:extLst>
          </p:cNvPr>
          <p:cNvPicPr>
            <a:picLocks noChangeAspect="1"/>
          </p:cNvPicPr>
          <p:nvPr/>
        </p:nvPicPr>
        <p:blipFill>
          <a:blip r:embed="rId2"/>
          <a:stretch>
            <a:fillRect/>
          </a:stretch>
        </p:blipFill>
        <p:spPr>
          <a:xfrm>
            <a:off x="1140643" y="565608"/>
            <a:ext cx="10058400" cy="5911392"/>
          </a:xfrm>
          <a:prstGeom prst="rect">
            <a:avLst/>
          </a:prstGeom>
        </p:spPr>
      </p:pic>
    </p:spTree>
    <p:extLst>
      <p:ext uri="{BB962C8B-B14F-4D97-AF65-F5344CB8AC3E}">
        <p14:creationId xmlns:p14="http://schemas.microsoft.com/office/powerpoint/2010/main" val="307655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74C7-FF7C-4809-90E3-8815A610D4C9}"/>
              </a:ext>
            </a:extLst>
          </p:cNvPr>
          <p:cNvSpPr txBox="1"/>
          <p:nvPr/>
        </p:nvSpPr>
        <p:spPr>
          <a:xfrm>
            <a:off x="779834" y="945578"/>
            <a:ext cx="10306088" cy="1815882"/>
          </a:xfrm>
          <a:prstGeom prst="rect">
            <a:avLst/>
          </a:prstGeom>
          <a:noFill/>
        </p:spPr>
        <p:txBody>
          <a:bodyPr wrap="square" rtlCol="0">
            <a:spAutoFit/>
          </a:bodyPr>
          <a:lstStyle/>
          <a:p>
            <a:r>
              <a:rPr lang="en-US" sz="1600" dirty="0"/>
              <a:t>The @Component annotation marks a java class as a bean so the component-scanning mechanism of spring can pick it up and pull it into the application context. To use this annotation, apply it over class as below:</a:t>
            </a:r>
          </a:p>
          <a:p>
            <a:endParaRPr lang="en-US" sz="1600" dirty="0"/>
          </a:p>
          <a:p>
            <a:r>
              <a:rPr lang="en-US" sz="1600" dirty="0"/>
              <a:t>@Component</a:t>
            </a:r>
          </a:p>
          <a:p>
            <a:r>
              <a:rPr lang="en-US" sz="1600" dirty="0"/>
              <a:t>public class </a:t>
            </a:r>
            <a:r>
              <a:rPr lang="en-US" sz="1600" dirty="0" err="1"/>
              <a:t>EmployeeDAOImpl</a:t>
            </a:r>
            <a:r>
              <a:rPr lang="en-US" sz="1600" dirty="0"/>
              <a:t> implements </a:t>
            </a:r>
            <a:r>
              <a:rPr lang="en-US" sz="1600" dirty="0" err="1"/>
              <a:t>EmployeeDAO</a:t>
            </a:r>
            <a:r>
              <a:rPr lang="en-US" sz="1600" dirty="0"/>
              <a:t> {</a:t>
            </a:r>
          </a:p>
          <a:p>
            <a:r>
              <a:rPr lang="en-US" sz="1600" dirty="0"/>
              <a:t>    ...</a:t>
            </a:r>
          </a:p>
          <a:p>
            <a:r>
              <a:rPr lang="en-US" sz="1600" dirty="0"/>
              <a:t>}</a:t>
            </a:r>
            <a:endParaRPr lang="en-IN" sz="1600" dirty="0"/>
          </a:p>
        </p:txBody>
      </p:sp>
      <p:sp>
        <p:nvSpPr>
          <p:cNvPr id="9" name="TextBox 8">
            <a:extLst>
              <a:ext uri="{FF2B5EF4-FFF2-40B4-BE49-F238E27FC236}">
                <a16:creationId xmlns:a16="http://schemas.microsoft.com/office/drawing/2014/main" id="{24052B0F-B0AF-4FED-B670-921D27189FED}"/>
              </a:ext>
            </a:extLst>
          </p:cNvPr>
          <p:cNvSpPr txBox="1"/>
          <p:nvPr/>
        </p:nvSpPr>
        <p:spPr>
          <a:xfrm>
            <a:off x="475853" y="485705"/>
            <a:ext cx="3365770" cy="369332"/>
          </a:xfrm>
          <a:prstGeom prst="rect">
            <a:avLst/>
          </a:prstGeom>
          <a:noFill/>
        </p:spPr>
        <p:txBody>
          <a:bodyPr wrap="square" rtlCol="0">
            <a:spAutoFit/>
          </a:bodyPr>
          <a:lstStyle/>
          <a:p>
            <a:r>
              <a:rPr lang="en-IN" b="1" dirty="0"/>
              <a:t>@Component</a:t>
            </a:r>
            <a:endParaRPr lang="en-IN" dirty="0"/>
          </a:p>
        </p:txBody>
      </p:sp>
      <p:sp>
        <p:nvSpPr>
          <p:cNvPr id="12" name="TextBox 11">
            <a:extLst>
              <a:ext uri="{FF2B5EF4-FFF2-40B4-BE49-F238E27FC236}">
                <a16:creationId xmlns:a16="http://schemas.microsoft.com/office/drawing/2014/main" id="{E8938D8B-231A-4CA7-8342-6E91F2DFA074}"/>
              </a:ext>
            </a:extLst>
          </p:cNvPr>
          <p:cNvSpPr txBox="1"/>
          <p:nvPr/>
        </p:nvSpPr>
        <p:spPr>
          <a:xfrm>
            <a:off x="597959" y="3311875"/>
            <a:ext cx="10669838" cy="923330"/>
          </a:xfrm>
          <a:prstGeom prst="rect">
            <a:avLst/>
          </a:prstGeom>
          <a:noFill/>
        </p:spPr>
        <p:txBody>
          <a:bodyPr wrap="square" rtlCol="0">
            <a:spAutoFit/>
          </a:bodyPr>
          <a:lstStyle/>
          <a:p>
            <a:r>
              <a:rPr lang="en-US" dirty="0"/>
              <a:t>Above four annotations will be scanned and configured only when they are scanned by DI container of Spring framework. To enable this scanning, we will need to use “</a:t>
            </a:r>
            <a:r>
              <a:rPr lang="en-US" dirty="0" err="1"/>
              <a:t>context:component-scan</a:t>
            </a:r>
            <a:r>
              <a:rPr lang="en-US" dirty="0"/>
              <a:t>” tag in our applicationContext.xml file.</a:t>
            </a:r>
            <a:endParaRPr lang="en-IN" dirty="0"/>
          </a:p>
        </p:txBody>
      </p:sp>
      <p:sp>
        <p:nvSpPr>
          <p:cNvPr id="16" name="TextBox 15">
            <a:extLst>
              <a:ext uri="{FF2B5EF4-FFF2-40B4-BE49-F238E27FC236}">
                <a16:creationId xmlns:a16="http://schemas.microsoft.com/office/drawing/2014/main" id="{8613FDBA-B6D2-4E1C-88E8-539D7DC25A70}"/>
              </a:ext>
            </a:extLst>
          </p:cNvPr>
          <p:cNvSpPr txBox="1"/>
          <p:nvPr/>
        </p:nvSpPr>
        <p:spPr>
          <a:xfrm>
            <a:off x="419360" y="2852653"/>
            <a:ext cx="3598164" cy="646331"/>
          </a:xfrm>
          <a:prstGeom prst="rect">
            <a:avLst/>
          </a:prstGeom>
          <a:noFill/>
        </p:spPr>
        <p:txBody>
          <a:bodyPr wrap="square" rtlCol="0">
            <a:spAutoFit/>
          </a:bodyPr>
          <a:lstStyle/>
          <a:p>
            <a:r>
              <a:rPr lang="en-IN" b="1" dirty="0"/>
              <a:t>Enable component scanning</a:t>
            </a:r>
          </a:p>
          <a:p>
            <a:endParaRPr lang="en-IN" b="1" dirty="0"/>
          </a:p>
        </p:txBody>
      </p:sp>
    </p:spTree>
    <p:extLst>
      <p:ext uri="{BB962C8B-B14F-4D97-AF65-F5344CB8AC3E}">
        <p14:creationId xmlns:p14="http://schemas.microsoft.com/office/powerpoint/2010/main" val="81571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328BE-15B5-4013-9D09-B84CFF217544}"/>
              </a:ext>
            </a:extLst>
          </p:cNvPr>
          <p:cNvSpPr txBox="1"/>
          <p:nvPr/>
        </p:nvSpPr>
        <p:spPr>
          <a:xfrm>
            <a:off x="560591" y="2782329"/>
            <a:ext cx="2295727" cy="646331"/>
          </a:xfrm>
          <a:prstGeom prst="rect">
            <a:avLst/>
          </a:prstGeom>
          <a:noFill/>
        </p:spPr>
        <p:txBody>
          <a:bodyPr wrap="square" rtlCol="0">
            <a:spAutoFit/>
          </a:bodyPr>
          <a:lstStyle/>
          <a:p>
            <a:r>
              <a:rPr lang="en-IN" b="1" dirty="0"/>
              <a:t>@Service annotation</a:t>
            </a:r>
          </a:p>
          <a:p>
            <a:endParaRPr lang="en-IN" dirty="0"/>
          </a:p>
        </p:txBody>
      </p:sp>
      <p:sp>
        <p:nvSpPr>
          <p:cNvPr id="5" name="TextBox 4">
            <a:extLst>
              <a:ext uri="{FF2B5EF4-FFF2-40B4-BE49-F238E27FC236}">
                <a16:creationId xmlns:a16="http://schemas.microsoft.com/office/drawing/2014/main" id="{B3F19D6E-4C92-4B6D-9C76-B13EAB08D914}"/>
              </a:ext>
            </a:extLst>
          </p:cNvPr>
          <p:cNvSpPr txBox="1"/>
          <p:nvPr/>
        </p:nvSpPr>
        <p:spPr>
          <a:xfrm>
            <a:off x="802585" y="3110407"/>
            <a:ext cx="10393853" cy="1200329"/>
          </a:xfrm>
          <a:prstGeom prst="rect">
            <a:avLst/>
          </a:prstGeom>
          <a:noFill/>
        </p:spPr>
        <p:txBody>
          <a:bodyPr wrap="square" rtlCol="0">
            <a:spAutoFit/>
          </a:bodyPr>
          <a:lstStyle/>
          <a:p>
            <a:r>
              <a:rPr lang="en-US" dirty="0"/>
              <a:t>The @Service annotation is also a specialization of the component annotation. It doesn’t currently provide any additional behavior over the @Component annotation, but it’s a good idea to use @Service over @Component in service-layer classes because it specifies intent better. Additionally, tool support and additional behavior might rely on it in the future.</a:t>
            </a:r>
            <a:endParaRPr lang="en-IN" dirty="0"/>
          </a:p>
        </p:txBody>
      </p:sp>
      <p:sp>
        <p:nvSpPr>
          <p:cNvPr id="7" name="TextBox 6">
            <a:extLst>
              <a:ext uri="{FF2B5EF4-FFF2-40B4-BE49-F238E27FC236}">
                <a16:creationId xmlns:a16="http://schemas.microsoft.com/office/drawing/2014/main" id="{6782D4B0-E5D0-4AE2-A1C9-87E23A38CEE9}"/>
              </a:ext>
            </a:extLst>
          </p:cNvPr>
          <p:cNvSpPr txBox="1"/>
          <p:nvPr/>
        </p:nvSpPr>
        <p:spPr>
          <a:xfrm>
            <a:off x="560591" y="4807947"/>
            <a:ext cx="2630079" cy="646331"/>
          </a:xfrm>
          <a:prstGeom prst="rect">
            <a:avLst/>
          </a:prstGeom>
          <a:noFill/>
        </p:spPr>
        <p:txBody>
          <a:bodyPr wrap="square" rtlCol="0">
            <a:spAutoFit/>
          </a:bodyPr>
          <a:lstStyle/>
          <a:p>
            <a:r>
              <a:rPr lang="en-IN" b="1" dirty="0"/>
              <a:t>@Controller annotation</a:t>
            </a:r>
          </a:p>
          <a:p>
            <a:endParaRPr lang="en-IN" dirty="0"/>
          </a:p>
        </p:txBody>
      </p:sp>
      <p:sp>
        <p:nvSpPr>
          <p:cNvPr id="9" name="TextBox 8">
            <a:extLst>
              <a:ext uri="{FF2B5EF4-FFF2-40B4-BE49-F238E27FC236}">
                <a16:creationId xmlns:a16="http://schemas.microsoft.com/office/drawing/2014/main" id="{418EABCA-1CB5-4793-92A3-6CA1991C2B00}"/>
              </a:ext>
            </a:extLst>
          </p:cNvPr>
          <p:cNvSpPr txBox="1"/>
          <p:nvPr/>
        </p:nvSpPr>
        <p:spPr>
          <a:xfrm>
            <a:off x="717742" y="5131112"/>
            <a:ext cx="10285245" cy="1200329"/>
          </a:xfrm>
          <a:prstGeom prst="rect">
            <a:avLst/>
          </a:prstGeom>
          <a:noFill/>
        </p:spPr>
        <p:txBody>
          <a:bodyPr wrap="square" rtlCol="0">
            <a:spAutoFit/>
          </a:bodyPr>
          <a:lstStyle/>
          <a:p>
            <a:r>
              <a:rPr lang="en-US" dirty="0"/>
              <a:t>@Controller annotation marks a class as a Spring Web MVC controller. It too is a @Component specialization, so beans marked with it are automatically imported into the DI container. When we add the @Controller annotation to a class, we can use another annotation i.e. @</a:t>
            </a:r>
            <a:r>
              <a:rPr lang="en-US" dirty="0" err="1"/>
              <a:t>RequestMapping</a:t>
            </a:r>
            <a:r>
              <a:rPr lang="en-US" dirty="0"/>
              <a:t>; to map URLs to instance methods of a class.</a:t>
            </a:r>
            <a:endParaRPr lang="en-IN" dirty="0"/>
          </a:p>
        </p:txBody>
      </p:sp>
      <p:sp>
        <p:nvSpPr>
          <p:cNvPr id="8" name="TextBox 7">
            <a:extLst>
              <a:ext uri="{FF2B5EF4-FFF2-40B4-BE49-F238E27FC236}">
                <a16:creationId xmlns:a16="http://schemas.microsoft.com/office/drawing/2014/main" id="{3F2DFFF5-5F89-4D7A-8043-A84CD5728333}"/>
              </a:ext>
            </a:extLst>
          </p:cNvPr>
          <p:cNvSpPr txBox="1"/>
          <p:nvPr/>
        </p:nvSpPr>
        <p:spPr>
          <a:xfrm>
            <a:off x="632900" y="997369"/>
            <a:ext cx="1620106" cy="369332"/>
          </a:xfrm>
          <a:prstGeom prst="rect">
            <a:avLst/>
          </a:prstGeom>
          <a:noFill/>
        </p:spPr>
        <p:txBody>
          <a:bodyPr wrap="square" rtlCol="0">
            <a:spAutoFit/>
          </a:bodyPr>
          <a:lstStyle/>
          <a:p>
            <a:r>
              <a:rPr lang="en-IN" b="1" dirty="0"/>
              <a:t>@Autowired</a:t>
            </a:r>
          </a:p>
        </p:txBody>
      </p:sp>
      <p:sp>
        <p:nvSpPr>
          <p:cNvPr id="10" name="TextBox 9">
            <a:extLst>
              <a:ext uri="{FF2B5EF4-FFF2-40B4-BE49-F238E27FC236}">
                <a16:creationId xmlns:a16="http://schemas.microsoft.com/office/drawing/2014/main" id="{5B0DCBB4-D4E2-4B9C-954C-4693EA049047}"/>
              </a:ext>
            </a:extLst>
          </p:cNvPr>
          <p:cNvSpPr txBox="1"/>
          <p:nvPr/>
        </p:nvSpPr>
        <p:spPr>
          <a:xfrm>
            <a:off x="802584" y="1366701"/>
            <a:ext cx="10393854" cy="923330"/>
          </a:xfrm>
          <a:prstGeom prst="rect">
            <a:avLst/>
          </a:prstGeom>
          <a:noFill/>
        </p:spPr>
        <p:txBody>
          <a:bodyPr wrap="square" rtlCol="0">
            <a:spAutoFit/>
          </a:bodyPr>
          <a:lstStyle/>
          <a:p>
            <a:r>
              <a:rPr lang="en-US" dirty="0"/>
              <a:t>Autowiring feature of spring framework enables you to inject the object dependency implicitly. </a:t>
            </a:r>
          </a:p>
          <a:p>
            <a:r>
              <a:rPr lang="en-US" dirty="0"/>
              <a:t>Use </a:t>
            </a:r>
            <a:r>
              <a:rPr lang="en-US" b="1" dirty="0"/>
              <a:t>@Autowired</a:t>
            </a:r>
            <a:r>
              <a:rPr lang="en-US" dirty="0"/>
              <a:t> annotation to auto wire bean on the setter method, constructor or a field.</a:t>
            </a:r>
          </a:p>
          <a:p>
            <a:r>
              <a:rPr lang="en-US" dirty="0"/>
              <a:t>The @Autowired annotation is auto wire the bean by matching data type.</a:t>
            </a:r>
          </a:p>
        </p:txBody>
      </p:sp>
    </p:spTree>
    <p:extLst>
      <p:ext uri="{BB962C8B-B14F-4D97-AF65-F5344CB8AC3E}">
        <p14:creationId xmlns:p14="http://schemas.microsoft.com/office/powerpoint/2010/main" val="4170669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764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Joshi, Pradeep P</dc:creator>
  <cp:lastModifiedBy>Joshi, Pradeep P</cp:lastModifiedBy>
  <cp:revision>46</cp:revision>
  <dcterms:created xsi:type="dcterms:W3CDTF">2020-05-02T16:34:42Z</dcterms:created>
  <dcterms:modified xsi:type="dcterms:W3CDTF">2020-05-04T15:22:45Z</dcterms:modified>
</cp:coreProperties>
</file>