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58" r:id="rId4"/>
    <p:sldId id="259" r:id="rId5"/>
    <p:sldId id="260" r:id="rId6"/>
    <p:sldId id="261" r:id="rId7"/>
    <p:sldId id="262" r:id="rId8"/>
    <p:sldId id="263" r:id="rId9"/>
    <p:sldId id="264"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3BF9D-0C7E-554F-8DAC-30793D9F0756}" v="5" dt="2022-03-13T09:40:3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60"/>
  </p:normalViewPr>
  <p:slideViewPr>
    <p:cSldViewPr snapToGrid="0" snapToObjects="1">
      <p:cViewPr varScale="1">
        <p:scale>
          <a:sx n="196" d="100"/>
          <a:sy n="196" d="100"/>
        </p:scale>
        <p:origin x="23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868C9-D252-466E-8C56-A23C7F9B2AB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5CD055-F506-4AF5-BE69-CAD76F41729E}">
      <dgm:prSet/>
      <dgm:spPr/>
      <dgm:t>
        <a:bodyPr/>
        <a:lstStyle/>
        <a:p>
          <a:r>
            <a:rPr lang="en-US" dirty="0"/>
            <a:t>Chlorophyll: This is the sugars produced by the plant.</a:t>
          </a:r>
        </a:p>
      </dgm:t>
    </dgm:pt>
    <dgm:pt modelId="{623DB874-83B4-4158-B286-8C0EAB8AB1D6}" type="parTrans" cxnId="{ECE48A7F-4F8C-4599-9CA5-72699245416B}">
      <dgm:prSet/>
      <dgm:spPr/>
      <dgm:t>
        <a:bodyPr/>
        <a:lstStyle/>
        <a:p>
          <a:endParaRPr lang="en-US"/>
        </a:p>
      </dgm:t>
    </dgm:pt>
    <dgm:pt modelId="{E27A39B0-7149-4EBF-B8EC-53E8380F5165}" type="sibTrans" cxnId="{ECE48A7F-4F8C-4599-9CA5-72699245416B}">
      <dgm:prSet/>
      <dgm:spPr/>
      <dgm:t>
        <a:bodyPr/>
        <a:lstStyle/>
        <a:p>
          <a:endParaRPr lang="en-US"/>
        </a:p>
      </dgm:t>
    </dgm:pt>
    <dgm:pt modelId="{BF66D11C-722A-4206-AA4F-C6F61B3364CC}">
      <dgm:prSet/>
      <dgm:spPr/>
      <dgm:t>
        <a:bodyPr/>
        <a:lstStyle/>
        <a:p>
          <a:r>
            <a:rPr lang="en-AU"/>
            <a:t>Cellulose: The main substance for plant cell walls and of vegetable fibres such as cotton.</a:t>
          </a:r>
          <a:endParaRPr lang="en-US"/>
        </a:p>
      </dgm:t>
    </dgm:pt>
    <dgm:pt modelId="{139CADA3-AE9B-4CAF-A3B5-45FDDEE97B4D}" type="parTrans" cxnId="{431DED45-DE32-4EA3-96E9-35D5CEAC660B}">
      <dgm:prSet/>
      <dgm:spPr/>
      <dgm:t>
        <a:bodyPr/>
        <a:lstStyle/>
        <a:p>
          <a:endParaRPr lang="en-US"/>
        </a:p>
      </dgm:t>
    </dgm:pt>
    <dgm:pt modelId="{4FE41F8A-C28F-455F-B071-992921BC4BC4}" type="sibTrans" cxnId="{431DED45-DE32-4EA3-96E9-35D5CEAC660B}">
      <dgm:prSet/>
      <dgm:spPr/>
      <dgm:t>
        <a:bodyPr/>
        <a:lstStyle/>
        <a:p>
          <a:endParaRPr lang="en-US"/>
        </a:p>
      </dgm:t>
    </dgm:pt>
    <dgm:pt modelId="{6BAF1EDF-2294-4946-B92C-7E6ED2278D39}">
      <dgm:prSet/>
      <dgm:spPr/>
      <dgm:t>
        <a:bodyPr/>
        <a:lstStyle/>
        <a:p>
          <a:r>
            <a:rPr lang="en-AU"/>
            <a:t>Starch: Tasteless white substance occurring widely in plant tissue and obtained chiefly from cereals and potatoes.</a:t>
          </a:r>
          <a:endParaRPr lang="en-US"/>
        </a:p>
      </dgm:t>
    </dgm:pt>
    <dgm:pt modelId="{C4EF8DE2-583C-4216-BD01-AE8920878EFA}" type="parTrans" cxnId="{85060445-03C2-4FF6-A3EC-C99A06F29632}">
      <dgm:prSet/>
      <dgm:spPr/>
      <dgm:t>
        <a:bodyPr/>
        <a:lstStyle/>
        <a:p>
          <a:endParaRPr lang="en-US"/>
        </a:p>
      </dgm:t>
    </dgm:pt>
    <dgm:pt modelId="{9CD8F333-0B34-41B7-8E30-26A78CFD7524}" type="sibTrans" cxnId="{85060445-03C2-4FF6-A3EC-C99A06F29632}">
      <dgm:prSet/>
      <dgm:spPr/>
      <dgm:t>
        <a:bodyPr/>
        <a:lstStyle/>
        <a:p>
          <a:endParaRPr lang="en-US"/>
        </a:p>
      </dgm:t>
    </dgm:pt>
    <dgm:pt modelId="{2CFC6099-756D-4545-ADB0-DF50BD71AC38}">
      <dgm:prSet/>
      <dgm:spPr/>
      <dgm:t>
        <a:bodyPr/>
        <a:lstStyle/>
        <a:p>
          <a:r>
            <a:rPr lang="en-AU"/>
            <a:t>Electrons: A stable subatomic particle with a charge of negative electricity, found in all atoms and acting as the primary carrier of electricity in solids.</a:t>
          </a:r>
          <a:endParaRPr lang="en-US"/>
        </a:p>
      </dgm:t>
    </dgm:pt>
    <dgm:pt modelId="{3AF0DEFD-7BB7-4EDB-8EC7-94C614DB3344}" type="parTrans" cxnId="{52A05FF9-E953-4207-8E54-CF9B30752A32}">
      <dgm:prSet/>
      <dgm:spPr/>
      <dgm:t>
        <a:bodyPr/>
        <a:lstStyle/>
        <a:p>
          <a:endParaRPr lang="en-US"/>
        </a:p>
      </dgm:t>
    </dgm:pt>
    <dgm:pt modelId="{086B34B2-7F96-40A2-9464-A7316BEFA4AE}" type="sibTrans" cxnId="{52A05FF9-E953-4207-8E54-CF9B30752A32}">
      <dgm:prSet/>
      <dgm:spPr/>
      <dgm:t>
        <a:bodyPr/>
        <a:lstStyle/>
        <a:p>
          <a:endParaRPr lang="en-US"/>
        </a:p>
      </dgm:t>
    </dgm:pt>
    <dgm:pt modelId="{57B8A637-63BC-42F6-9338-913A2397EC06}">
      <dgm:prSet/>
      <dgm:spPr/>
      <dgm:t>
        <a:bodyPr/>
        <a:lstStyle/>
        <a:p>
          <a:r>
            <a:rPr lang="en-AU" dirty="0"/>
            <a:t>Molecules: A  group of atoms bonded together, representing the smallest fundamental unit of a chemical compound that can take part in a chemical reaction.</a:t>
          </a:r>
          <a:endParaRPr lang="en-US" dirty="0"/>
        </a:p>
      </dgm:t>
    </dgm:pt>
    <dgm:pt modelId="{275C5216-BD5E-423F-B1AD-117CEC9FB712}" type="parTrans" cxnId="{7C61F4BE-295E-4BC9-A244-C38F71E3EA2A}">
      <dgm:prSet/>
      <dgm:spPr/>
      <dgm:t>
        <a:bodyPr/>
        <a:lstStyle/>
        <a:p>
          <a:endParaRPr lang="en-US"/>
        </a:p>
      </dgm:t>
    </dgm:pt>
    <dgm:pt modelId="{A316C72C-81FA-42A0-8CC7-F9600B775DBF}" type="sibTrans" cxnId="{7C61F4BE-295E-4BC9-A244-C38F71E3EA2A}">
      <dgm:prSet/>
      <dgm:spPr/>
      <dgm:t>
        <a:bodyPr/>
        <a:lstStyle/>
        <a:p>
          <a:endParaRPr lang="en-US"/>
        </a:p>
      </dgm:t>
    </dgm:pt>
    <dgm:pt modelId="{9C07133B-17A0-8E40-9C0C-CD427F4641B8}" type="pres">
      <dgm:prSet presAssocID="{31A868C9-D252-466E-8C56-A23C7F9B2AB5}" presName="linear" presStyleCnt="0">
        <dgm:presLayoutVars>
          <dgm:animLvl val="lvl"/>
          <dgm:resizeHandles val="exact"/>
        </dgm:presLayoutVars>
      </dgm:prSet>
      <dgm:spPr/>
    </dgm:pt>
    <dgm:pt modelId="{2A4CC7B5-F8E1-0648-8400-06F8C540EB58}" type="pres">
      <dgm:prSet presAssocID="{E45CD055-F506-4AF5-BE69-CAD76F41729E}" presName="parentText" presStyleLbl="node1" presStyleIdx="0" presStyleCnt="5">
        <dgm:presLayoutVars>
          <dgm:chMax val="0"/>
          <dgm:bulletEnabled val="1"/>
        </dgm:presLayoutVars>
      </dgm:prSet>
      <dgm:spPr/>
    </dgm:pt>
    <dgm:pt modelId="{B703AC90-CD93-8F4A-907B-5B9269DBC013}" type="pres">
      <dgm:prSet presAssocID="{E27A39B0-7149-4EBF-B8EC-53E8380F5165}" presName="spacer" presStyleCnt="0"/>
      <dgm:spPr/>
    </dgm:pt>
    <dgm:pt modelId="{D462FD05-A047-1D42-9EAD-D5F5958CE92E}" type="pres">
      <dgm:prSet presAssocID="{BF66D11C-722A-4206-AA4F-C6F61B3364CC}" presName="parentText" presStyleLbl="node1" presStyleIdx="1" presStyleCnt="5">
        <dgm:presLayoutVars>
          <dgm:chMax val="0"/>
          <dgm:bulletEnabled val="1"/>
        </dgm:presLayoutVars>
      </dgm:prSet>
      <dgm:spPr/>
    </dgm:pt>
    <dgm:pt modelId="{F5F47599-30D1-ED4C-AE03-ABEEB03ED58C}" type="pres">
      <dgm:prSet presAssocID="{4FE41F8A-C28F-455F-B071-992921BC4BC4}" presName="spacer" presStyleCnt="0"/>
      <dgm:spPr/>
    </dgm:pt>
    <dgm:pt modelId="{7355A7D4-27BD-6948-889B-BAB769BCD171}" type="pres">
      <dgm:prSet presAssocID="{6BAF1EDF-2294-4946-B92C-7E6ED2278D39}" presName="parentText" presStyleLbl="node1" presStyleIdx="2" presStyleCnt="5">
        <dgm:presLayoutVars>
          <dgm:chMax val="0"/>
          <dgm:bulletEnabled val="1"/>
        </dgm:presLayoutVars>
      </dgm:prSet>
      <dgm:spPr/>
    </dgm:pt>
    <dgm:pt modelId="{A97E3A62-B4B5-5143-977F-921F8C4540FB}" type="pres">
      <dgm:prSet presAssocID="{9CD8F333-0B34-41B7-8E30-26A78CFD7524}" presName="spacer" presStyleCnt="0"/>
      <dgm:spPr/>
    </dgm:pt>
    <dgm:pt modelId="{F0EEE78E-D31D-7746-A8FD-FA2419C47756}" type="pres">
      <dgm:prSet presAssocID="{2CFC6099-756D-4545-ADB0-DF50BD71AC38}" presName="parentText" presStyleLbl="node1" presStyleIdx="3" presStyleCnt="5">
        <dgm:presLayoutVars>
          <dgm:chMax val="0"/>
          <dgm:bulletEnabled val="1"/>
        </dgm:presLayoutVars>
      </dgm:prSet>
      <dgm:spPr/>
    </dgm:pt>
    <dgm:pt modelId="{35333333-7133-C848-B511-A5F497F9C8D4}" type="pres">
      <dgm:prSet presAssocID="{086B34B2-7F96-40A2-9464-A7316BEFA4AE}" presName="spacer" presStyleCnt="0"/>
      <dgm:spPr/>
    </dgm:pt>
    <dgm:pt modelId="{2EEFDD71-AB6A-F740-B72D-A8F2684C6279}" type="pres">
      <dgm:prSet presAssocID="{57B8A637-63BC-42F6-9338-913A2397EC06}" presName="parentText" presStyleLbl="node1" presStyleIdx="4" presStyleCnt="5">
        <dgm:presLayoutVars>
          <dgm:chMax val="0"/>
          <dgm:bulletEnabled val="1"/>
        </dgm:presLayoutVars>
      </dgm:prSet>
      <dgm:spPr/>
    </dgm:pt>
  </dgm:ptLst>
  <dgm:cxnLst>
    <dgm:cxn modelId="{392AF616-03F3-5F48-B397-F334D5E15359}" type="presOf" srcId="{31A868C9-D252-466E-8C56-A23C7F9B2AB5}" destId="{9C07133B-17A0-8E40-9C0C-CD427F4641B8}" srcOrd="0" destOrd="0" presId="urn:microsoft.com/office/officeart/2005/8/layout/vList2"/>
    <dgm:cxn modelId="{54B5F617-8CD1-FB45-AB1D-A667931563DB}" type="presOf" srcId="{6BAF1EDF-2294-4946-B92C-7E6ED2278D39}" destId="{7355A7D4-27BD-6948-889B-BAB769BCD171}" srcOrd="0" destOrd="0" presId="urn:microsoft.com/office/officeart/2005/8/layout/vList2"/>
    <dgm:cxn modelId="{85060445-03C2-4FF6-A3EC-C99A06F29632}" srcId="{31A868C9-D252-466E-8C56-A23C7F9B2AB5}" destId="{6BAF1EDF-2294-4946-B92C-7E6ED2278D39}" srcOrd="2" destOrd="0" parTransId="{C4EF8DE2-583C-4216-BD01-AE8920878EFA}" sibTransId="{9CD8F333-0B34-41B7-8E30-26A78CFD7524}"/>
    <dgm:cxn modelId="{431DED45-DE32-4EA3-96E9-35D5CEAC660B}" srcId="{31A868C9-D252-466E-8C56-A23C7F9B2AB5}" destId="{BF66D11C-722A-4206-AA4F-C6F61B3364CC}" srcOrd="1" destOrd="0" parTransId="{139CADA3-AE9B-4CAF-A3B5-45FDDEE97B4D}" sibTransId="{4FE41F8A-C28F-455F-B071-992921BC4BC4}"/>
    <dgm:cxn modelId="{36AC987D-59F5-8D48-B821-DF1E4AD7E06F}" type="presOf" srcId="{57B8A637-63BC-42F6-9338-913A2397EC06}" destId="{2EEFDD71-AB6A-F740-B72D-A8F2684C6279}" srcOrd="0" destOrd="0" presId="urn:microsoft.com/office/officeart/2005/8/layout/vList2"/>
    <dgm:cxn modelId="{ECE48A7F-4F8C-4599-9CA5-72699245416B}" srcId="{31A868C9-D252-466E-8C56-A23C7F9B2AB5}" destId="{E45CD055-F506-4AF5-BE69-CAD76F41729E}" srcOrd="0" destOrd="0" parTransId="{623DB874-83B4-4158-B286-8C0EAB8AB1D6}" sibTransId="{E27A39B0-7149-4EBF-B8EC-53E8380F5165}"/>
    <dgm:cxn modelId="{04F21491-1CBD-9544-BCCF-2EB464E61AF7}" type="presOf" srcId="{E45CD055-F506-4AF5-BE69-CAD76F41729E}" destId="{2A4CC7B5-F8E1-0648-8400-06F8C540EB58}" srcOrd="0" destOrd="0" presId="urn:microsoft.com/office/officeart/2005/8/layout/vList2"/>
    <dgm:cxn modelId="{99498BAA-86A1-4041-B1CB-720476FC273A}" type="presOf" srcId="{BF66D11C-722A-4206-AA4F-C6F61B3364CC}" destId="{D462FD05-A047-1D42-9EAD-D5F5958CE92E}" srcOrd="0" destOrd="0" presId="urn:microsoft.com/office/officeart/2005/8/layout/vList2"/>
    <dgm:cxn modelId="{0B14C3BA-D82C-D044-B053-24B094127747}" type="presOf" srcId="{2CFC6099-756D-4545-ADB0-DF50BD71AC38}" destId="{F0EEE78E-D31D-7746-A8FD-FA2419C47756}" srcOrd="0" destOrd="0" presId="urn:microsoft.com/office/officeart/2005/8/layout/vList2"/>
    <dgm:cxn modelId="{7C61F4BE-295E-4BC9-A244-C38F71E3EA2A}" srcId="{31A868C9-D252-466E-8C56-A23C7F9B2AB5}" destId="{57B8A637-63BC-42F6-9338-913A2397EC06}" srcOrd="4" destOrd="0" parTransId="{275C5216-BD5E-423F-B1AD-117CEC9FB712}" sibTransId="{A316C72C-81FA-42A0-8CC7-F9600B775DBF}"/>
    <dgm:cxn modelId="{52A05FF9-E953-4207-8E54-CF9B30752A32}" srcId="{31A868C9-D252-466E-8C56-A23C7F9B2AB5}" destId="{2CFC6099-756D-4545-ADB0-DF50BD71AC38}" srcOrd="3" destOrd="0" parTransId="{3AF0DEFD-7BB7-4EDB-8EC7-94C614DB3344}" sibTransId="{086B34B2-7F96-40A2-9464-A7316BEFA4AE}"/>
    <dgm:cxn modelId="{B3687B79-6462-E04B-8517-7A6F25DA0E1C}" type="presParOf" srcId="{9C07133B-17A0-8E40-9C0C-CD427F4641B8}" destId="{2A4CC7B5-F8E1-0648-8400-06F8C540EB58}" srcOrd="0" destOrd="0" presId="urn:microsoft.com/office/officeart/2005/8/layout/vList2"/>
    <dgm:cxn modelId="{1A358904-FD04-314D-9BE1-B81DB9E660F3}" type="presParOf" srcId="{9C07133B-17A0-8E40-9C0C-CD427F4641B8}" destId="{B703AC90-CD93-8F4A-907B-5B9269DBC013}" srcOrd="1" destOrd="0" presId="urn:microsoft.com/office/officeart/2005/8/layout/vList2"/>
    <dgm:cxn modelId="{AB3A2CE3-8A62-E544-9053-C1FE640023B2}" type="presParOf" srcId="{9C07133B-17A0-8E40-9C0C-CD427F4641B8}" destId="{D462FD05-A047-1D42-9EAD-D5F5958CE92E}" srcOrd="2" destOrd="0" presId="urn:microsoft.com/office/officeart/2005/8/layout/vList2"/>
    <dgm:cxn modelId="{4B6C7DBB-71D2-3946-9B9B-9EA0F26E50C9}" type="presParOf" srcId="{9C07133B-17A0-8E40-9C0C-CD427F4641B8}" destId="{F5F47599-30D1-ED4C-AE03-ABEEB03ED58C}" srcOrd="3" destOrd="0" presId="urn:microsoft.com/office/officeart/2005/8/layout/vList2"/>
    <dgm:cxn modelId="{E69B7DF5-D03E-A34F-90F7-EA1A6AC9AF1C}" type="presParOf" srcId="{9C07133B-17A0-8E40-9C0C-CD427F4641B8}" destId="{7355A7D4-27BD-6948-889B-BAB769BCD171}" srcOrd="4" destOrd="0" presId="urn:microsoft.com/office/officeart/2005/8/layout/vList2"/>
    <dgm:cxn modelId="{B6B58FEA-C1BD-AB48-A7F8-322B30E8E4A2}" type="presParOf" srcId="{9C07133B-17A0-8E40-9C0C-CD427F4641B8}" destId="{A97E3A62-B4B5-5143-977F-921F8C4540FB}" srcOrd="5" destOrd="0" presId="urn:microsoft.com/office/officeart/2005/8/layout/vList2"/>
    <dgm:cxn modelId="{4B469B8D-3228-274C-A8C3-2FFE70EECBC3}" type="presParOf" srcId="{9C07133B-17A0-8E40-9C0C-CD427F4641B8}" destId="{F0EEE78E-D31D-7746-A8FD-FA2419C47756}" srcOrd="6" destOrd="0" presId="urn:microsoft.com/office/officeart/2005/8/layout/vList2"/>
    <dgm:cxn modelId="{E6C0090C-DF2E-C84C-B847-25491D282259}" type="presParOf" srcId="{9C07133B-17A0-8E40-9C0C-CD427F4641B8}" destId="{35333333-7133-C848-B511-A5F497F9C8D4}" srcOrd="7" destOrd="0" presId="urn:microsoft.com/office/officeart/2005/8/layout/vList2"/>
    <dgm:cxn modelId="{37E14934-BEBC-594A-8F7A-B868A4701D26}" type="presParOf" srcId="{9C07133B-17A0-8E40-9C0C-CD427F4641B8}" destId="{2EEFDD71-AB6A-F740-B72D-A8F2684C62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CC7B5-F8E1-0648-8400-06F8C540EB58}">
      <dsp:nvSpPr>
        <dsp:cNvPr id="0" name=""/>
        <dsp:cNvSpPr/>
      </dsp:nvSpPr>
      <dsp:spPr>
        <a:xfrm>
          <a:off x="0" y="134806"/>
          <a:ext cx="6263640" cy="10055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Chlorophyll: This is the sugars produced by the plant.</a:t>
          </a:r>
        </a:p>
      </dsp:txBody>
      <dsp:txXfrm>
        <a:off x="49087" y="183893"/>
        <a:ext cx="6165466" cy="907369"/>
      </dsp:txXfrm>
    </dsp:sp>
    <dsp:sp modelId="{D462FD05-A047-1D42-9EAD-D5F5958CE92E}">
      <dsp:nvSpPr>
        <dsp:cNvPr id="0" name=""/>
        <dsp:cNvSpPr/>
      </dsp:nvSpPr>
      <dsp:spPr>
        <a:xfrm>
          <a:off x="0" y="1192189"/>
          <a:ext cx="6263640" cy="1005543"/>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Cellulose: The main substance for plant cell walls and of vegetable fibres such as cotton.</a:t>
          </a:r>
          <a:endParaRPr lang="en-US" sz="1800" kern="1200"/>
        </a:p>
      </dsp:txBody>
      <dsp:txXfrm>
        <a:off x="49087" y="1241276"/>
        <a:ext cx="6165466" cy="907369"/>
      </dsp:txXfrm>
    </dsp:sp>
    <dsp:sp modelId="{7355A7D4-27BD-6948-889B-BAB769BCD171}">
      <dsp:nvSpPr>
        <dsp:cNvPr id="0" name=""/>
        <dsp:cNvSpPr/>
      </dsp:nvSpPr>
      <dsp:spPr>
        <a:xfrm>
          <a:off x="0" y="2249572"/>
          <a:ext cx="6263640" cy="100554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Starch: Tasteless white substance occurring widely in plant tissue and obtained chiefly from cereals and potatoes.</a:t>
          </a:r>
          <a:endParaRPr lang="en-US" sz="1800" kern="1200"/>
        </a:p>
      </dsp:txBody>
      <dsp:txXfrm>
        <a:off x="49087" y="2298659"/>
        <a:ext cx="6165466" cy="907369"/>
      </dsp:txXfrm>
    </dsp:sp>
    <dsp:sp modelId="{F0EEE78E-D31D-7746-A8FD-FA2419C47756}">
      <dsp:nvSpPr>
        <dsp:cNvPr id="0" name=""/>
        <dsp:cNvSpPr/>
      </dsp:nvSpPr>
      <dsp:spPr>
        <a:xfrm>
          <a:off x="0" y="3306955"/>
          <a:ext cx="6263640" cy="1005543"/>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Electrons: A stable subatomic particle with a charge of negative electricity, found in all atoms and acting as the primary carrier of electricity in solids.</a:t>
          </a:r>
          <a:endParaRPr lang="en-US" sz="1800" kern="1200"/>
        </a:p>
      </dsp:txBody>
      <dsp:txXfrm>
        <a:off x="49087" y="3356042"/>
        <a:ext cx="6165466" cy="907369"/>
      </dsp:txXfrm>
    </dsp:sp>
    <dsp:sp modelId="{2EEFDD71-AB6A-F740-B72D-A8F2684C6279}">
      <dsp:nvSpPr>
        <dsp:cNvPr id="0" name=""/>
        <dsp:cNvSpPr/>
      </dsp:nvSpPr>
      <dsp:spPr>
        <a:xfrm>
          <a:off x="0" y="4364338"/>
          <a:ext cx="6263640" cy="100554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dirty="0"/>
            <a:t>Molecules: A  group of atoms bonded together, representing the smallest fundamental unit of a chemical compound that can take part in a chemical reaction.</a:t>
          </a:r>
          <a:endParaRPr lang="en-US" sz="1800" kern="1200" dirty="0"/>
        </a:p>
      </dsp:txBody>
      <dsp:txXfrm>
        <a:off x="49087" y="4413425"/>
        <a:ext cx="6165466" cy="907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194E-2547-354D-854B-970972BC1D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67781E-AE91-114C-8A46-A804D967C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A37EBB-789A-114B-A683-DDAE26A63138}"/>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37C5F806-EA85-6B46-9FC1-EBB641B26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DF289-27EF-1140-A658-02493851037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74365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5BE0-5F43-9944-93AC-4F5BB32B90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360DE-B92E-6346-BAFA-F5F1D2FF9B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B6A864-7063-7543-9351-6E92FC4130D2}"/>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BD265BFF-FE7E-D548-B4B1-81686E7F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8C73F-44E2-BC41-B111-711D9C56BD3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5243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EDB2B-0C6D-664F-AEA9-2602657F0E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510060-9721-164F-B6ED-5FDCD2088D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2E3FB1-1BCC-DA4C-8067-A7D37F54DAA3}"/>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9F36F688-5880-9245-92CB-E4FE9C70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2EABD-AD0D-6D4E-AC36-4DFA746B274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8760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FC61-27E9-9D4E-A689-A6DB14623F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365598-1956-FA4A-8BFD-F9C5514778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3A853D-D298-754F-AA06-792BBDB0FB10}"/>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CAE0C58A-5018-DB43-B36D-A75B4546B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E8566-08A8-7648-963A-33B4E89B0BEF}"/>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0269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1A7E-EAAC-6A4D-A18E-1283013D19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9CDAD7-E307-F846-A793-4AAFC2384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2A1BC3-A896-3E4C-B235-5BDC5E11CC58}"/>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B3B624BA-6B3D-194C-8F91-1BEC2F5F2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0D7EC-22B2-DD4F-BFD9-BC84C3E14421}"/>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7442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4-7384-954B-AC15-2DDD32567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1E8A62-DB1F-9A44-8677-8BB8EDB945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37F195-D75D-0F4A-8D20-8006E00ED8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12E06E-12E2-4547-8EE8-83949A7BDBDB}"/>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156823B3-856D-1944-A267-0F1B3A32C9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DB826-BA42-164A-AE65-66B948A45FA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42820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E18B-775A-6D40-AF5D-6861A5DF03C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78FEFA-BFFA-074B-A44D-C38DD82C1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3C05949-C7C0-6746-8B61-8804ECB038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5D4AE9-6A65-8146-8114-80D91D1B8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BC8078-7AA8-6143-84E8-82F1438AF3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473B78-ED1A-654A-A8E9-CBD841F4E50C}"/>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8" name="Footer Placeholder 7">
            <a:extLst>
              <a:ext uri="{FF2B5EF4-FFF2-40B4-BE49-F238E27FC236}">
                <a16:creationId xmlns:a16="http://schemas.microsoft.com/office/drawing/2014/main" id="{6CB760BD-BB26-FA41-8F8E-512DA509D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9DA8E-59F0-3341-9AB9-4CD904043E44}"/>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5395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63E7-2687-6A40-87B2-55BE4A52B1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C95703-BAE3-1348-9C02-73BF628C34FE}"/>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4" name="Footer Placeholder 3">
            <a:extLst>
              <a:ext uri="{FF2B5EF4-FFF2-40B4-BE49-F238E27FC236}">
                <a16:creationId xmlns:a16="http://schemas.microsoft.com/office/drawing/2014/main" id="{E2E26B84-41A9-E14F-98B2-68B16F59D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B8B9D-021C-5E48-89D7-5C57285AFC8E}"/>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304194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DA67B-1FBE-0549-8059-FC0A508F5BDB}"/>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3" name="Footer Placeholder 2">
            <a:extLst>
              <a:ext uri="{FF2B5EF4-FFF2-40B4-BE49-F238E27FC236}">
                <a16:creationId xmlns:a16="http://schemas.microsoft.com/office/drawing/2014/main" id="{63D6227B-F9B9-3740-866E-3EB2D0EF3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22050-5A72-5A49-9783-53DB5909D3D8}"/>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88328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1DA0-400D-444C-81EE-E20AB023CB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206346-8267-C849-840D-AC4D0FC7E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BB000DD-A75C-CB46-882B-030E5D19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2408C5-E331-D649-A5C3-DE3036C62413}"/>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BA8766BD-E2A3-5041-AF8A-F2CC54015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CDA92-32D5-3E40-9DA4-A57F5B2CB49C}"/>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131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D45A-BFBE-9E48-96D0-C779D99E3C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53C4C9F-9B38-C844-B9D3-D98CC1428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FA75F-F757-2145-9E9E-592AD709F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1DEF5F-5446-2C45-96FF-2C58EC78136C}"/>
              </a:ext>
            </a:extLst>
          </p:cNvPr>
          <p:cNvSpPr>
            <a:spLocks noGrp="1"/>
          </p:cNvSpPr>
          <p:nvPr>
            <p:ph type="dt" sz="half" idx="10"/>
          </p:nvPr>
        </p:nvSpPr>
        <p:spPr/>
        <p:txBody>
          <a:bodyPr/>
          <a:lstStyle/>
          <a:p>
            <a:fld id="{57097FCC-6AC6-A141-8E0D-0F447E9B54FE}" type="datetimeFigureOut">
              <a:rPr lang="en-US" smtClean="0"/>
              <a:t>3/13/22</a:t>
            </a:fld>
            <a:endParaRPr lang="en-US"/>
          </a:p>
        </p:txBody>
      </p:sp>
      <p:sp>
        <p:nvSpPr>
          <p:cNvPr id="6" name="Footer Placeholder 5">
            <a:extLst>
              <a:ext uri="{FF2B5EF4-FFF2-40B4-BE49-F238E27FC236}">
                <a16:creationId xmlns:a16="http://schemas.microsoft.com/office/drawing/2014/main" id="{59291D6B-07BF-5049-96AD-E659FB20A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AA5C-7F97-9943-A1A5-1C1BBA4FD6BD}"/>
              </a:ext>
            </a:extLst>
          </p:cNvPr>
          <p:cNvSpPr>
            <a:spLocks noGrp="1"/>
          </p:cNvSpPr>
          <p:nvPr>
            <p:ph type="sldNum" sz="quarter" idx="12"/>
          </p:nvPr>
        </p:nvSpPr>
        <p:spPr/>
        <p:txBody>
          <a:bodyPr/>
          <a:lstStyle/>
          <a:p>
            <a:fld id="{3C96F49B-0F0C-6A4B-95FE-AF73AE623F71}" type="slidenum">
              <a:rPr lang="en-US" smtClean="0"/>
              <a:t>‹#›</a:t>
            </a:fld>
            <a:endParaRPr lang="en-US"/>
          </a:p>
        </p:txBody>
      </p:sp>
    </p:spTree>
    <p:extLst>
      <p:ext uri="{BB962C8B-B14F-4D97-AF65-F5344CB8AC3E}">
        <p14:creationId xmlns:p14="http://schemas.microsoft.com/office/powerpoint/2010/main" val="247859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4A60E-693F-B34F-8F75-FBA22AAE9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C0C561-09C8-6344-A0BD-17196F1A2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F6DC62-F665-B042-AF9F-9070A872E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7FCC-6AC6-A141-8E0D-0F447E9B54FE}" type="datetimeFigureOut">
              <a:rPr lang="en-US" smtClean="0"/>
              <a:t>3/13/22</a:t>
            </a:fld>
            <a:endParaRPr lang="en-US"/>
          </a:p>
        </p:txBody>
      </p:sp>
      <p:sp>
        <p:nvSpPr>
          <p:cNvPr id="5" name="Footer Placeholder 4">
            <a:extLst>
              <a:ext uri="{FF2B5EF4-FFF2-40B4-BE49-F238E27FC236}">
                <a16:creationId xmlns:a16="http://schemas.microsoft.com/office/drawing/2014/main" id="{26FACCEF-7934-854D-B2B6-2D824B981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2AB7B-76A6-F142-A0DE-FFB8235C5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F49B-0F0C-6A4B-95FE-AF73AE623F71}" type="slidenum">
              <a:rPr lang="en-US" smtClean="0"/>
              <a:t>‹#›</a:t>
            </a:fld>
            <a:endParaRPr lang="en-US"/>
          </a:p>
        </p:txBody>
      </p:sp>
    </p:spTree>
    <p:extLst>
      <p:ext uri="{BB962C8B-B14F-4D97-AF65-F5344CB8AC3E}">
        <p14:creationId xmlns:p14="http://schemas.microsoft.com/office/powerpoint/2010/main" val="43743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4" descr="Plant and roots">
            <a:extLst>
              <a:ext uri="{FF2B5EF4-FFF2-40B4-BE49-F238E27FC236}">
                <a16:creationId xmlns:a16="http://schemas.microsoft.com/office/drawing/2014/main" id="{BDC9FB7B-6D74-6879-3E9A-B2174FAAA761}"/>
              </a:ext>
            </a:extLst>
          </p:cNvPr>
          <p:cNvPicPr>
            <a:picLocks noChangeAspect="1"/>
          </p:cNvPicPr>
          <p:nvPr/>
        </p:nvPicPr>
        <p:blipFill rotWithShape="1">
          <a:blip r:embed="rId2"/>
          <a:srcRect t="496" b="40910"/>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242E7-AF2A-5C46-8D39-926DD81F3DD1}"/>
              </a:ext>
            </a:extLst>
          </p:cNvPr>
          <p:cNvSpPr>
            <a:spLocks noGrp="1"/>
          </p:cNvSpPr>
          <p:nvPr>
            <p:ph type="ctrTitle"/>
          </p:nvPr>
        </p:nvSpPr>
        <p:spPr>
          <a:xfrm>
            <a:off x="2276475" y="2247900"/>
            <a:ext cx="7581900" cy="2514600"/>
          </a:xfrm>
        </p:spPr>
        <p:txBody>
          <a:bodyPr vert="horz" lIns="91440" tIns="45720" rIns="91440" bIns="45720" rtlCol="0" anchor="ctr">
            <a:normAutofit/>
          </a:bodyPr>
          <a:lstStyle/>
          <a:p>
            <a:r>
              <a:rPr lang="en-US" sz="6600" dirty="0">
                <a:ln w="22225">
                  <a:solidFill>
                    <a:schemeClr val="tx1"/>
                  </a:solidFill>
                  <a:miter lim="800000"/>
                </a:ln>
                <a:solidFill>
                  <a:schemeClr val="tx1">
                    <a:lumMod val="75000"/>
                    <a:lumOff val="25000"/>
                  </a:schemeClr>
                </a:solidFill>
              </a:rPr>
              <a:t>Photosynthesis</a:t>
            </a:r>
          </a:p>
        </p:txBody>
      </p:sp>
    </p:spTree>
    <p:extLst>
      <p:ext uri="{BB962C8B-B14F-4D97-AF65-F5344CB8AC3E}">
        <p14:creationId xmlns:p14="http://schemas.microsoft.com/office/powerpoint/2010/main" val="352497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299701-9233-014F-8600-C4FD2E17FF57}"/>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Meanings:</a:t>
            </a:r>
          </a:p>
        </p:txBody>
      </p:sp>
      <p:graphicFrame>
        <p:nvGraphicFramePr>
          <p:cNvPr id="5" name="Content Placeholder 2">
            <a:extLst>
              <a:ext uri="{FF2B5EF4-FFF2-40B4-BE49-F238E27FC236}">
                <a16:creationId xmlns:a16="http://schemas.microsoft.com/office/drawing/2014/main" id="{C653C3D3-AFD4-CFB0-DECB-CFF41BF22F59}"/>
              </a:ext>
            </a:extLst>
          </p:cNvPr>
          <p:cNvGraphicFramePr>
            <a:graphicFrameLocks noGrp="1"/>
          </p:cNvGraphicFramePr>
          <p:nvPr>
            <p:ph idx="1"/>
            <p:extLst>
              <p:ext uri="{D42A27DB-BD31-4B8C-83A1-F6EECF244321}">
                <p14:modId xmlns:p14="http://schemas.microsoft.com/office/powerpoint/2010/main" val="424469900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562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5" grpId="1">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E22389-60DD-E644-9CF2-0A8B14DD572C}"/>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Thank you for looking through my Presentation I hope you liked it</a:t>
            </a:r>
          </a:p>
        </p:txBody>
      </p:sp>
      <p:sp>
        <p:nvSpPr>
          <p:cNvPr id="3" name="Subtitle 2">
            <a:extLst>
              <a:ext uri="{FF2B5EF4-FFF2-40B4-BE49-F238E27FC236}">
                <a16:creationId xmlns:a16="http://schemas.microsoft.com/office/drawing/2014/main" id="{515A4C95-4E93-8045-A318-4DB9B015A2F9}"/>
              </a:ext>
            </a:extLst>
          </p:cNvPr>
          <p:cNvSpPr>
            <a:spLocks noGrp="1"/>
          </p:cNvSpPr>
          <p:nvPr>
            <p:ph type="subTitle" idx="1"/>
          </p:nvPr>
        </p:nvSpPr>
        <p:spPr>
          <a:xfrm>
            <a:off x="1627240" y="3031860"/>
            <a:ext cx="8937522" cy="1059373"/>
          </a:xfrm>
        </p:spPr>
        <p:txBody>
          <a:bodyPr>
            <a:normAutofit/>
          </a:bodyPr>
          <a:lstStyle/>
          <a:p>
            <a:r>
              <a:rPr lang="en-US" dirty="0">
                <a:solidFill>
                  <a:srgbClr val="FFFFFF"/>
                </a:solidFill>
              </a:rPr>
              <a:t>This is Made By Samhith</a:t>
            </a:r>
          </a:p>
        </p:txBody>
      </p:sp>
      <p:pic>
        <p:nvPicPr>
          <p:cNvPr id="7" name="Graphic 6" descr="Smiling Face with No Fill">
            <a:extLst>
              <a:ext uri="{FF2B5EF4-FFF2-40B4-BE49-F238E27FC236}">
                <a16:creationId xmlns:a16="http://schemas.microsoft.com/office/drawing/2014/main" id="{2E6290AA-8A5A-19BD-9592-E3C862356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713115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wing plant">
            <a:extLst>
              <a:ext uri="{FF2B5EF4-FFF2-40B4-BE49-F238E27FC236}">
                <a16:creationId xmlns:a16="http://schemas.microsoft.com/office/drawing/2014/main" id="{82E3BA74-4079-423A-8554-7A22DDF595C2}"/>
              </a:ext>
            </a:extLst>
          </p:cNvPr>
          <p:cNvPicPr>
            <a:picLocks noChangeAspect="1"/>
          </p:cNvPicPr>
          <p:nvPr/>
        </p:nvPicPr>
        <p:blipFill rotWithShape="1">
          <a:blip r:embed="rId2"/>
          <a:srcRect l="2312" t="6593" r="18869" b="-1"/>
          <a:stretch/>
        </p:blipFill>
        <p:spPr>
          <a:xfrm>
            <a:off x="3522466" y="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6D81AC-C225-EC4B-8953-0A85683FB194}"/>
              </a:ext>
            </a:extLst>
          </p:cNvPr>
          <p:cNvSpPr>
            <a:spLocks noGrp="1"/>
          </p:cNvSpPr>
          <p:nvPr>
            <p:ph type="title"/>
          </p:nvPr>
        </p:nvSpPr>
        <p:spPr>
          <a:xfrm>
            <a:off x="371094" y="1161288"/>
            <a:ext cx="3438144" cy="1124712"/>
          </a:xfrm>
        </p:spPr>
        <p:txBody>
          <a:bodyPr anchor="b">
            <a:normAutofit/>
          </a:bodyPr>
          <a:lstStyle/>
          <a:p>
            <a:r>
              <a:rPr lang="en-US" sz="2800" dirty="0"/>
              <a:t>What is it?</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327C44-E4E2-3B42-A510-1888514E5087}"/>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Photosynthesis is a process that where a substance called </a:t>
            </a:r>
            <a:r>
              <a:rPr lang="en-AU" sz="1700" dirty="0"/>
              <a:t>chlorophyll absorbs energy from sunlight. Green plants use this light energy to change water and carbon dioxide into oxygen and nutrients called sugars. The plants use some of the sugars and store the rest. The oxygen is released into the air.</a:t>
            </a:r>
            <a:endParaRPr lang="en-US" sz="1700" dirty="0"/>
          </a:p>
        </p:txBody>
      </p:sp>
    </p:spTree>
    <p:extLst>
      <p:ext uri="{BB962C8B-B14F-4D97-AF65-F5344CB8AC3E}">
        <p14:creationId xmlns:p14="http://schemas.microsoft.com/office/powerpoint/2010/main" val="4042429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igital rendering of a human cell">
            <a:extLst>
              <a:ext uri="{FF2B5EF4-FFF2-40B4-BE49-F238E27FC236}">
                <a16:creationId xmlns:a16="http://schemas.microsoft.com/office/drawing/2014/main" id="{05BAD1B1-A4B4-2C03-5709-E30A77734812}"/>
              </a:ext>
            </a:extLst>
          </p:cNvPr>
          <p:cNvPicPr>
            <a:picLocks noChangeAspect="1"/>
          </p:cNvPicPr>
          <p:nvPr/>
        </p:nvPicPr>
        <p:blipFill rotWithShape="1">
          <a:blip r:embed="rId2">
            <a:alphaModFix amt="40000"/>
          </a:blip>
          <a:srcRect r="2223" b="1"/>
          <a:stretch/>
        </p:blipFill>
        <p:spPr>
          <a:xfrm>
            <a:off x="21" y="-178649"/>
            <a:ext cx="12191979" cy="6857990"/>
          </a:xfrm>
          <a:prstGeom prst="rect">
            <a:avLst/>
          </a:prstGeom>
        </p:spPr>
      </p:pic>
      <p:sp>
        <p:nvSpPr>
          <p:cNvPr id="2" name="Title 1">
            <a:extLst>
              <a:ext uri="{FF2B5EF4-FFF2-40B4-BE49-F238E27FC236}">
                <a16:creationId xmlns:a16="http://schemas.microsoft.com/office/drawing/2014/main" id="{F9CA6BB2-705F-BD4D-92AC-19C096607DA7}"/>
              </a:ext>
            </a:extLst>
          </p:cNvPr>
          <p:cNvSpPr>
            <a:spLocks noGrp="1"/>
          </p:cNvSpPr>
          <p:nvPr>
            <p:ph type="title"/>
          </p:nvPr>
        </p:nvSpPr>
        <p:spPr>
          <a:xfrm>
            <a:off x="841249" y="941832"/>
            <a:ext cx="10506456" cy="2057400"/>
          </a:xfrm>
        </p:spPr>
        <p:txBody>
          <a:bodyPr anchor="b">
            <a:normAutofit/>
          </a:bodyPr>
          <a:lstStyle/>
          <a:p>
            <a:r>
              <a:rPr lang="en-US" sz="5000" dirty="0"/>
              <a:t>What is needed in Photosynthesis?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5EC138-1E04-BE47-A7F4-0FD7A0100974}"/>
              </a:ext>
            </a:extLst>
          </p:cNvPr>
          <p:cNvSpPr>
            <a:spLocks noGrp="1"/>
          </p:cNvSpPr>
          <p:nvPr>
            <p:ph idx="1"/>
          </p:nvPr>
        </p:nvSpPr>
        <p:spPr>
          <a:xfrm>
            <a:off x="841248" y="3502152"/>
            <a:ext cx="10506456" cy="2670048"/>
          </a:xfrm>
        </p:spPr>
        <p:txBody>
          <a:bodyPr>
            <a:normAutofit/>
          </a:bodyPr>
          <a:lstStyle/>
          <a:p>
            <a:pPr marL="0" indent="0" algn="ctr">
              <a:buNone/>
            </a:pPr>
            <a:r>
              <a:rPr lang="en-US" sz="2000" dirty="0"/>
              <a:t>There are 4 substances needed for Photosynthesis. The four are Sunlight, Ch</a:t>
            </a:r>
            <a:r>
              <a:rPr lang="en-AU" sz="2000" dirty="0"/>
              <a:t>lorophyll, Carbon Dioxide and Water. Without these 4 elements Photosynthesis will not be able to happen. In the next few slides, I will be explaining you the purpose of each element.</a:t>
            </a:r>
            <a:endParaRPr lang="en-US" sz="2000" dirty="0"/>
          </a:p>
        </p:txBody>
      </p:sp>
    </p:spTree>
    <p:extLst>
      <p:ext uri="{BB962C8B-B14F-4D97-AF65-F5344CB8AC3E}">
        <p14:creationId xmlns:p14="http://schemas.microsoft.com/office/powerpoint/2010/main" val="28506678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Green seedling sprouting on the earth">
            <a:extLst>
              <a:ext uri="{FF2B5EF4-FFF2-40B4-BE49-F238E27FC236}">
                <a16:creationId xmlns:a16="http://schemas.microsoft.com/office/drawing/2014/main" id="{63290DE1-E48B-D78E-735E-9497D4C191C8}"/>
              </a:ext>
            </a:extLst>
          </p:cNvPr>
          <p:cNvPicPr>
            <a:picLocks noChangeAspect="1"/>
          </p:cNvPicPr>
          <p:nvPr/>
        </p:nvPicPr>
        <p:blipFill rotWithShape="1">
          <a:blip r:embed="rId2"/>
          <a:srcRect l="18958" r="2664" b="-1"/>
          <a:stretch/>
        </p:blipFill>
        <p:spPr>
          <a:xfrm>
            <a:off x="3522468"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675BD2-49B1-2B4D-BD74-15017B52E5A5}"/>
              </a:ext>
            </a:extLst>
          </p:cNvPr>
          <p:cNvSpPr>
            <a:spLocks noGrp="1"/>
          </p:cNvSpPr>
          <p:nvPr>
            <p:ph type="title"/>
          </p:nvPr>
        </p:nvSpPr>
        <p:spPr>
          <a:xfrm>
            <a:off x="371094" y="1161288"/>
            <a:ext cx="3438144" cy="1124712"/>
          </a:xfrm>
        </p:spPr>
        <p:txBody>
          <a:bodyPr anchor="b">
            <a:normAutofit/>
          </a:bodyPr>
          <a:lstStyle/>
          <a:p>
            <a:r>
              <a:rPr lang="en-US" sz="2800" dirty="0"/>
              <a:t>Sunlight</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833FB5-D55C-BE4C-9336-620CBD286011}"/>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Sunlight is needed for Photosynthesis because it is used to power the conversion process and the plant. This process is where the plant </a:t>
            </a:r>
            <a:r>
              <a:rPr lang="en-AU" sz="1700" dirty="0"/>
              <a:t>changes water and carbon dioxide into a sugar called glucose. Glucose is used by plants for energy and to make other substances like cellulose and starch.</a:t>
            </a:r>
            <a:endParaRPr lang="en-US" sz="1700" dirty="0"/>
          </a:p>
        </p:txBody>
      </p:sp>
    </p:spTree>
    <p:extLst>
      <p:ext uri="{BB962C8B-B14F-4D97-AF65-F5344CB8AC3E}">
        <p14:creationId xmlns:p14="http://schemas.microsoft.com/office/powerpoint/2010/main" val="18070878"/>
      </p:ext>
    </p:extLst>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eaf on test tubes">
            <a:extLst>
              <a:ext uri="{FF2B5EF4-FFF2-40B4-BE49-F238E27FC236}">
                <a16:creationId xmlns:a16="http://schemas.microsoft.com/office/drawing/2014/main" id="{29131C00-99AB-1CCB-52EA-875282557980}"/>
              </a:ext>
            </a:extLst>
          </p:cNvPr>
          <p:cNvPicPr>
            <a:picLocks noChangeAspect="1"/>
          </p:cNvPicPr>
          <p:nvPr/>
        </p:nvPicPr>
        <p:blipFill rotWithShape="1">
          <a:blip r:embed="rId2"/>
          <a:srcRect l="46125" r="8715" b="-1"/>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47CFE9CE-A965-DA45-B028-C095B0290CA5}"/>
              </a:ext>
            </a:extLst>
          </p:cNvPr>
          <p:cNvSpPr>
            <a:spLocks noGrp="1"/>
          </p:cNvSpPr>
          <p:nvPr>
            <p:ph idx="1"/>
          </p:nvPr>
        </p:nvSpPr>
        <p:spPr>
          <a:xfrm>
            <a:off x="5069940" y="2322576"/>
            <a:ext cx="6172200" cy="3858768"/>
          </a:xfrm>
        </p:spPr>
        <p:txBody>
          <a:bodyPr>
            <a:normAutofit/>
          </a:bodyPr>
          <a:lstStyle/>
          <a:p>
            <a:pPr marL="0" indent="0" algn="ctr">
              <a:buNone/>
            </a:pPr>
            <a:r>
              <a:rPr lang="en-US" sz="2400" dirty="0"/>
              <a:t>Ch</a:t>
            </a:r>
            <a:r>
              <a:rPr lang="en-AU" sz="2400" dirty="0"/>
              <a:t>lorophyll is needed for Photosynthesis because it is used to absorb the light for the plant to create the Glucose, converts carbon dioxide to oxygen and etc…</a:t>
            </a:r>
            <a:endParaRPr lang="en-US" sz="2400" dirty="0"/>
          </a:p>
        </p:txBody>
      </p:sp>
      <p:sp>
        <p:nvSpPr>
          <p:cNvPr id="6" name="Title 5">
            <a:extLst>
              <a:ext uri="{FF2B5EF4-FFF2-40B4-BE49-F238E27FC236}">
                <a16:creationId xmlns:a16="http://schemas.microsoft.com/office/drawing/2014/main" id="{7AE71560-24AE-A447-ACCB-86240203D0C5}"/>
              </a:ext>
            </a:extLst>
          </p:cNvPr>
          <p:cNvSpPr>
            <a:spLocks noGrp="1"/>
          </p:cNvSpPr>
          <p:nvPr>
            <p:ph type="title"/>
          </p:nvPr>
        </p:nvSpPr>
        <p:spPr>
          <a:xfrm>
            <a:off x="6018178" y="365125"/>
            <a:ext cx="5335621" cy="1325563"/>
          </a:xfrm>
        </p:spPr>
        <p:txBody>
          <a:bodyPr/>
          <a:lstStyle/>
          <a:p>
            <a:r>
              <a:rPr lang="en-US" dirty="0"/>
              <a:t>Chlorophyll</a:t>
            </a:r>
          </a:p>
        </p:txBody>
      </p:sp>
    </p:spTree>
    <p:extLst>
      <p:ext uri="{BB962C8B-B14F-4D97-AF65-F5344CB8AC3E}">
        <p14:creationId xmlns:p14="http://schemas.microsoft.com/office/powerpoint/2010/main" val="4290230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63CEDA9-D629-DF4B-99D8-5A3FBFE1F467}"/>
              </a:ext>
            </a:extLst>
          </p:cNvPr>
          <p:cNvSpPr>
            <a:spLocks noGrp="1"/>
          </p:cNvSpPr>
          <p:nvPr>
            <p:ph type="title"/>
          </p:nvPr>
        </p:nvSpPr>
        <p:spPr>
          <a:xfrm>
            <a:off x="1014141" y="1450655"/>
            <a:ext cx="3932030" cy="3956690"/>
          </a:xfrm>
        </p:spPr>
        <p:txBody>
          <a:bodyPr anchor="ctr">
            <a:normAutofit/>
          </a:bodyPr>
          <a:lstStyle/>
          <a:p>
            <a:r>
              <a:rPr lang="en-US" sz="8000" dirty="0">
                <a:solidFill>
                  <a:schemeClr val="bg1"/>
                </a:solidFill>
              </a:rPr>
              <a:t>Carbon Dioxide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83842-0077-D64B-8C52-C8862854DEE2}"/>
              </a:ext>
            </a:extLst>
          </p:cNvPr>
          <p:cNvSpPr>
            <a:spLocks noGrp="1"/>
          </p:cNvSpPr>
          <p:nvPr>
            <p:ph idx="1"/>
          </p:nvPr>
        </p:nvSpPr>
        <p:spPr>
          <a:xfrm>
            <a:off x="6096000" y="1108061"/>
            <a:ext cx="5008901" cy="4571972"/>
          </a:xfrm>
        </p:spPr>
        <p:txBody>
          <a:bodyPr anchor="ctr">
            <a:normAutofit/>
          </a:bodyPr>
          <a:lstStyle/>
          <a:p>
            <a:pPr marL="0" indent="0" algn="ctr">
              <a:buNone/>
            </a:pPr>
            <a:r>
              <a:rPr lang="en-US" sz="2000" dirty="0">
                <a:solidFill>
                  <a:schemeClr val="bg1"/>
                </a:solidFill>
              </a:rPr>
              <a:t>Carbon Dioxide is needed for Photosynthesis because it is used to feed the plants and help create the Glucose that is used and stored in the plant.</a:t>
            </a:r>
          </a:p>
        </p:txBody>
      </p:sp>
    </p:spTree>
    <p:extLst>
      <p:ext uri="{BB962C8B-B14F-4D97-AF65-F5344CB8AC3E}">
        <p14:creationId xmlns:p14="http://schemas.microsoft.com/office/powerpoint/2010/main" val="730398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and water droplets">
            <a:extLst>
              <a:ext uri="{FF2B5EF4-FFF2-40B4-BE49-F238E27FC236}">
                <a16:creationId xmlns:a16="http://schemas.microsoft.com/office/drawing/2014/main" id="{62D172CA-E419-1612-F540-99697925962C}"/>
              </a:ext>
            </a:extLst>
          </p:cNvPr>
          <p:cNvPicPr>
            <a:picLocks noChangeAspect="1"/>
          </p:cNvPicPr>
          <p:nvPr/>
        </p:nvPicPr>
        <p:blipFill rotWithShape="1">
          <a:blip r:embed="rId2"/>
          <a:srcRect r="9296" b="-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E51A77-C1AB-7C41-A825-9D5BB5676EE9}"/>
              </a:ext>
            </a:extLst>
          </p:cNvPr>
          <p:cNvSpPr>
            <a:spLocks noGrp="1"/>
          </p:cNvSpPr>
          <p:nvPr>
            <p:ph type="title"/>
          </p:nvPr>
        </p:nvSpPr>
        <p:spPr>
          <a:xfrm>
            <a:off x="371094" y="1161288"/>
            <a:ext cx="3438144" cy="1124712"/>
          </a:xfrm>
        </p:spPr>
        <p:txBody>
          <a:bodyPr anchor="b">
            <a:normAutofit/>
          </a:bodyPr>
          <a:lstStyle/>
          <a:p>
            <a:r>
              <a:rPr lang="en-US" sz="2800"/>
              <a:t>Water</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BA3155-16DF-6646-8493-4778DE85AD99}"/>
              </a:ext>
            </a:extLst>
          </p:cNvPr>
          <p:cNvSpPr>
            <a:spLocks noGrp="1"/>
          </p:cNvSpPr>
          <p:nvPr>
            <p:ph idx="1"/>
          </p:nvPr>
        </p:nvSpPr>
        <p:spPr>
          <a:xfrm>
            <a:off x="371094" y="2718054"/>
            <a:ext cx="3438906" cy="3207258"/>
          </a:xfrm>
        </p:spPr>
        <p:txBody>
          <a:bodyPr anchor="t">
            <a:normAutofit/>
          </a:bodyPr>
          <a:lstStyle/>
          <a:p>
            <a:pPr marL="0" indent="0" algn="ctr">
              <a:buNone/>
            </a:pPr>
            <a:r>
              <a:rPr lang="en-US" sz="1700" dirty="0"/>
              <a:t>Water is needed in Photosynthesis because it provides hydrogen which is needed to create Glucose.</a:t>
            </a:r>
          </a:p>
        </p:txBody>
      </p:sp>
    </p:spTree>
    <p:extLst>
      <p:ext uri="{BB962C8B-B14F-4D97-AF65-F5344CB8AC3E}">
        <p14:creationId xmlns:p14="http://schemas.microsoft.com/office/powerpoint/2010/main" val="1620343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wer in a glass container">
            <a:extLst>
              <a:ext uri="{FF2B5EF4-FFF2-40B4-BE49-F238E27FC236}">
                <a16:creationId xmlns:a16="http://schemas.microsoft.com/office/drawing/2014/main" id="{0CA3EE96-D0B2-A1DB-04CF-557D50A80F97}"/>
              </a:ext>
            </a:extLst>
          </p:cNvPr>
          <p:cNvPicPr>
            <a:picLocks noChangeAspect="1"/>
          </p:cNvPicPr>
          <p:nvPr/>
        </p:nvPicPr>
        <p:blipFill rotWithShape="1">
          <a:blip r:embed="rId2">
            <a:alphaModFix amt="40000"/>
          </a:blip>
          <a:srcRect t="9102" b="6628"/>
          <a:stretch/>
        </p:blipFill>
        <p:spPr>
          <a:xfrm>
            <a:off x="20" y="10"/>
            <a:ext cx="12191979" cy="6857990"/>
          </a:xfrm>
          <a:prstGeom prst="rect">
            <a:avLst/>
          </a:prstGeom>
        </p:spPr>
      </p:pic>
      <p:sp>
        <p:nvSpPr>
          <p:cNvPr id="2" name="Title 1">
            <a:extLst>
              <a:ext uri="{FF2B5EF4-FFF2-40B4-BE49-F238E27FC236}">
                <a16:creationId xmlns:a16="http://schemas.microsoft.com/office/drawing/2014/main" id="{F632EF31-7531-A143-95DA-31F99494138E}"/>
              </a:ext>
            </a:extLst>
          </p:cNvPr>
          <p:cNvSpPr>
            <a:spLocks noGrp="1"/>
          </p:cNvSpPr>
          <p:nvPr>
            <p:ph type="title"/>
          </p:nvPr>
        </p:nvSpPr>
        <p:spPr>
          <a:xfrm>
            <a:off x="841249" y="941832"/>
            <a:ext cx="10506456" cy="2057400"/>
          </a:xfrm>
        </p:spPr>
        <p:txBody>
          <a:bodyPr anchor="b">
            <a:normAutofit/>
          </a:bodyPr>
          <a:lstStyle/>
          <a:p>
            <a:r>
              <a:rPr lang="en-US" sz="5000" dirty="0"/>
              <a:t>How does it happen? </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6968A7-07FB-3E4A-B397-D785D9544FE7}"/>
              </a:ext>
            </a:extLst>
          </p:cNvPr>
          <p:cNvSpPr>
            <a:spLocks noGrp="1"/>
          </p:cNvSpPr>
          <p:nvPr>
            <p:ph idx="1"/>
          </p:nvPr>
        </p:nvSpPr>
        <p:spPr>
          <a:xfrm>
            <a:off x="841248" y="3502152"/>
            <a:ext cx="10506456" cy="2670048"/>
          </a:xfrm>
        </p:spPr>
        <p:txBody>
          <a:bodyPr>
            <a:normAutofit/>
          </a:bodyPr>
          <a:lstStyle/>
          <a:p>
            <a:pPr marL="0" indent="0" algn="ctr">
              <a:buNone/>
            </a:pPr>
            <a:r>
              <a:rPr lang="en-AU" sz="2000" dirty="0"/>
              <a:t>During photosynthesis, plants take in carbon dioxide (CO2) and water (H2O) from the air and soil. Within the plant cell, the water is oxidized, meaning it loses electrons, while the carbon dioxide is reduced, meaning it gains electrons. This transforms the water into oxygen and the carbon dioxide into glucose. The plant then releases the oxygen back into the air, and stores energy within the glucose molecules.</a:t>
            </a:r>
            <a:endParaRPr lang="en-US" sz="2000" dirty="0"/>
          </a:p>
        </p:txBody>
      </p:sp>
    </p:spTree>
    <p:extLst>
      <p:ext uri="{BB962C8B-B14F-4D97-AF65-F5344CB8AC3E}">
        <p14:creationId xmlns:p14="http://schemas.microsoft.com/office/powerpoint/2010/main" val="3025151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4515-7069-1642-9E3A-E10D13226C03}"/>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lang="en-US" sz="5000" kern="1200" dirty="0">
                <a:solidFill>
                  <a:schemeClr val="bg1"/>
                </a:solidFill>
                <a:latin typeface="+mj-lt"/>
                <a:ea typeface="+mj-ea"/>
                <a:cs typeface="+mj-cs"/>
              </a:rPr>
              <a:t>Image of process</a:t>
            </a:r>
          </a:p>
        </p:txBody>
      </p:sp>
      <p:sp>
        <p:nvSpPr>
          <p:cNvPr id="4" name="Text Placeholder 3">
            <a:extLst>
              <a:ext uri="{FF2B5EF4-FFF2-40B4-BE49-F238E27FC236}">
                <a16:creationId xmlns:a16="http://schemas.microsoft.com/office/drawing/2014/main" id="{95D9988B-CFFB-DE47-8BFD-97591A1A041F}"/>
              </a:ext>
            </a:extLst>
          </p:cNvPr>
          <p:cNvSpPr>
            <a:spLocks noGrp="1"/>
          </p:cNvSpPr>
          <p:nvPr>
            <p:ph type="body" sz="half" idx="2"/>
          </p:nvPr>
        </p:nvSpPr>
        <p:spPr>
          <a:xfrm>
            <a:off x="728663" y="3902075"/>
            <a:ext cx="5367337" cy="1655762"/>
          </a:xfrm>
        </p:spPr>
        <p:txBody>
          <a:bodyPr vert="horz" lIns="91440" tIns="45720" rIns="91440" bIns="45720" rtlCol="0">
            <a:normAutofit/>
          </a:bodyPr>
          <a:lstStyle/>
          <a:p>
            <a:r>
              <a:rPr lang="en-US" sz="2000" kern="1200" dirty="0">
                <a:solidFill>
                  <a:schemeClr val="bg1"/>
                </a:solidFill>
                <a:latin typeface="+mn-lt"/>
                <a:ea typeface="+mn-ea"/>
                <a:cs typeface="+mn-cs"/>
              </a:rPr>
              <a:t>This is an image of the process of Photosynthesis.</a:t>
            </a:r>
          </a:p>
        </p:txBody>
      </p:sp>
      <p:sp>
        <p:nvSpPr>
          <p:cNvPr id="13" name="Rectangle 12">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10;&#10;Description automatically generated">
            <a:extLst>
              <a:ext uri="{FF2B5EF4-FFF2-40B4-BE49-F238E27FC236}">
                <a16:creationId xmlns:a16="http://schemas.microsoft.com/office/drawing/2014/main" id="{10E647F6-A08A-024C-9717-CCE44E76C94B}"/>
              </a:ext>
            </a:extLst>
          </p:cNvPr>
          <p:cNvPicPr>
            <a:picLocks noGrp="1" noChangeAspect="1"/>
          </p:cNvPicPr>
          <p:nvPr>
            <p:ph type="pic" idx="1"/>
          </p:nvPr>
        </p:nvPicPr>
        <p:blipFill>
          <a:blip r:embed="rId2"/>
          <a:srcRect t="9673" b="9673"/>
          <a:stretch>
            <a:fillRect/>
          </a:stretch>
        </p:blipFill>
        <p:spPr>
          <a:xfrm>
            <a:off x="6583776" y="1477271"/>
            <a:ext cx="4806120" cy="3798801"/>
          </a:xfrm>
          <a:prstGeom prst="rect">
            <a:avLst/>
          </a:prstGeom>
        </p:spPr>
      </p:pic>
    </p:spTree>
    <p:extLst>
      <p:ext uri="{BB962C8B-B14F-4D97-AF65-F5344CB8AC3E}">
        <p14:creationId xmlns:p14="http://schemas.microsoft.com/office/powerpoint/2010/main" val="35733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nodeType="clickEffect">
                                  <p:stCondLst>
                                    <p:cond delay="0"/>
                                  </p:stCondLst>
                                  <p:iterate type="lt">
                                    <p:tmPct val="10000"/>
                                  </p:iterate>
                                  <p:childTnLst>
                                    <p:set>
                                      <p:cBhvr>
                                        <p:cTn id="24" dur="1" fill="hold">
                                          <p:stCondLst>
                                            <p:cond delay="0"/>
                                          </p:stCondLst>
                                        </p:cTn>
                                        <p:tgtEl>
                                          <p:spTgt spid="4">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4">
                                            <p:txEl>
                                              <p:pRg st="0" end="0"/>
                                            </p:txEl>
                                          </p:spTgt>
                                        </p:tgtEl>
                                        <p:attrNameLst>
                                          <p:attrName>ppt_w</p:attrName>
                                        </p:attrNameLst>
                                      </p:cBhvr>
                                    </p:anim>
                                    <p:anim by="(#ppt_w*0.50)" calcmode="lin" valueType="num">
                                      <p:cBhvr>
                                        <p:cTn id="26" dur="500" decel="50000" autoRev="1" fill="hold">
                                          <p:stCondLst>
                                            <p:cond delay="0"/>
                                          </p:stCondLst>
                                        </p:cTn>
                                        <p:tgtEl>
                                          <p:spTgt spid="4">
                                            <p:txEl>
                                              <p:pRg st="0" end="0"/>
                                            </p:txEl>
                                          </p:spTgt>
                                        </p:tgtEl>
                                        <p:attrNameLst>
                                          <p:attrName>ppt_x</p:attrName>
                                        </p:attrNameLst>
                                      </p:cBhvr>
                                    </p:anim>
                                    <p:anim from="(-#ppt_h/2)" to="(#ppt_y)" calcmode="lin" valueType="num">
                                      <p:cBhvr>
                                        <p:cTn id="27" dur="1000" fill="hold">
                                          <p:stCondLst>
                                            <p:cond delay="0"/>
                                          </p:stCondLst>
                                        </p:cTn>
                                        <p:tgtEl>
                                          <p:spTgt spid="4">
                                            <p:txEl>
                                              <p:pRg st="0" end="0"/>
                                            </p:txEl>
                                          </p:spTgt>
                                        </p:tgtEl>
                                        <p:attrNameLst>
                                          <p:attrName>ppt_y</p:attrName>
                                        </p:attrNameLst>
                                      </p:cBhvr>
                                    </p:anim>
                                    <p:animRot by="21600000">
                                      <p:cBhvr>
                                        <p:cTn id="28" dur="1000" fill="hold">
                                          <p:stCondLst>
                                            <p:cond delay="0"/>
                                          </p:stCondLst>
                                        </p:cTn>
                                        <p:tgtEl>
                                          <p:spTgt spid="4">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465</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Photosynthesis</vt:lpstr>
      <vt:lpstr>What is it?</vt:lpstr>
      <vt:lpstr>What is needed in Photosynthesis?</vt:lpstr>
      <vt:lpstr>Sunlight</vt:lpstr>
      <vt:lpstr>Chlorophyll</vt:lpstr>
      <vt:lpstr>Carbon Dioxide</vt:lpstr>
      <vt:lpstr>Water</vt:lpstr>
      <vt:lpstr>How does it happen? </vt:lpstr>
      <vt:lpstr>Image of process</vt:lpstr>
      <vt:lpstr>Meanings:</vt:lpstr>
      <vt:lpstr>Thank you for looking through my Presentation I hope you liked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Photosynthesis </dc:title>
  <dc:creator>Samhith Alluri</dc:creator>
  <cp:lastModifiedBy>Samhith Alluri</cp:lastModifiedBy>
  <cp:revision>5</cp:revision>
  <dcterms:created xsi:type="dcterms:W3CDTF">2022-03-12T22:34:20Z</dcterms:created>
  <dcterms:modified xsi:type="dcterms:W3CDTF">2022-03-13T09:43:47Z</dcterms:modified>
</cp:coreProperties>
</file>