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1" r:id="rId2"/>
    <p:sldId id="323" r:id="rId3"/>
    <p:sldId id="337" r:id="rId4"/>
    <p:sldId id="324" r:id="rId5"/>
    <p:sldId id="331" r:id="rId6"/>
    <p:sldId id="333" r:id="rId7"/>
    <p:sldId id="339" r:id="rId8"/>
    <p:sldId id="336" r:id="rId9"/>
    <p:sldId id="33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3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56E79-AC8B-47A7-A75A-CFC82D4C10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854859-54D4-4D6A-80D4-CA80246E37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F68E54-B163-436A-8C40-88B9A04F555D}"/>
              </a:ext>
            </a:extLst>
          </p:cNvPr>
          <p:cNvSpPr>
            <a:spLocks noGrp="1"/>
          </p:cNvSpPr>
          <p:nvPr>
            <p:ph type="dt" sz="half" idx="10"/>
          </p:nvPr>
        </p:nvSpPr>
        <p:spPr/>
        <p:txBody>
          <a:bodyPr/>
          <a:lstStyle/>
          <a:p>
            <a:fld id="{9CCF27CD-6D1E-4DF0-AC5F-8EFD5586C1BD}" type="datetimeFigureOut">
              <a:rPr lang="en-US" smtClean="0"/>
              <a:t>4/8/2023</a:t>
            </a:fld>
            <a:endParaRPr lang="en-US"/>
          </a:p>
        </p:txBody>
      </p:sp>
      <p:sp>
        <p:nvSpPr>
          <p:cNvPr id="5" name="Footer Placeholder 4">
            <a:extLst>
              <a:ext uri="{FF2B5EF4-FFF2-40B4-BE49-F238E27FC236}">
                <a16:creationId xmlns:a16="http://schemas.microsoft.com/office/drawing/2014/main" id="{BDC9B7A8-B465-4AEA-A6DC-6CBFD92119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AD6407-A47D-42AD-88F6-00834F90AB9D}"/>
              </a:ext>
            </a:extLst>
          </p:cNvPr>
          <p:cNvSpPr>
            <a:spLocks noGrp="1"/>
          </p:cNvSpPr>
          <p:nvPr>
            <p:ph type="sldNum" sz="quarter" idx="12"/>
          </p:nvPr>
        </p:nvSpPr>
        <p:spPr/>
        <p:txBody>
          <a:bodyPr/>
          <a:lstStyle/>
          <a:p>
            <a:fld id="{446E2569-3405-4A42-B44C-282EB9BAD872}" type="slidenum">
              <a:rPr lang="en-US" smtClean="0"/>
              <a:t>‹#›</a:t>
            </a:fld>
            <a:endParaRPr lang="en-US"/>
          </a:p>
        </p:txBody>
      </p:sp>
    </p:spTree>
    <p:extLst>
      <p:ext uri="{BB962C8B-B14F-4D97-AF65-F5344CB8AC3E}">
        <p14:creationId xmlns:p14="http://schemas.microsoft.com/office/powerpoint/2010/main" val="363947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C8152-0585-4F1E-A653-E0EFD0773C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FDF387-F894-41C1-A736-07844A11774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FB7E1E-44FD-4B7E-B56F-ED76A07A53E8}"/>
              </a:ext>
            </a:extLst>
          </p:cNvPr>
          <p:cNvSpPr>
            <a:spLocks noGrp="1"/>
          </p:cNvSpPr>
          <p:nvPr>
            <p:ph type="dt" sz="half" idx="10"/>
          </p:nvPr>
        </p:nvSpPr>
        <p:spPr/>
        <p:txBody>
          <a:bodyPr/>
          <a:lstStyle/>
          <a:p>
            <a:fld id="{9CCF27CD-6D1E-4DF0-AC5F-8EFD5586C1BD}" type="datetimeFigureOut">
              <a:rPr lang="en-US" smtClean="0"/>
              <a:t>4/8/2023</a:t>
            </a:fld>
            <a:endParaRPr lang="en-US"/>
          </a:p>
        </p:txBody>
      </p:sp>
      <p:sp>
        <p:nvSpPr>
          <p:cNvPr id="5" name="Footer Placeholder 4">
            <a:extLst>
              <a:ext uri="{FF2B5EF4-FFF2-40B4-BE49-F238E27FC236}">
                <a16:creationId xmlns:a16="http://schemas.microsoft.com/office/drawing/2014/main" id="{C3AE6888-BD72-45B0-A7CE-A9C1020BE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4436F-2F66-49EC-A57C-D8E1495D6FCB}"/>
              </a:ext>
            </a:extLst>
          </p:cNvPr>
          <p:cNvSpPr>
            <a:spLocks noGrp="1"/>
          </p:cNvSpPr>
          <p:nvPr>
            <p:ph type="sldNum" sz="quarter" idx="12"/>
          </p:nvPr>
        </p:nvSpPr>
        <p:spPr/>
        <p:txBody>
          <a:bodyPr/>
          <a:lstStyle/>
          <a:p>
            <a:fld id="{446E2569-3405-4A42-B44C-282EB9BAD872}" type="slidenum">
              <a:rPr lang="en-US" smtClean="0"/>
              <a:t>‹#›</a:t>
            </a:fld>
            <a:endParaRPr lang="en-US"/>
          </a:p>
        </p:txBody>
      </p:sp>
    </p:spTree>
    <p:extLst>
      <p:ext uri="{BB962C8B-B14F-4D97-AF65-F5344CB8AC3E}">
        <p14:creationId xmlns:p14="http://schemas.microsoft.com/office/powerpoint/2010/main" val="2167765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803979-6A56-4613-BB9F-A88D4E1978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D8B3CA-0229-489A-8F97-8B9247D0812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4F14C-5032-4877-BA11-5137C2911536}"/>
              </a:ext>
            </a:extLst>
          </p:cNvPr>
          <p:cNvSpPr>
            <a:spLocks noGrp="1"/>
          </p:cNvSpPr>
          <p:nvPr>
            <p:ph type="dt" sz="half" idx="10"/>
          </p:nvPr>
        </p:nvSpPr>
        <p:spPr/>
        <p:txBody>
          <a:bodyPr/>
          <a:lstStyle/>
          <a:p>
            <a:fld id="{9CCF27CD-6D1E-4DF0-AC5F-8EFD5586C1BD}" type="datetimeFigureOut">
              <a:rPr lang="en-US" smtClean="0"/>
              <a:t>4/8/2023</a:t>
            </a:fld>
            <a:endParaRPr lang="en-US"/>
          </a:p>
        </p:txBody>
      </p:sp>
      <p:sp>
        <p:nvSpPr>
          <p:cNvPr id="5" name="Footer Placeholder 4">
            <a:extLst>
              <a:ext uri="{FF2B5EF4-FFF2-40B4-BE49-F238E27FC236}">
                <a16:creationId xmlns:a16="http://schemas.microsoft.com/office/drawing/2014/main" id="{25C311A6-D82A-4961-B2F0-3F70A1D6D8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EF2A8-ABE7-4D95-AAB8-239F28F7E905}"/>
              </a:ext>
            </a:extLst>
          </p:cNvPr>
          <p:cNvSpPr>
            <a:spLocks noGrp="1"/>
          </p:cNvSpPr>
          <p:nvPr>
            <p:ph type="sldNum" sz="quarter" idx="12"/>
          </p:nvPr>
        </p:nvSpPr>
        <p:spPr/>
        <p:txBody>
          <a:bodyPr/>
          <a:lstStyle/>
          <a:p>
            <a:fld id="{446E2569-3405-4A42-B44C-282EB9BAD872}" type="slidenum">
              <a:rPr lang="en-US" smtClean="0"/>
              <a:t>‹#›</a:t>
            </a:fld>
            <a:endParaRPr lang="en-US"/>
          </a:p>
        </p:txBody>
      </p:sp>
    </p:spTree>
    <p:extLst>
      <p:ext uri="{BB962C8B-B14F-4D97-AF65-F5344CB8AC3E}">
        <p14:creationId xmlns:p14="http://schemas.microsoft.com/office/powerpoint/2010/main" val="4198161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alphaModFix amt="50000"/>
            <a:extLst>
              <a:ext uri="{28A0092B-C50C-407E-A947-70E740481C1C}">
                <a14:useLocalDpi xmlns:a14="http://schemas.microsoft.com/office/drawing/2010/main" val="0"/>
              </a:ext>
            </a:extLst>
          </a:blip>
          <a:srcRect l="178" t="-543" r="178" b="-543"/>
          <a:stretch/>
        </p:blipFill>
        <p:spPr>
          <a:xfrm>
            <a:off x="4750810" y="2223656"/>
            <a:ext cx="2690381" cy="2729344"/>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817420"/>
            <a:ext cx="12192000" cy="40580"/>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60569"/>
            <a:ext cx="10668000" cy="764364"/>
          </a:xfrm>
          <a:prstGeom prst="rect">
            <a:avLst/>
          </a:prstGeom>
        </p:spPr>
      </p:pic>
      <p:sp>
        <p:nvSpPr>
          <p:cNvPr id="2" name="Title 1"/>
          <p:cNvSpPr>
            <a:spLocks noGrp="1"/>
          </p:cNvSpPr>
          <p:nvPr>
            <p:ph type="title"/>
          </p:nvPr>
        </p:nvSpPr>
        <p:spPr>
          <a:xfrm>
            <a:off x="838200" y="160569"/>
            <a:ext cx="9321800" cy="764364"/>
          </a:xfrm>
        </p:spPr>
        <p:txBody>
          <a:bodyPr>
            <a:normAutofit/>
          </a:bodyPr>
          <a:lstStyle>
            <a:lvl1pPr>
              <a:defRPr sz="3200" b="1">
                <a:solidFill>
                  <a:schemeClr val="bg1"/>
                </a:solidFill>
                <a:latin typeface="Helvetica" panose="020B0604020202030204" pitchFamily="34" charset="0"/>
              </a:defRPr>
            </a:lvl1pPr>
          </a:lstStyle>
          <a:p>
            <a:r>
              <a:rPr lang="en-US"/>
              <a:t>Click to edit Master title style</a:t>
            </a:r>
          </a:p>
        </p:txBody>
      </p:sp>
      <p:sp>
        <p:nvSpPr>
          <p:cNvPr id="11" name="Text Placeholder 10"/>
          <p:cNvSpPr>
            <a:spLocks noGrp="1"/>
          </p:cNvSpPr>
          <p:nvPr>
            <p:ph type="body" sz="quarter" idx="13"/>
          </p:nvPr>
        </p:nvSpPr>
        <p:spPr>
          <a:xfrm>
            <a:off x="857739" y="1600201"/>
            <a:ext cx="10160000" cy="2728913"/>
          </a:xfrm>
        </p:spPr>
        <p:txBody>
          <a:bodyPr/>
          <a:lstStyle>
            <a:lvl1pPr>
              <a:defRPr sz="1800">
                <a:latin typeface="Helvetica" panose="020B0604020202030204" pitchFamily="34" charset="0"/>
              </a:defRPr>
            </a:lvl1pPr>
            <a:lvl2pPr>
              <a:defRPr sz="1600">
                <a:latin typeface="Helvetica" panose="020B0604020202030204" pitchFamily="34" charset="0"/>
              </a:defRPr>
            </a:lvl2pPr>
            <a:lvl3pPr>
              <a:defRPr sz="1400">
                <a:latin typeface="Helvetica" panose="020B0604020202030204" pitchFamily="34" charset="0"/>
              </a:defRPr>
            </a:lvl3pPr>
            <a:lvl4pPr>
              <a:defRPr sz="1200">
                <a:latin typeface="Helvetica" panose="020B0604020202030204" pitchFamily="34" charset="0"/>
              </a:defRPr>
            </a:lvl4pPr>
            <a:lvl5pPr>
              <a:defRPr sz="1200">
                <a:latin typeface="Helvetica" panose="020B0604020202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2"/>
          <p:cNvSpPr>
            <a:spLocks noGrp="1"/>
          </p:cNvSpPr>
          <p:nvPr>
            <p:ph type="body" sz="quarter" idx="14"/>
          </p:nvPr>
        </p:nvSpPr>
        <p:spPr>
          <a:xfrm>
            <a:off x="329247" y="1143001"/>
            <a:ext cx="11196956" cy="395287"/>
          </a:xfrm>
        </p:spPr>
        <p:txBody>
          <a:bodyPr>
            <a:normAutofit/>
          </a:bodyPr>
          <a:lstStyle>
            <a:lvl1pPr marL="0" indent="0">
              <a:buNone/>
              <a:defRPr sz="2000" b="1">
                <a:solidFill>
                  <a:srgbClr val="1C1573"/>
                </a:solidFill>
                <a:latin typeface="Helvetica" panose="020B0604020202030204" pitchFamily="34" charset="0"/>
              </a:defRPr>
            </a:lvl1pPr>
            <a:lvl2pPr>
              <a:defRPr b="1">
                <a:solidFill>
                  <a:srgbClr val="1C1573"/>
                </a:solidFill>
                <a:latin typeface="Helvetica" panose="020B0604020202030204" pitchFamily="34" charset="0"/>
              </a:defRPr>
            </a:lvl2pPr>
            <a:lvl3pPr>
              <a:defRPr b="1">
                <a:solidFill>
                  <a:srgbClr val="1C1573"/>
                </a:solidFill>
                <a:latin typeface="Helvetica" panose="020B0604020202030204" pitchFamily="34" charset="0"/>
              </a:defRPr>
            </a:lvl3pPr>
            <a:lvl4pPr>
              <a:defRPr b="1">
                <a:solidFill>
                  <a:srgbClr val="1C1573"/>
                </a:solidFill>
                <a:latin typeface="Helvetica" panose="020B0604020202030204" pitchFamily="34" charset="0"/>
              </a:defRPr>
            </a:lvl4pPr>
            <a:lvl5pPr>
              <a:defRPr b="1">
                <a:solidFill>
                  <a:srgbClr val="1C1573"/>
                </a:solidFill>
                <a:latin typeface="Helvetica" panose="020B0604020202030204" pitchFamily="34" charset="0"/>
              </a:defRPr>
            </a:lvl5pPr>
          </a:lstStyle>
          <a:p>
            <a:pPr lvl="0"/>
            <a:r>
              <a:rPr lang="en-US" dirty="0"/>
              <a:t>Click to edit Master text styles</a:t>
            </a:r>
          </a:p>
        </p:txBody>
      </p:sp>
    </p:spTree>
    <p:extLst>
      <p:ext uri="{BB962C8B-B14F-4D97-AF65-F5344CB8AC3E}">
        <p14:creationId xmlns:p14="http://schemas.microsoft.com/office/powerpoint/2010/main" val="608277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5B2C2-1853-4B74-9773-83C61C8669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6BA5DD-BEBD-4EAD-8627-7D2046F4FD5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AECEE-CF5C-4D24-B63D-179F55DB78A6}"/>
              </a:ext>
            </a:extLst>
          </p:cNvPr>
          <p:cNvSpPr>
            <a:spLocks noGrp="1"/>
          </p:cNvSpPr>
          <p:nvPr>
            <p:ph type="dt" sz="half" idx="10"/>
          </p:nvPr>
        </p:nvSpPr>
        <p:spPr/>
        <p:txBody>
          <a:bodyPr/>
          <a:lstStyle/>
          <a:p>
            <a:fld id="{9CCF27CD-6D1E-4DF0-AC5F-8EFD5586C1BD}" type="datetimeFigureOut">
              <a:rPr lang="en-US" smtClean="0"/>
              <a:t>4/8/2023</a:t>
            </a:fld>
            <a:endParaRPr lang="en-US"/>
          </a:p>
        </p:txBody>
      </p:sp>
      <p:sp>
        <p:nvSpPr>
          <p:cNvPr id="5" name="Footer Placeholder 4">
            <a:extLst>
              <a:ext uri="{FF2B5EF4-FFF2-40B4-BE49-F238E27FC236}">
                <a16:creationId xmlns:a16="http://schemas.microsoft.com/office/drawing/2014/main" id="{110175FA-7038-4412-8AD6-EB1B0C9BDC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10C7A0-D894-4AC8-ABD4-515A946647BE}"/>
              </a:ext>
            </a:extLst>
          </p:cNvPr>
          <p:cNvSpPr>
            <a:spLocks noGrp="1"/>
          </p:cNvSpPr>
          <p:nvPr>
            <p:ph type="sldNum" sz="quarter" idx="12"/>
          </p:nvPr>
        </p:nvSpPr>
        <p:spPr/>
        <p:txBody>
          <a:bodyPr/>
          <a:lstStyle/>
          <a:p>
            <a:fld id="{446E2569-3405-4A42-B44C-282EB9BAD872}" type="slidenum">
              <a:rPr lang="en-US" smtClean="0"/>
              <a:t>‹#›</a:t>
            </a:fld>
            <a:endParaRPr lang="en-US"/>
          </a:p>
        </p:txBody>
      </p:sp>
    </p:spTree>
    <p:extLst>
      <p:ext uri="{BB962C8B-B14F-4D97-AF65-F5344CB8AC3E}">
        <p14:creationId xmlns:p14="http://schemas.microsoft.com/office/powerpoint/2010/main" val="4158280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BB1BB-7185-4193-BA40-C82BFDFC9E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265416-DF31-42F8-8100-225D6AAC45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1B8A833-C0D9-4CE9-B650-20CA353BD98B}"/>
              </a:ext>
            </a:extLst>
          </p:cNvPr>
          <p:cNvSpPr>
            <a:spLocks noGrp="1"/>
          </p:cNvSpPr>
          <p:nvPr>
            <p:ph type="dt" sz="half" idx="10"/>
          </p:nvPr>
        </p:nvSpPr>
        <p:spPr/>
        <p:txBody>
          <a:bodyPr/>
          <a:lstStyle/>
          <a:p>
            <a:fld id="{9CCF27CD-6D1E-4DF0-AC5F-8EFD5586C1BD}" type="datetimeFigureOut">
              <a:rPr lang="en-US" smtClean="0"/>
              <a:t>4/8/2023</a:t>
            </a:fld>
            <a:endParaRPr lang="en-US"/>
          </a:p>
        </p:txBody>
      </p:sp>
      <p:sp>
        <p:nvSpPr>
          <p:cNvPr id="5" name="Footer Placeholder 4">
            <a:extLst>
              <a:ext uri="{FF2B5EF4-FFF2-40B4-BE49-F238E27FC236}">
                <a16:creationId xmlns:a16="http://schemas.microsoft.com/office/drawing/2014/main" id="{1CD02CE2-E06F-4517-BBE5-CE3C47B9D6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C917A-06E2-4DAD-8CEA-19C48CC528EA}"/>
              </a:ext>
            </a:extLst>
          </p:cNvPr>
          <p:cNvSpPr>
            <a:spLocks noGrp="1"/>
          </p:cNvSpPr>
          <p:nvPr>
            <p:ph type="sldNum" sz="quarter" idx="12"/>
          </p:nvPr>
        </p:nvSpPr>
        <p:spPr/>
        <p:txBody>
          <a:bodyPr/>
          <a:lstStyle/>
          <a:p>
            <a:fld id="{446E2569-3405-4A42-B44C-282EB9BAD872}" type="slidenum">
              <a:rPr lang="en-US" smtClean="0"/>
              <a:t>‹#›</a:t>
            </a:fld>
            <a:endParaRPr lang="en-US"/>
          </a:p>
        </p:txBody>
      </p:sp>
    </p:spTree>
    <p:extLst>
      <p:ext uri="{BB962C8B-B14F-4D97-AF65-F5344CB8AC3E}">
        <p14:creationId xmlns:p14="http://schemas.microsoft.com/office/powerpoint/2010/main" val="4158261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31799-F3A6-4FB0-8400-FBE94AB9D5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B7DA1E-E644-4A0F-B265-47E3C9BA2E5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1A627-2364-4F3B-B9C1-21A4978CC1D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6B8C95-91A4-4D2C-8A79-C8FCBC997151}"/>
              </a:ext>
            </a:extLst>
          </p:cNvPr>
          <p:cNvSpPr>
            <a:spLocks noGrp="1"/>
          </p:cNvSpPr>
          <p:nvPr>
            <p:ph type="dt" sz="half" idx="10"/>
          </p:nvPr>
        </p:nvSpPr>
        <p:spPr/>
        <p:txBody>
          <a:bodyPr/>
          <a:lstStyle/>
          <a:p>
            <a:fld id="{9CCF27CD-6D1E-4DF0-AC5F-8EFD5586C1BD}" type="datetimeFigureOut">
              <a:rPr lang="en-US" smtClean="0"/>
              <a:t>4/8/2023</a:t>
            </a:fld>
            <a:endParaRPr lang="en-US"/>
          </a:p>
        </p:txBody>
      </p:sp>
      <p:sp>
        <p:nvSpPr>
          <p:cNvPr id="6" name="Footer Placeholder 5">
            <a:extLst>
              <a:ext uri="{FF2B5EF4-FFF2-40B4-BE49-F238E27FC236}">
                <a16:creationId xmlns:a16="http://schemas.microsoft.com/office/drawing/2014/main" id="{5B2943A6-F0D6-4001-AF9D-9E24B1206F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FE1744-17F6-4F77-9F90-CAB5E932F250}"/>
              </a:ext>
            </a:extLst>
          </p:cNvPr>
          <p:cNvSpPr>
            <a:spLocks noGrp="1"/>
          </p:cNvSpPr>
          <p:nvPr>
            <p:ph type="sldNum" sz="quarter" idx="12"/>
          </p:nvPr>
        </p:nvSpPr>
        <p:spPr/>
        <p:txBody>
          <a:bodyPr/>
          <a:lstStyle/>
          <a:p>
            <a:fld id="{446E2569-3405-4A42-B44C-282EB9BAD872}" type="slidenum">
              <a:rPr lang="en-US" smtClean="0"/>
              <a:t>‹#›</a:t>
            </a:fld>
            <a:endParaRPr lang="en-US"/>
          </a:p>
        </p:txBody>
      </p:sp>
    </p:spTree>
    <p:extLst>
      <p:ext uri="{BB962C8B-B14F-4D97-AF65-F5344CB8AC3E}">
        <p14:creationId xmlns:p14="http://schemas.microsoft.com/office/powerpoint/2010/main" val="408601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1E09F-601E-4B33-A69A-D4F0173517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BCC4C5-1CA1-4803-8DC1-331D174F3A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F7C9702-FB20-4C0C-9700-90FEBFAE2D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9FF8EB-696B-4239-8977-5C4A156AF4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0E8F0C0-948D-4618-A525-4A67421454B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7109C2-A4C6-40A0-AE0C-9FF5042B43C0}"/>
              </a:ext>
            </a:extLst>
          </p:cNvPr>
          <p:cNvSpPr>
            <a:spLocks noGrp="1"/>
          </p:cNvSpPr>
          <p:nvPr>
            <p:ph type="dt" sz="half" idx="10"/>
          </p:nvPr>
        </p:nvSpPr>
        <p:spPr/>
        <p:txBody>
          <a:bodyPr/>
          <a:lstStyle/>
          <a:p>
            <a:fld id="{9CCF27CD-6D1E-4DF0-AC5F-8EFD5586C1BD}" type="datetimeFigureOut">
              <a:rPr lang="en-US" smtClean="0"/>
              <a:t>4/8/2023</a:t>
            </a:fld>
            <a:endParaRPr lang="en-US"/>
          </a:p>
        </p:txBody>
      </p:sp>
      <p:sp>
        <p:nvSpPr>
          <p:cNvPr id="8" name="Footer Placeholder 7">
            <a:extLst>
              <a:ext uri="{FF2B5EF4-FFF2-40B4-BE49-F238E27FC236}">
                <a16:creationId xmlns:a16="http://schemas.microsoft.com/office/drawing/2014/main" id="{8CB7438E-CAC4-4B75-87B6-9E22133715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ABAB76-1191-42D7-BF18-6156B65DF4CD}"/>
              </a:ext>
            </a:extLst>
          </p:cNvPr>
          <p:cNvSpPr>
            <a:spLocks noGrp="1"/>
          </p:cNvSpPr>
          <p:nvPr>
            <p:ph type="sldNum" sz="quarter" idx="12"/>
          </p:nvPr>
        </p:nvSpPr>
        <p:spPr/>
        <p:txBody>
          <a:bodyPr/>
          <a:lstStyle/>
          <a:p>
            <a:fld id="{446E2569-3405-4A42-B44C-282EB9BAD872}" type="slidenum">
              <a:rPr lang="en-US" smtClean="0"/>
              <a:t>‹#›</a:t>
            </a:fld>
            <a:endParaRPr lang="en-US"/>
          </a:p>
        </p:txBody>
      </p:sp>
    </p:spTree>
    <p:extLst>
      <p:ext uri="{BB962C8B-B14F-4D97-AF65-F5344CB8AC3E}">
        <p14:creationId xmlns:p14="http://schemas.microsoft.com/office/powerpoint/2010/main" val="3104236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D213D-CBEB-4472-8F80-6241140633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A26CB2-5E83-4D74-8483-9DBDA325CA2F}"/>
              </a:ext>
            </a:extLst>
          </p:cNvPr>
          <p:cNvSpPr>
            <a:spLocks noGrp="1"/>
          </p:cNvSpPr>
          <p:nvPr>
            <p:ph type="dt" sz="half" idx="10"/>
          </p:nvPr>
        </p:nvSpPr>
        <p:spPr/>
        <p:txBody>
          <a:bodyPr/>
          <a:lstStyle/>
          <a:p>
            <a:fld id="{9CCF27CD-6D1E-4DF0-AC5F-8EFD5586C1BD}" type="datetimeFigureOut">
              <a:rPr lang="en-US" smtClean="0"/>
              <a:t>4/8/2023</a:t>
            </a:fld>
            <a:endParaRPr lang="en-US"/>
          </a:p>
        </p:txBody>
      </p:sp>
      <p:sp>
        <p:nvSpPr>
          <p:cNvPr id="4" name="Footer Placeholder 3">
            <a:extLst>
              <a:ext uri="{FF2B5EF4-FFF2-40B4-BE49-F238E27FC236}">
                <a16:creationId xmlns:a16="http://schemas.microsoft.com/office/drawing/2014/main" id="{EEFDA59D-03E9-44EE-92D2-B42DF8CFA7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69B85B-B76D-4723-8F26-95324EE8A7AA}"/>
              </a:ext>
            </a:extLst>
          </p:cNvPr>
          <p:cNvSpPr>
            <a:spLocks noGrp="1"/>
          </p:cNvSpPr>
          <p:nvPr>
            <p:ph type="sldNum" sz="quarter" idx="12"/>
          </p:nvPr>
        </p:nvSpPr>
        <p:spPr/>
        <p:txBody>
          <a:bodyPr/>
          <a:lstStyle/>
          <a:p>
            <a:fld id="{446E2569-3405-4A42-B44C-282EB9BAD872}" type="slidenum">
              <a:rPr lang="en-US" smtClean="0"/>
              <a:t>‹#›</a:t>
            </a:fld>
            <a:endParaRPr lang="en-US"/>
          </a:p>
        </p:txBody>
      </p:sp>
    </p:spTree>
    <p:extLst>
      <p:ext uri="{BB962C8B-B14F-4D97-AF65-F5344CB8AC3E}">
        <p14:creationId xmlns:p14="http://schemas.microsoft.com/office/powerpoint/2010/main" val="4118142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8B80C8-6EB7-4BE2-B7B2-E0CC2A2B83C7}"/>
              </a:ext>
            </a:extLst>
          </p:cNvPr>
          <p:cNvSpPr>
            <a:spLocks noGrp="1"/>
          </p:cNvSpPr>
          <p:nvPr>
            <p:ph type="dt" sz="half" idx="10"/>
          </p:nvPr>
        </p:nvSpPr>
        <p:spPr/>
        <p:txBody>
          <a:bodyPr/>
          <a:lstStyle/>
          <a:p>
            <a:fld id="{9CCF27CD-6D1E-4DF0-AC5F-8EFD5586C1BD}" type="datetimeFigureOut">
              <a:rPr lang="en-US" smtClean="0"/>
              <a:t>4/8/2023</a:t>
            </a:fld>
            <a:endParaRPr lang="en-US"/>
          </a:p>
        </p:txBody>
      </p:sp>
      <p:sp>
        <p:nvSpPr>
          <p:cNvPr id="3" name="Footer Placeholder 2">
            <a:extLst>
              <a:ext uri="{FF2B5EF4-FFF2-40B4-BE49-F238E27FC236}">
                <a16:creationId xmlns:a16="http://schemas.microsoft.com/office/drawing/2014/main" id="{DECF43D1-94A3-4FD4-AB79-0916BEC4C4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4A09CD-033C-4564-BE02-F472A886D015}"/>
              </a:ext>
            </a:extLst>
          </p:cNvPr>
          <p:cNvSpPr>
            <a:spLocks noGrp="1"/>
          </p:cNvSpPr>
          <p:nvPr>
            <p:ph type="sldNum" sz="quarter" idx="12"/>
          </p:nvPr>
        </p:nvSpPr>
        <p:spPr/>
        <p:txBody>
          <a:bodyPr/>
          <a:lstStyle/>
          <a:p>
            <a:fld id="{446E2569-3405-4A42-B44C-282EB9BAD872}" type="slidenum">
              <a:rPr lang="en-US" smtClean="0"/>
              <a:t>‹#›</a:t>
            </a:fld>
            <a:endParaRPr lang="en-US"/>
          </a:p>
        </p:txBody>
      </p:sp>
    </p:spTree>
    <p:extLst>
      <p:ext uri="{BB962C8B-B14F-4D97-AF65-F5344CB8AC3E}">
        <p14:creationId xmlns:p14="http://schemas.microsoft.com/office/powerpoint/2010/main" val="912047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3DDF2-AA02-4789-A871-D82A859A63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8B719A-932D-40E2-A387-EF75D934F1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1FEF4B-CAB5-4334-9418-C86ADA494E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2FDAFD-9929-4829-A81C-C2B82BB2B930}"/>
              </a:ext>
            </a:extLst>
          </p:cNvPr>
          <p:cNvSpPr>
            <a:spLocks noGrp="1"/>
          </p:cNvSpPr>
          <p:nvPr>
            <p:ph type="dt" sz="half" idx="10"/>
          </p:nvPr>
        </p:nvSpPr>
        <p:spPr/>
        <p:txBody>
          <a:bodyPr/>
          <a:lstStyle/>
          <a:p>
            <a:fld id="{9CCF27CD-6D1E-4DF0-AC5F-8EFD5586C1BD}" type="datetimeFigureOut">
              <a:rPr lang="en-US" smtClean="0"/>
              <a:t>4/8/2023</a:t>
            </a:fld>
            <a:endParaRPr lang="en-US"/>
          </a:p>
        </p:txBody>
      </p:sp>
      <p:sp>
        <p:nvSpPr>
          <p:cNvPr id="6" name="Footer Placeholder 5">
            <a:extLst>
              <a:ext uri="{FF2B5EF4-FFF2-40B4-BE49-F238E27FC236}">
                <a16:creationId xmlns:a16="http://schemas.microsoft.com/office/drawing/2014/main" id="{0F220F47-5386-4FD3-AE6B-4D233545B1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CB27D3-B892-4971-B5A2-AE435693A8E9}"/>
              </a:ext>
            </a:extLst>
          </p:cNvPr>
          <p:cNvSpPr>
            <a:spLocks noGrp="1"/>
          </p:cNvSpPr>
          <p:nvPr>
            <p:ph type="sldNum" sz="quarter" idx="12"/>
          </p:nvPr>
        </p:nvSpPr>
        <p:spPr/>
        <p:txBody>
          <a:bodyPr/>
          <a:lstStyle/>
          <a:p>
            <a:fld id="{446E2569-3405-4A42-B44C-282EB9BAD872}" type="slidenum">
              <a:rPr lang="en-US" smtClean="0"/>
              <a:t>‹#›</a:t>
            </a:fld>
            <a:endParaRPr lang="en-US"/>
          </a:p>
        </p:txBody>
      </p:sp>
    </p:spTree>
    <p:extLst>
      <p:ext uri="{BB962C8B-B14F-4D97-AF65-F5344CB8AC3E}">
        <p14:creationId xmlns:p14="http://schemas.microsoft.com/office/powerpoint/2010/main" val="182663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E1181-4B7A-47C7-8B95-16053F1231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E69D90-3A6B-47F0-81D1-DD3C648D93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1CEC00-B510-4114-A110-323CC6EE0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B63226D-A20D-41F4-A59B-D98DB46064C7}"/>
              </a:ext>
            </a:extLst>
          </p:cNvPr>
          <p:cNvSpPr>
            <a:spLocks noGrp="1"/>
          </p:cNvSpPr>
          <p:nvPr>
            <p:ph type="dt" sz="half" idx="10"/>
          </p:nvPr>
        </p:nvSpPr>
        <p:spPr/>
        <p:txBody>
          <a:bodyPr/>
          <a:lstStyle/>
          <a:p>
            <a:fld id="{9CCF27CD-6D1E-4DF0-AC5F-8EFD5586C1BD}" type="datetimeFigureOut">
              <a:rPr lang="en-US" smtClean="0"/>
              <a:t>4/8/2023</a:t>
            </a:fld>
            <a:endParaRPr lang="en-US"/>
          </a:p>
        </p:txBody>
      </p:sp>
      <p:sp>
        <p:nvSpPr>
          <p:cNvPr id="6" name="Footer Placeholder 5">
            <a:extLst>
              <a:ext uri="{FF2B5EF4-FFF2-40B4-BE49-F238E27FC236}">
                <a16:creationId xmlns:a16="http://schemas.microsoft.com/office/drawing/2014/main" id="{9C7A87A6-FF9F-49DF-ABEE-F476D5B128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B475F8-0D66-4D81-8904-B1962718CDC6}"/>
              </a:ext>
            </a:extLst>
          </p:cNvPr>
          <p:cNvSpPr>
            <a:spLocks noGrp="1"/>
          </p:cNvSpPr>
          <p:nvPr>
            <p:ph type="sldNum" sz="quarter" idx="12"/>
          </p:nvPr>
        </p:nvSpPr>
        <p:spPr/>
        <p:txBody>
          <a:bodyPr/>
          <a:lstStyle/>
          <a:p>
            <a:fld id="{446E2569-3405-4A42-B44C-282EB9BAD872}" type="slidenum">
              <a:rPr lang="en-US" smtClean="0"/>
              <a:t>‹#›</a:t>
            </a:fld>
            <a:endParaRPr lang="en-US"/>
          </a:p>
        </p:txBody>
      </p:sp>
    </p:spTree>
    <p:extLst>
      <p:ext uri="{BB962C8B-B14F-4D97-AF65-F5344CB8AC3E}">
        <p14:creationId xmlns:p14="http://schemas.microsoft.com/office/powerpoint/2010/main" val="2159103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676B62-A76C-4BBB-BA66-97676C3498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A9D65F-7615-43B3-AF5B-5F5D5E2CEB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7FD11E-E98C-4F33-BAB6-31F85147E0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CF27CD-6D1E-4DF0-AC5F-8EFD5586C1BD}" type="datetimeFigureOut">
              <a:rPr lang="en-US" smtClean="0"/>
              <a:t>4/8/2023</a:t>
            </a:fld>
            <a:endParaRPr lang="en-US"/>
          </a:p>
        </p:txBody>
      </p:sp>
      <p:sp>
        <p:nvSpPr>
          <p:cNvPr id="5" name="Footer Placeholder 4">
            <a:extLst>
              <a:ext uri="{FF2B5EF4-FFF2-40B4-BE49-F238E27FC236}">
                <a16:creationId xmlns:a16="http://schemas.microsoft.com/office/drawing/2014/main" id="{113621B3-3E21-44A9-BA50-BFED03D903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C1C066-81E3-441C-AC12-2A26A958E1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6E2569-3405-4A42-B44C-282EB9BAD872}" type="slidenum">
              <a:rPr lang="en-US" smtClean="0"/>
              <a:t>‹#›</a:t>
            </a:fld>
            <a:endParaRPr lang="en-US"/>
          </a:p>
        </p:txBody>
      </p:sp>
    </p:spTree>
    <p:extLst>
      <p:ext uri="{BB962C8B-B14F-4D97-AF65-F5344CB8AC3E}">
        <p14:creationId xmlns:p14="http://schemas.microsoft.com/office/powerpoint/2010/main" val="1470020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IN" sz="2800" dirty="0"/>
              <a:t>REPORT FORMAT</a:t>
            </a:r>
            <a:endParaRPr lang="en-US" sz="2800" dirty="0"/>
          </a:p>
        </p:txBody>
      </p:sp>
      <p:pic>
        <p:nvPicPr>
          <p:cNvPr id="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7550" y="4962525"/>
            <a:ext cx="1208088"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838200" y="1461854"/>
            <a:ext cx="10134600" cy="1075764"/>
          </a:xfrm>
          <a:prstGeom prst="rect">
            <a:avLst/>
          </a:prstGeom>
          <a:solidFill>
            <a:srgbClr val="FFFFFF"/>
          </a:solidFill>
          <a:ln>
            <a:noFill/>
          </a:ln>
          <a:extLst>
            <a:ext uri="{91240B29-F687-4F45-9708-019B960494DF}">
              <a14:hiddenLine xmlns:a14="http://schemas.microsoft.com/office/drawing/2010/main" w="3175">
                <a:solidFill>
                  <a:srgbClr val="000000"/>
                </a:solidFill>
                <a:round/>
                <a:headEnd/>
                <a:tailEnd/>
              </a14:hiddenLine>
            </a:ext>
          </a:extLst>
        </p:spPr>
        <p:txBody>
          <a:bodyPr wrap="square" lIns="90000" tIns="45000" rIns="90000" bIns="45000">
            <a:spAutoFit/>
          </a:bodyPr>
          <a:lstStyle>
            <a:lvl1pPr>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Calibri" panose="020F0502020204030204" pitchFamily="34" charset="0"/>
                <a:cs typeface="Arial" panose="020B0604020202020204" pitchFamily="34" charset="0"/>
              </a:defRPr>
            </a:lvl1pPr>
            <a:lvl2pPr marL="742950" indent="-28575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Calibri" panose="020F0502020204030204" pitchFamily="34" charset="0"/>
                <a:cs typeface="Arial" panose="020B0604020202020204" pitchFamily="34" charset="0"/>
              </a:defRPr>
            </a:lvl2pPr>
            <a:lvl3pPr marL="1143000" indent="-22860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Calibri" panose="020F0502020204030204" pitchFamily="34" charset="0"/>
                <a:cs typeface="Arial" panose="020B0604020202020204" pitchFamily="34" charset="0"/>
              </a:defRPr>
            </a:lvl3pPr>
            <a:lvl4pPr marL="1600200" indent="-22860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Calibri" panose="020F0502020204030204" pitchFamily="34" charset="0"/>
                <a:cs typeface="Arial" panose="020B0604020202020204" pitchFamily="34" charset="0"/>
              </a:defRPr>
            </a:lvl4pPr>
            <a:lvl5pPr marL="2057400" indent="-22860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Calibri" panose="020F0502020204030204" pitchFamily="34" charset="0"/>
                <a:cs typeface="Arial" panose="020B0604020202020204" pitchFamily="34" charset="0"/>
              </a:defRPr>
            </a:lvl9pPr>
          </a:lstStyle>
          <a:p>
            <a:pPr algn="l"/>
            <a:r>
              <a:rPr lang="en-IN" altLang="en-US" sz="3200" dirty="0">
                <a:solidFill>
                  <a:srgbClr val="000000"/>
                </a:solidFill>
                <a:latin typeface="Times New Roman" panose="02020603050405020304" pitchFamily="18" charset="0"/>
                <a:ea typeface="Microsoft YaHei" panose="020B0503020204020204" pitchFamily="34" charset="-122"/>
              </a:rPr>
              <a:t>Project Title: </a:t>
            </a:r>
            <a:r>
              <a:rPr lang="en-US" sz="1800" b="0" i="0" u="none" strike="noStrike" baseline="0" dirty="0">
                <a:latin typeface="Calibri" panose="020F0502020204030204" pitchFamily="34" charset="0"/>
              </a:rPr>
              <a:t> </a:t>
            </a:r>
            <a:r>
              <a:rPr lang="en-US" sz="3200" dirty="0">
                <a:solidFill>
                  <a:srgbClr val="000000"/>
                </a:solidFill>
                <a:latin typeface="Times New Roman" panose="02020603050405020304" pitchFamily="18" charset="0"/>
                <a:ea typeface="Microsoft YaHei" panose="020B0503020204020204" pitchFamily="34" charset="-122"/>
              </a:rPr>
              <a:t>Fault Detection in Power Grid Using Machine Learning </a:t>
            </a:r>
            <a:endParaRPr lang="en-IN" altLang="en-US" sz="3200" dirty="0">
              <a:solidFill>
                <a:srgbClr val="000000"/>
              </a:solidFill>
              <a:latin typeface="Times New Roman" panose="02020603050405020304" pitchFamily="18" charset="0"/>
              <a:ea typeface="Microsoft YaHei" panose="020B0503020204020204" pitchFamily="34" charset="-122"/>
            </a:endParaRPr>
          </a:p>
        </p:txBody>
      </p:sp>
      <p:sp>
        <p:nvSpPr>
          <p:cNvPr id="11" name="Flowchart: Process 10"/>
          <p:cNvSpPr/>
          <p:nvPr/>
        </p:nvSpPr>
        <p:spPr>
          <a:xfrm>
            <a:off x="3205956" y="2725737"/>
            <a:ext cx="5780088" cy="1406525"/>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fontAlgn="base" hangingPunct="0">
              <a:spcBef>
                <a:spcPct val="0"/>
              </a:spcBef>
              <a:spcAft>
                <a:spcPct val="0"/>
              </a:spcAft>
              <a:defRPr/>
            </a:pPr>
            <a:r>
              <a:rPr lang="en-US" sz="2800" dirty="0">
                <a:solidFill>
                  <a:prstClr val="black"/>
                </a:solidFill>
                <a:latin typeface="Bell MT" panose="02020503060305020303" pitchFamily="18" charset="0"/>
              </a:rPr>
              <a:t>Assignment Submitted by</a:t>
            </a:r>
            <a:endParaRPr lang="en-US" dirty="0">
              <a:solidFill>
                <a:prstClr val="black"/>
              </a:solidFill>
              <a:latin typeface="Bell MT" panose="02020503060305020303" pitchFamily="18" charset="0"/>
            </a:endParaRPr>
          </a:p>
          <a:p>
            <a:pPr eaLnBrk="0" fontAlgn="base" hangingPunct="0">
              <a:spcBef>
                <a:spcPct val="0"/>
              </a:spcBef>
              <a:spcAft>
                <a:spcPct val="0"/>
              </a:spcAft>
              <a:defRPr/>
            </a:pPr>
            <a:r>
              <a:rPr lang="en-US" dirty="0">
                <a:solidFill>
                  <a:prstClr val="black"/>
                </a:solidFill>
                <a:latin typeface="Bell MT" panose="02020503060305020303" pitchFamily="18" charset="0"/>
              </a:rPr>
              <a:t>Name: M B G Rama Krishna</a:t>
            </a:r>
          </a:p>
          <a:p>
            <a:pPr eaLnBrk="0" fontAlgn="base" hangingPunct="0">
              <a:spcBef>
                <a:spcPct val="0"/>
              </a:spcBef>
              <a:spcAft>
                <a:spcPct val="0"/>
              </a:spcAft>
              <a:defRPr/>
            </a:pPr>
            <a:r>
              <a:rPr lang="en-US" dirty="0">
                <a:solidFill>
                  <a:prstClr val="black"/>
                </a:solidFill>
                <a:latin typeface="Bell MT" panose="02020503060305020303" pitchFamily="18" charset="0"/>
              </a:rPr>
              <a:t>Roll No.: 201918BT513</a:t>
            </a:r>
          </a:p>
          <a:p>
            <a:pPr algn="l"/>
            <a:r>
              <a:rPr lang="en-US" dirty="0">
                <a:solidFill>
                  <a:prstClr val="black"/>
                </a:solidFill>
                <a:latin typeface="Bell MT" panose="02020503060305020303" pitchFamily="18" charset="0"/>
              </a:rPr>
              <a:t>Course:</a:t>
            </a:r>
            <a:r>
              <a:rPr lang="en-IN" dirty="0">
                <a:solidFill>
                  <a:prstClr val="black"/>
                </a:solidFill>
                <a:latin typeface="Bell MT" panose="02020503060305020303" pitchFamily="18" charset="0"/>
              </a:rPr>
              <a:t> BITS ZC425T</a:t>
            </a:r>
            <a:endParaRPr lang="en-US" dirty="0">
              <a:solidFill>
                <a:prstClr val="black"/>
              </a:solidFill>
              <a:latin typeface="Bell MT" panose="02020503060305020303" pitchFamily="18" charset="0"/>
            </a:endParaRPr>
          </a:p>
        </p:txBody>
      </p:sp>
      <p:sp>
        <p:nvSpPr>
          <p:cNvPr id="14" name="TextBox 8"/>
          <p:cNvSpPr txBox="1">
            <a:spLocks noChangeArrowheads="1"/>
          </p:cNvSpPr>
          <p:nvPr/>
        </p:nvSpPr>
        <p:spPr bwMode="auto">
          <a:xfrm>
            <a:off x="2573338" y="5338763"/>
            <a:ext cx="79248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0" fontAlgn="base" hangingPunct="0">
              <a:spcBef>
                <a:spcPct val="0"/>
              </a:spcBef>
              <a:spcAft>
                <a:spcPct val="0"/>
              </a:spcAft>
            </a:pPr>
            <a:r>
              <a:rPr lang="en-US" altLang="en-US" sz="2400">
                <a:solidFill>
                  <a:prstClr val="black"/>
                </a:solidFill>
                <a:latin typeface="Bell MT" panose="02020503060305020303" pitchFamily="18" charset="0"/>
              </a:rPr>
              <a:t>Work Integrated Learning Program</a:t>
            </a:r>
          </a:p>
          <a:p>
            <a:pPr algn="ctr" eaLnBrk="0" fontAlgn="base" hangingPunct="0">
              <a:spcBef>
                <a:spcPct val="0"/>
              </a:spcBef>
              <a:spcAft>
                <a:spcPct val="0"/>
              </a:spcAft>
            </a:pPr>
            <a:r>
              <a:rPr lang="en-US" altLang="en-US" sz="2400">
                <a:solidFill>
                  <a:prstClr val="black"/>
                </a:solidFill>
                <a:latin typeface="Bell MT" panose="02020503060305020303" pitchFamily="18" charset="0"/>
              </a:rPr>
              <a:t>BIRLA Institute of technology and Science, Pilani</a:t>
            </a:r>
          </a:p>
        </p:txBody>
      </p:sp>
    </p:spTree>
    <p:extLst>
      <p:ext uri="{BB962C8B-B14F-4D97-AF65-F5344CB8AC3E}">
        <p14:creationId xmlns:p14="http://schemas.microsoft.com/office/powerpoint/2010/main" val="3434546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3"/>
          <p:cNvSpPr txBox="1">
            <a:spLocks noChangeArrowheads="1"/>
          </p:cNvSpPr>
          <p:nvPr/>
        </p:nvSpPr>
        <p:spPr bwMode="auto">
          <a:xfrm>
            <a:off x="457200" y="269876"/>
            <a:ext cx="9601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IN" altLang="en-US" sz="2800" b="1" dirty="0">
                <a:solidFill>
                  <a:schemeClr val="bg1"/>
                </a:solidFill>
                <a:latin typeface="Arial" panose="020B0604020202020204" pitchFamily="34" charset="0"/>
              </a:rPr>
              <a:t>Students Hall Ticket</a:t>
            </a:r>
          </a:p>
        </p:txBody>
      </p:sp>
      <p:sp>
        <p:nvSpPr>
          <p:cNvPr id="3" name="Rectangle 2">
            <a:extLst>
              <a:ext uri="{FF2B5EF4-FFF2-40B4-BE49-F238E27FC236}">
                <a16:creationId xmlns:a16="http://schemas.microsoft.com/office/drawing/2014/main" id="{D14C3DB4-919A-4D3F-8AC2-816BB8CFAD83}"/>
              </a:ext>
            </a:extLst>
          </p:cNvPr>
          <p:cNvSpPr/>
          <p:nvPr/>
        </p:nvSpPr>
        <p:spPr>
          <a:xfrm>
            <a:off x="241300" y="1138989"/>
            <a:ext cx="9175416" cy="54745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4">
            <a:extLst>
              <a:ext uri="{FF2B5EF4-FFF2-40B4-BE49-F238E27FC236}">
                <a16:creationId xmlns:a16="http://schemas.microsoft.com/office/drawing/2014/main" id="{07BCB131-19CC-B734-921A-BD3A2322B38C}"/>
              </a:ext>
            </a:extLst>
          </p:cNvPr>
          <p:cNvPicPr>
            <a:picLocks noChangeAspect="1"/>
          </p:cNvPicPr>
          <p:nvPr/>
        </p:nvPicPr>
        <p:blipFill>
          <a:blip r:embed="rId2"/>
          <a:stretch>
            <a:fillRect/>
          </a:stretch>
        </p:blipFill>
        <p:spPr>
          <a:xfrm>
            <a:off x="2263655" y="1290627"/>
            <a:ext cx="5988289" cy="5171259"/>
          </a:xfrm>
          <a:prstGeom prst="rect">
            <a:avLst/>
          </a:prstGeom>
        </p:spPr>
      </p:pic>
    </p:spTree>
    <p:extLst>
      <p:ext uri="{BB962C8B-B14F-4D97-AF65-F5344CB8AC3E}">
        <p14:creationId xmlns:p14="http://schemas.microsoft.com/office/powerpoint/2010/main" val="3512573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3"/>
          <p:cNvSpPr txBox="1">
            <a:spLocks noChangeArrowheads="1"/>
          </p:cNvSpPr>
          <p:nvPr/>
        </p:nvSpPr>
        <p:spPr bwMode="auto">
          <a:xfrm>
            <a:off x="457200" y="269876"/>
            <a:ext cx="9601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IN" altLang="en-US" sz="2800" b="1" dirty="0">
                <a:solidFill>
                  <a:schemeClr val="bg1"/>
                </a:solidFill>
                <a:latin typeface="Arial" panose="020B0604020202020204" pitchFamily="34" charset="0"/>
              </a:rPr>
              <a:t>Abstract </a:t>
            </a:r>
            <a:endParaRPr lang="en-US" altLang="en-US" sz="2800" b="1" dirty="0">
              <a:solidFill>
                <a:schemeClr val="bg1"/>
              </a:solidFill>
              <a:latin typeface="Arial" panose="020B0604020202020204" pitchFamily="34" charset="0"/>
            </a:endParaRPr>
          </a:p>
        </p:txBody>
      </p:sp>
      <p:sp>
        <p:nvSpPr>
          <p:cNvPr id="3" name="Rectangle 2">
            <a:extLst>
              <a:ext uri="{FF2B5EF4-FFF2-40B4-BE49-F238E27FC236}">
                <a16:creationId xmlns:a16="http://schemas.microsoft.com/office/drawing/2014/main" id="{D14C3DB4-919A-4D3F-8AC2-816BB8CFAD83}"/>
              </a:ext>
            </a:extLst>
          </p:cNvPr>
          <p:cNvSpPr/>
          <p:nvPr/>
        </p:nvSpPr>
        <p:spPr>
          <a:xfrm>
            <a:off x="241300" y="1138989"/>
            <a:ext cx="9175416" cy="54745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TextBox 4">
            <a:extLst>
              <a:ext uri="{FF2B5EF4-FFF2-40B4-BE49-F238E27FC236}">
                <a16:creationId xmlns:a16="http://schemas.microsoft.com/office/drawing/2014/main" id="{B96DFFB7-BCFD-2318-33C1-4994CF7005BF}"/>
              </a:ext>
            </a:extLst>
          </p:cNvPr>
          <p:cNvSpPr txBox="1"/>
          <p:nvPr/>
        </p:nvSpPr>
        <p:spPr>
          <a:xfrm>
            <a:off x="357510" y="1299411"/>
            <a:ext cx="8917119" cy="3693319"/>
          </a:xfrm>
          <a:prstGeom prst="rect">
            <a:avLst/>
          </a:prstGeom>
          <a:noFill/>
        </p:spPr>
        <p:txBody>
          <a:bodyPr wrap="square" rtlCol="0">
            <a:spAutoFit/>
          </a:bodyPr>
          <a:lstStyle/>
          <a:p>
            <a:pPr marL="285750" indent="-285750" algn="just">
              <a:buFont typeface="Arial" panose="020B0604020202020204" pitchFamily="34" charset="0"/>
              <a:buChar char="•"/>
            </a:pPr>
            <a:r>
              <a:rPr lang="en-US" sz="1800" b="0" i="0" u="none" strike="noStrike" baseline="0" dirty="0">
                <a:solidFill>
                  <a:srgbClr val="000000"/>
                </a:solidFill>
              </a:rPr>
              <a:t>This project explores the use of machine learning concepts, such as Artificial Neural Networks, for fault detection and location in a Power Microgrid. </a:t>
            </a:r>
          </a:p>
          <a:p>
            <a:pPr marL="285750" indent="-285750" algn="just">
              <a:buFont typeface="Arial" panose="020B0604020202020204" pitchFamily="34" charset="0"/>
              <a:buChar char="•"/>
            </a:pPr>
            <a:r>
              <a:rPr lang="en-US" sz="1800" b="0" i="0" u="none" strike="noStrike" baseline="0" dirty="0">
                <a:solidFill>
                  <a:srgbClr val="000000"/>
                </a:solidFill>
              </a:rPr>
              <a:t>In microgrids, electronic equipment requires secure protection against short circuit faults to prevent de-energization of the entire system, which can have a significantly negative impact. </a:t>
            </a:r>
          </a:p>
          <a:p>
            <a:pPr marL="285750" indent="-285750" algn="just">
              <a:buFont typeface="Arial" panose="020B0604020202020204" pitchFamily="34" charset="0"/>
              <a:buChar char="•"/>
            </a:pPr>
            <a:r>
              <a:rPr lang="en-US" sz="1800" b="0" i="0" u="none" strike="noStrike" baseline="0" dirty="0">
                <a:solidFill>
                  <a:srgbClr val="000000"/>
                </a:solidFill>
              </a:rPr>
              <a:t>Transient circuit faults occur when conductors come in contact with each other or ground, with ground faults being the primary concern and accounting for over 80% of all faults.</a:t>
            </a:r>
          </a:p>
          <a:p>
            <a:pPr marL="285750" indent="-285750" algn="just">
              <a:buFont typeface="Arial" panose="020B0604020202020204" pitchFamily="34" charset="0"/>
              <a:buChar char="•"/>
            </a:pPr>
            <a:r>
              <a:rPr lang="en-US" sz="1800" b="0" i="0" u="none" strike="noStrike" baseline="0" dirty="0">
                <a:solidFill>
                  <a:srgbClr val="000000"/>
                </a:solidFill>
              </a:rPr>
              <a:t>This project presents a highly effective approach that uses an Artificial Neural Network (ANN) to detect and locate faults before they impact other system parts, thereby providing more dependable microgrid protection. </a:t>
            </a:r>
          </a:p>
          <a:p>
            <a:pPr algn="just"/>
            <a:endParaRPr lang="en-US" dirty="0">
              <a:solidFill>
                <a:srgbClr val="000000"/>
              </a:solidFill>
            </a:endParaRPr>
          </a:p>
          <a:p>
            <a:pPr algn="just"/>
            <a:r>
              <a:rPr lang="en-US" sz="1800" b="0" i="0" u="none" strike="noStrike" baseline="0" dirty="0">
                <a:solidFill>
                  <a:srgbClr val="000000"/>
                </a:solidFill>
              </a:rPr>
              <a:t>This project centers on the detection and location of faults on electric power transmission lines within the power microgrid network. </a:t>
            </a:r>
            <a:endParaRPr lang="en-IN" dirty="0"/>
          </a:p>
        </p:txBody>
      </p:sp>
    </p:spTree>
    <p:extLst>
      <p:ext uri="{BB962C8B-B14F-4D97-AF65-F5344CB8AC3E}">
        <p14:creationId xmlns:p14="http://schemas.microsoft.com/office/powerpoint/2010/main" val="2670562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bwMode="auto">
          <a:xfrm>
            <a:off x="152400" y="304800"/>
            <a:ext cx="10972800" cy="4111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pPr algn="l" eaLnBrk="1" hangingPunct="1"/>
            <a:r>
              <a:rPr lang="en-IN" altLang="en-US" sz="2800" b="1" dirty="0">
                <a:latin typeface="Arial" panose="020B0604020202020204" pitchFamily="34" charset="0"/>
                <a:cs typeface="Arial" panose="020B0604020202020204" pitchFamily="34" charset="0"/>
              </a:rPr>
              <a:t>Objectives</a:t>
            </a:r>
            <a:br>
              <a:rPr lang="en-US" altLang="en-US" sz="2800" b="1" dirty="0">
                <a:latin typeface="Arial" panose="020B0604020202020204" pitchFamily="34" charset="0"/>
                <a:cs typeface="Arial" panose="020B0604020202020204" pitchFamily="34" charset="0"/>
              </a:rPr>
            </a:br>
            <a:endParaRPr lang="en-IN" altLang="en-US" dirty="0"/>
          </a:p>
        </p:txBody>
      </p:sp>
      <p:sp>
        <p:nvSpPr>
          <p:cNvPr id="2" name="TextBox 1">
            <a:extLst>
              <a:ext uri="{FF2B5EF4-FFF2-40B4-BE49-F238E27FC236}">
                <a16:creationId xmlns:a16="http://schemas.microsoft.com/office/drawing/2014/main" id="{72509ACB-F614-8B29-534A-0098A2F76E75}"/>
              </a:ext>
            </a:extLst>
          </p:cNvPr>
          <p:cNvSpPr txBox="1"/>
          <p:nvPr/>
        </p:nvSpPr>
        <p:spPr>
          <a:xfrm>
            <a:off x="316259" y="1326911"/>
            <a:ext cx="10140902" cy="2862322"/>
          </a:xfrm>
          <a:prstGeom prst="rect">
            <a:avLst/>
          </a:prstGeom>
          <a:noFill/>
        </p:spPr>
        <p:txBody>
          <a:bodyPr wrap="square" rtlCol="0">
            <a:spAutoFit/>
          </a:bodyPr>
          <a:lstStyle/>
          <a:p>
            <a:pPr algn="just"/>
            <a:r>
              <a:rPr lang="en-US" sz="1800" b="0" i="0" u="none" strike="noStrike" baseline="0" dirty="0">
                <a:solidFill>
                  <a:srgbClr val="000000"/>
                </a:solidFill>
                <a:latin typeface="Times New Roman" panose="02020603050405020304" pitchFamily="18" charset="0"/>
              </a:rPr>
              <a:t>The objectives of the project are as follows: </a:t>
            </a:r>
          </a:p>
          <a:p>
            <a:pPr algn="just"/>
            <a:endParaRPr lang="en-US" sz="1800" b="0" i="0" u="none" strike="noStrike" baseline="0" dirty="0">
              <a:solidFill>
                <a:srgbClr val="000000"/>
              </a:solidFill>
              <a:latin typeface="Times New Roman" panose="02020603050405020304" pitchFamily="18" charset="0"/>
            </a:endParaRPr>
          </a:p>
          <a:p>
            <a:pPr marL="285750" indent="-285750" algn="jus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Detecting faults and identifying the location of the faults on electric power transmission lines in the power microgrid network. </a:t>
            </a:r>
          </a:p>
          <a:p>
            <a:pPr marL="285750" indent="-285750" algn="just">
              <a:buFont typeface="Arial" panose="020B0604020202020204" pitchFamily="34" charset="0"/>
              <a:buChar char="•"/>
            </a:pPr>
            <a:endParaRPr lang="en-IN" sz="1800" b="0" i="0" u="none" strike="noStrike" baseline="0" dirty="0">
              <a:solidFill>
                <a:srgbClr val="000000"/>
              </a:solidFill>
              <a:latin typeface="Times New Roman" panose="02020603050405020304" pitchFamily="18" charset="0"/>
            </a:endParaRPr>
          </a:p>
          <a:p>
            <a:pPr marL="285750" indent="-285750" algn="jus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To protect the microgrid system using an Artificial Neural Network (ANN) that will detect and find the location of the fault before it affects other parts of the system. </a:t>
            </a:r>
          </a:p>
          <a:p>
            <a:pPr marL="285750" indent="-285750" algn="just">
              <a:buFont typeface="Arial" panose="020B0604020202020204" pitchFamily="34" charset="0"/>
              <a:buChar char="•"/>
            </a:pPr>
            <a:endParaRPr lang="en-IN" sz="1800" b="0" i="0" u="none" strike="noStrike" baseline="0" dirty="0">
              <a:solidFill>
                <a:srgbClr val="000000"/>
              </a:solidFill>
              <a:latin typeface="Times New Roman" panose="02020603050405020304" pitchFamily="18" charset="0"/>
            </a:endParaRPr>
          </a:p>
          <a:p>
            <a:pPr marL="285750" indent="-285750" algn="jus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Implement a machine learning model to identify the fault in Power grids. </a:t>
            </a:r>
          </a:p>
          <a:p>
            <a:pPr algn="just"/>
            <a:endParaRPr lang="en-IN" dirty="0"/>
          </a:p>
        </p:txBody>
      </p:sp>
    </p:spTree>
    <p:extLst>
      <p:ext uri="{BB962C8B-B14F-4D97-AF65-F5344CB8AC3E}">
        <p14:creationId xmlns:p14="http://schemas.microsoft.com/office/powerpoint/2010/main" val="2061223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6F137-756A-4D93-8677-0F675DA86365}"/>
              </a:ext>
            </a:extLst>
          </p:cNvPr>
          <p:cNvSpPr>
            <a:spLocks noGrp="1"/>
          </p:cNvSpPr>
          <p:nvPr>
            <p:ph type="title"/>
          </p:nvPr>
        </p:nvSpPr>
        <p:spPr/>
        <p:txBody>
          <a:bodyPr>
            <a:normAutofit/>
          </a:bodyPr>
          <a:lstStyle/>
          <a:p>
            <a:r>
              <a:rPr lang="en-IN" b="1" i="0" u="none" strike="noStrike" baseline="0" dirty="0">
                <a:latin typeface="Arial" panose="020B0604020202020204" pitchFamily="34" charset="0"/>
                <a:cs typeface="Arial" panose="020B0604020202020204" pitchFamily="34" charset="0"/>
              </a:rPr>
              <a:t>Types of Faults In a </a:t>
            </a:r>
            <a:r>
              <a:rPr lang="en-IN" b="1" i="0" u="none" strike="noStrike" baseline="0" dirty="0" err="1">
                <a:latin typeface="Arial" panose="020B0604020202020204" pitchFamily="34" charset="0"/>
                <a:cs typeface="Arial" panose="020B0604020202020204" pitchFamily="34" charset="0"/>
              </a:rPr>
              <a:t>MicroGrid</a:t>
            </a:r>
            <a:r>
              <a:rPr lang="en-IN" b="1" i="0" u="none" strike="noStrike" baseline="0" dirty="0">
                <a:latin typeface="Arial" panose="020B0604020202020204" pitchFamily="34" charset="0"/>
                <a:cs typeface="Arial" panose="020B0604020202020204" pitchFamily="34" charset="0"/>
              </a:rPr>
              <a:t> </a:t>
            </a:r>
            <a:endParaRPr lang="en-US" sz="4800"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D14C3DB4-919A-4D3F-8AC2-816BB8CFAD83}"/>
              </a:ext>
            </a:extLst>
          </p:cNvPr>
          <p:cNvSpPr/>
          <p:nvPr/>
        </p:nvSpPr>
        <p:spPr>
          <a:xfrm>
            <a:off x="241300" y="1138989"/>
            <a:ext cx="9175416" cy="54745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TextBox 6">
            <a:extLst>
              <a:ext uri="{FF2B5EF4-FFF2-40B4-BE49-F238E27FC236}">
                <a16:creationId xmlns:a16="http://schemas.microsoft.com/office/drawing/2014/main" id="{171C6E9B-0C52-CFF6-5157-4967D1D920EF}"/>
              </a:ext>
            </a:extLst>
          </p:cNvPr>
          <p:cNvSpPr txBox="1"/>
          <p:nvPr/>
        </p:nvSpPr>
        <p:spPr>
          <a:xfrm>
            <a:off x="730487" y="1410284"/>
            <a:ext cx="8502889" cy="3416320"/>
          </a:xfrm>
          <a:prstGeom prst="rect">
            <a:avLst/>
          </a:prstGeom>
          <a:noFill/>
        </p:spPr>
        <p:txBody>
          <a:bodyPr wrap="square">
            <a:spAutoFit/>
          </a:bodyPr>
          <a:lstStyle/>
          <a:p>
            <a:pPr algn="just"/>
            <a:r>
              <a:rPr lang="en-US" sz="1800" b="0" i="0" u="none" strike="noStrike" baseline="0" dirty="0">
                <a:solidFill>
                  <a:srgbClr val="000000"/>
                </a:solidFill>
                <a:latin typeface="Times New Roman" panose="02020603050405020304" pitchFamily="18" charset="0"/>
              </a:rPr>
              <a:t>There are broadly two types of faults that occur in a microgrid</a:t>
            </a:r>
          </a:p>
          <a:p>
            <a:pPr algn="just"/>
            <a:endParaRPr lang="en-US" dirty="0">
              <a:solidFill>
                <a:srgbClr val="000000"/>
              </a:solidFill>
              <a:latin typeface="Times New Roman" panose="02020603050405020304" pitchFamily="18" charset="0"/>
            </a:endParaRPr>
          </a:p>
          <a:p>
            <a:pPr marL="285750" indent="-285750" algn="just">
              <a:buFont typeface="Courier New" panose="02070309020205020404" pitchFamily="49" charset="0"/>
              <a:buChar char="o"/>
            </a:pPr>
            <a:r>
              <a:rPr lang="en-US" sz="1800" b="0" i="0" u="none" strike="noStrike" baseline="0" dirty="0">
                <a:solidFill>
                  <a:srgbClr val="000000"/>
                </a:solidFill>
                <a:latin typeface="Times New Roman" panose="02020603050405020304" pitchFamily="18" charset="0"/>
              </a:rPr>
              <a:t> Line-to-Line Fault </a:t>
            </a:r>
          </a:p>
          <a:p>
            <a:pPr marL="285750" indent="-285750" algn="just">
              <a:buFont typeface="Courier New" panose="02070309020205020404" pitchFamily="49" charset="0"/>
              <a:buChar char="o"/>
            </a:pPr>
            <a:r>
              <a:rPr lang="en-US" sz="1800" b="0" i="0" u="none" strike="noStrike" baseline="0" dirty="0">
                <a:solidFill>
                  <a:srgbClr val="000000"/>
                </a:solidFill>
                <a:latin typeface="Times New Roman" panose="02020603050405020304" pitchFamily="18" charset="0"/>
              </a:rPr>
              <a:t>Line to Ground Fault.</a:t>
            </a:r>
          </a:p>
          <a:p>
            <a:pPr algn="just"/>
            <a:r>
              <a:rPr lang="en-US" sz="1800" b="0" i="0" u="none" strike="noStrike" baseline="0" dirty="0">
                <a:solidFill>
                  <a:srgbClr val="000000"/>
                </a:solidFill>
                <a:latin typeface="Times New Roman" panose="02020603050405020304" pitchFamily="18" charset="0"/>
              </a:rPr>
              <a:t> </a:t>
            </a:r>
          </a:p>
          <a:p>
            <a:pPr algn="just"/>
            <a:r>
              <a:rPr lang="en-US" sz="1800" b="0" i="0" u="none" strike="noStrike" baseline="0" dirty="0">
                <a:solidFill>
                  <a:srgbClr val="000000"/>
                </a:solidFill>
                <a:latin typeface="Times New Roman" panose="02020603050405020304" pitchFamily="18" charset="0"/>
              </a:rPr>
              <a:t>Most of these faults are line-to-ground faults due to component or segment failure or lightning. When a short circuit fault happens in the microgrid, the fault resistance tends to zero and the current tends to become infinite. </a:t>
            </a:r>
          </a:p>
          <a:p>
            <a:pPr algn="just"/>
            <a:endParaRPr lang="en-US" sz="1800" b="0" i="0" u="none" strike="noStrike" baseline="0" dirty="0">
              <a:solidFill>
                <a:srgbClr val="000000"/>
              </a:solidFill>
              <a:latin typeface="Times New Roman" panose="02020603050405020304" pitchFamily="18" charset="0"/>
            </a:endParaRPr>
          </a:p>
          <a:p>
            <a:pPr algn="just"/>
            <a:r>
              <a:rPr lang="pt-BR" sz="1800" b="0" i="0" u="none" strike="noStrike" baseline="0" dirty="0">
                <a:solidFill>
                  <a:srgbClr val="000000"/>
                </a:solidFill>
                <a:latin typeface="Times New Roman" panose="02020603050405020304" pitchFamily="18" charset="0"/>
              </a:rPr>
              <a:t>	I f →∞, R f →0 </a:t>
            </a:r>
          </a:p>
          <a:p>
            <a:pPr algn="just"/>
            <a:endParaRPr lang="pt-BR" sz="1800" b="0" i="0" u="none" strike="noStrike" baseline="0" dirty="0">
              <a:solidFill>
                <a:srgbClr val="000000"/>
              </a:solidFill>
              <a:latin typeface="Times New Roman" panose="02020603050405020304" pitchFamily="18" charset="0"/>
            </a:endParaRPr>
          </a:p>
          <a:p>
            <a:pPr algn="just"/>
            <a:r>
              <a:rPr lang="en-US" sz="1800" b="0" i="0" u="none" strike="noStrike" baseline="0" dirty="0">
                <a:solidFill>
                  <a:srgbClr val="000000"/>
                </a:solidFill>
                <a:latin typeface="Times New Roman" panose="02020603050405020304" pitchFamily="18" charset="0"/>
              </a:rPr>
              <a:t>Here I f is the fault current and R f is the fault resistance. </a:t>
            </a:r>
            <a:endParaRPr lang="en-IN" dirty="0"/>
          </a:p>
        </p:txBody>
      </p:sp>
    </p:spTree>
    <p:extLst>
      <p:ext uri="{BB962C8B-B14F-4D97-AF65-F5344CB8AC3E}">
        <p14:creationId xmlns:p14="http://schemas.microsoft.com/office/powerpoint/2010/main" val="243675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6F137-756A-4D93-8677-0F675DA86365}"/>
              </a:ext>
            </a:extLst>
          </p:cNvPr>
          <p:cNvSpPr>
            <a:spLocks noGrp="1"/>
          </p:cNvSpPr>
          <p:nvPr>
            <p:ph type="title"/>
          </p:nvPr>
        </p:nvSpPr>
        <p:spPr/>
        <p:txBody>
          <a:bodyPr>
            <a:normAutofit/>
          </a:bodyPr>
          <a:lstStyle/>
          <a:p>
            <a:r>
              <a:rPr lang="en-IN" b="1" i="0" u="none" strike="noStrike" baseline="0" dirty="0">
                <a:latin typeface="Arial" panose="020B0604020202020204" pitchFamily="34" charset="0"/>
                <a:cs typeface="Arial" panose="020B0604020202020204" pitchFamily="34" charset="0"/>
              </a:rPr>
              <a:t>Key Idea for </a:t>
            </a:r>
            <a:r>
              <a:rPr lang="en-IN" dirty="0">
                <a:latin typeface="Arial" panose="020B0604020202020204" pitchFamily="34" charset="0"/>
                <a:cs typeface="Arial" panose="020B0604020202020204" pitchFamily="34" charset="0"/>
              </a:rPr>
              <a:t>Detection of </a:t>
            </a:r>
            <a:r>
              <a:rPr lang="en-IN" b="1" i="0" u="none" strike="noStrike" baseline="0" dirty="0">
                <a:latin typeface="Arial" panose="020B0604020202020204" pitchFamily="34" charset="0"/>
                <a:cs typeface="Arial" panose="020B0604020202020204" pitchFamily="34" charset="0"/>
              </a:rPr>
              <a:t>Faults </a:t>
            </a:r>
            <a:endParaRPr lang="en-US" dirty="0"/>
          </a:p>
        </p:txBody>
      </p:sp>
      <p:sp>
        <p:nvSpPr>
          <p:cNvPr id="5" name="Rectangle 4">
            <a:extLst>
              <a:ext uri="{FF2B5EF4-FFF2-40B4-BE49-F238E27FC236}">
                <a16:creationId xmlns:a16="http://schemas.microsoft.com/office/drawing/2014/main" id="{D14C3DB4-919A-4D3F-8AC2-816BB8CFAD83}"/>
              </a:ext>
            </a:extLst>
          </p:cNvPr>
          <p:cNvSpPr/>
          <p:nvPr/>
        </p:nvSpPr>
        <p:spPr>
          <a:xfrm>
            <a:off x="241300" y="1138989"/>
            <a:ext cx="9175416" cy="54745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a:extLst>
              <a:ext uri="{FF2B5EF4-FFF2-40B4-BE49-F238E27FC236}">
                <a16:creationId xmlns:a16="http://schemas.microsoft.com/office/drawing/2014/main" id="{8DA5F64A-F53C-E4CD-55A0-890C1203B885}"/>
              </a:ext>
            </a:extLst>
          </p:cNvPr>
          <p:cNvSpPr txBox="1"/>
          <p:nvPr/>
        </p:nvSpPr>
        <p:spPr>
          <a:xfrm>
            <a:off x="694394" y="1540042"/>
            <a:ext cx="184731" cy="369332"/>
          </a:xfrm>
          <a:prstGeom prst="rect">
            <a:avLst/>
          </a:prstGeom>
          <a:noFill/>
        </p:spPr>
        <p:txBody>
          <a:bodyPr wrap="none" rtlCol="0">
            <a:spAutoFit/>
          </a:bodyPr>
          <a:lstStyle/>
          <a:p>
            <a:endParaRPr lang="en-IN" dirty="0"/>
          </a:p>
        </p:txBody>
      </p:sp>
      <p:sp>
        <p:nvSpPr>
          <p:cNvPr id="10" name="TextBox 9">
            <a:extLst>
              <a:ext uri="{FF2B5EF4-FFF2-40B4-BE49-F238E27FC236}">
                <a16:creationId xmlns:a16="http://schemas.microsoft.com/office/drawing/2014/main" id="{29FF2E9B-A2F5-2687-5871-C0AF2632AA47}"/>
              </a:ext>
            </a:extLst>
          </p:cNvPr>
          <p:cNvSpPr txBox="1"/>
          <p:nvPr/>
        </p:nvSpPr>
        <p:spPr>
          <a:xfrm>
            <a:off x="350634" y="1210032"/>
            <a:ext cx="8896493" cy="2585323"/>
          </a:xfrm>
          <a:prstGeom prst="rect">
            <a:avLst/>
          </a:prstGeom>
          <a:noFill/>
        </p:spPr>
        <p:txBody>
          <a:bodyPr wrap="square">
            <a:spAutoFit/>
          </a:bodyPr>
          <a:lstStyle/>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The breakers are initially at state 1 i.e., not activated. Now they are activated one by one for half an hour each time to get the dataset. Each breaker is activated at every hour of the day. So, in total, we get a total of 96 data points. </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At every point secondary current (I sec) and load power value are taken into consideration along with their time of activation. The time of fault plays a significant role because of the nature of the circuit. </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When the fault is introduced in the circuit a sudden surge of current is seen and a dip in the load power. When the battery controller is working the base of the surge is zero but when the battery controller is switched off the base of the surge power is different. </a:t>
            </a:r>
            <a:endParaRPr lang="en-IN" dirty="0"/>
          </a:p>
        </p:txBody>
      </p:sp>
    </p:spTree>
    <p:extLst>
      <p:ext uri="{BB962C8B-B14F-4D97-AF65-F5344CB8AC3E}">
        <p14:creationId xmlns:p14="http://schemas.microsoft.com/office/powerpoint/2010/main" val="192964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6F137-756A-4D93-8677-0F675DA86365}"/>
              </a:ext>
            </a:extLst>
          </p:cNvPr>
          <p:cNvSpPr>
            <a:spLocks noGrp="1"/>
          </p:cNvSpPr>
          <p:nvPr>
            <p:ph type="title"/>
          </p:nvPr>
        </p:nvSpPr>
        <p:spPr/>
        <p:txBody>
          <a:bodyPr>
            <a:normAutofit/>
          </a:bodyPr>
          <a:lstStyle/>
          <a:p>
            <a:r>
              <a:rPr lang="en-US" dirty="0"/>
              <a:t>Input Data Generation</a:t>
            </a:r>
          </a:p>
        </p:txBody>
      </p:sp>
      <p:sp>
        <p:nvSpPr>
          <p:cNvPr id="5" name="Rectangle 4">
            <a:extLst>
              <a:ext uri="{FF2B5EF4-FFF2-40B4-BE49-F238E27FC236}">
                <a16:creationId xmlns:a16="http://schemas.microsoft.com/office/drawing/2014/main" id="{D14C3DB4-919A-4D3F-8AC2-816BB8CFAD83}"/>
              </a:ext>
            </a:extLst>
          </p:cNvPr>
          <p:cNvSpPr/>
          <p:nvPr/>
        </p:nvSpPr>
        <p:spPr>
          <a:xfrm>
            <a:off x="241300" y="1138989"/>
            <a:ext cx="9175416" cy="54745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TextBox 3">
            <a:extLst>
              <a:ext uri="{FF2B5EF4-FFF2-40B4-BE49-F238E27FC236}">
                <a16:creationId xmlns:a16="http://schemas.microsoft.com/office/drawing/2014/main" id="{00984349-A04D-893D-C742-7D12551708FA}"/>
              </a:ext>
            </a:extLst>
          </p:cNvPr>
          <p:cNvSpPr txBox="1"/>
          <p:nvPr/>
        </p:nvSpPr>
        <p:spPr>
          <a:xfrm>
            <a:off x="620485" y="1415167"/>
            <a:ext cx="8585391" cy="2585323"/>
          </a:xfrm>
          <a:prstGeom prst="rect">
            <a:avLst/>
          </a:prstGeom>
          <a:noFill/>
        </p:spPr>
        <p:txBody>
          <a:bodyPr wrap="square">
            <a:spAutoFit/>
          </a:bodyPr>
          <a:lstStyle/>
          <a:p>
            <a:pPr marL="285750" indent="-285750" algn="jus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We measure the values of secondary current (I sec), Load power (PL) consumed by the loads, and the time at which this data is measured for a period of 24 hours measuring after every 60 minutes. </a:t>
            </a:r>
          </a:p>
          <a:p>
            <a:pPr marL="285750" indent="-285750" algn="jus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In this way, we get 23 sets of values of all these parameters. We train this dataset (link below) in our ANN model. </a:t>
            </a:r>
          </a:p>
          <a:p>
            <a:pPr marL="285750" indent="-285750" algn="jus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Now using this trained dataset, the location can be known as the fault before the first house or the second house, and so on.</a:t>
            </a:r>
          </a:p>
          <a:p>
            <a:pPr marL="285750" indent="-285750" algn="jus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 Here the model consists of three houses, so the dataset obtained is not noticeably big, but a large dataset can be obtained by including more loads i.e., houses. </a:t>
            </a:r>
            <a:endParaRPr lang="en-IN" dirty="0"/>
          </a:p>
        </p:txBody>
      </p:sp>
    </p:spTree>
    <p:extLst>
      <p:ext uri="{BB962C8B-B14F-4D97-AF65-F5344CB8AC3E}">
        <p14:creationId xmlns:p14="http://schemas.microsoft.com/office/powerpoint/2010/main" val="818402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6F137-756A-4D93-8677-0F675DA86365}"/>
              </a:ext>
            </a:extLst>
          </p:cNvPr>
          <p:cNvSpPr>
            <a:spLocks noGrp="1"/>
          </p:cNvSpPr>
          <p:nvPr>
            <p:ph type="title"/>
          </p:nvPr>
        </p:nvSpPr>
        <p:spPr/>
        <p:txBody>
          <a:bodyPr/>
          <a:lstStyle/>
          <a:p>
            <a:r>
              <a:rPr lang="en-IN" dirty="0"/>
              <a:t>ANN Model</a:t>
            </a:r>
            <a:endParaRPr lang="en-US" dirty="0"/>
          </a:p>
        </p:txBody>
      </p:sp>
      <p:sp>
        <p:nvSpPr>
          <p:cNvPr id="4" name="Rectangle 3">
            <a:extLst>
              <a:ext uri="{FF2B5EF4-FFF2-40B4-BE49-F238E27FC236}">
                <a16:creationId xmlns:a16="http://schemas.microsoft.com/office/drawing/2014/main" id="{D14C3DB4-919A-4D3F-8AC2-816BB8CFAD83}"/>
              </a:ext>
            </a:extLst>
          </p:cNvPr>
          <p:cNvSpPr/>
          <p:nvPr/>
        </p:nvSpPr>
        <p:spPr>
          <a:xfrm>
            <a:off x="241300" y="1138989"/>
            <a:ext cx="9175416" cy="54745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a:extLst>
              <a:ext uri="{FF2B5EF4-FFF2-40B4-BE49-F238E27FC236}">
                <a16:creationId xmlns:a16="http://schemas.microsoft.com/office/drawing/2014/main" id="{DA64CA42-BC71-0F67-72E2-1BC0AF7DB56E}"/>
              </a:ext>
            </a:extLst>
          </p:cNvPr>
          <p:cNvSpPr txBox="1"/>
          <p:nvPr/>
        </p:nvSpPr>
        <p:spPr>
          <a:xfrm>
            <a:off x="620485" y="1447551"/>
            <a:ext cx="8667893" cy="3139321"/>
          </a:xfrm>
          <a:prstGeom prst="rect">
            <a:avLst/>
          </a:prstGeom>
          <a:noFill/>
        </p:spPr>
        <p:txBody>
          <a:bodyPr wrap="square">
            <a:spAutoFit/>
          </a:bodyPr>
          <a:lstStyle/>
          <a:p>
            <a:pPr algn="just"/>
            <a:r>
              <a:rPr lang="en-US" sz="1800" b="0" i="0" u="none" strike="noStrike" baseline="0" dirty="0">
                <a:solidFill>
                  <a:srgbClr val="000000"/>
                </a:solidFill>
                <a:latin typeface="Times New Roman" panose="02020603050405020304" pitchFamily="18" charset="0"/>
              </a:rPr>
              <a:t>The ANN model consisted of an input layer of dimension 92X27, two hidden layers and a final output layer consisting of 4 neurons (softmax layer). </a:t>
            </a:r>
          </a:p>
          <a:p>
            <a:pPr algn="just"/>
            <a:endParaRPr lang="en-US" sz="1800" b="0" i="0" u="none" strike="noStrike" baseline="0" dirty="0">
              <a:solidFill>
                <a:srgbClr val="000000"/>
              </a:solidFill>
              <a:latin typeface="Times New Roman" panose="02020603050405020304" pitchFamily="18" charset="0"/>
            </a:endParaRPr>
          </a:p>
          <a:p>
            <a:pPr algn="just"/>
            <a:r>
              <a:rPr lang="en-US" sz="1800" b="0" i="0" u="none" strike="noStrike" baseline="0" dirty="0">
                <a:solidFill>
                  <a:srgbClr val="000000"/>
                </a:solidFill>
                <a:latin typeface="Times New Roman" panose="02020603050405020304" pitchFamily="18" charset="0"/>
              </a:rPr>
              <a:t>The input consists of 4 features that are listed: </a:t>
            </a:r>
          </a:p>
          <a:p>
            <a:pPr algn="just"/>
            <a:r>
              <a:rPr lang="en-US" sz="1800" b="0" i="0" u="none" strike="noStrike" baseline="0" dirty="0">
                <a:solidFill>
                  <a:srgbClr val="000000"/>
                </a:solidFill>
                <a:latin typeface="Times New Roman" panose="02020603050405020304" pitchFamily="18" charset="0"/>
              </a:rPr>
              <a:t>1. The current in the circuit. </a:t>
            </a:r>
          </a:p>
          <a:p>
            <a:pPr algn="just"/>
            <a:r>
              <a:rPr lang="en-IN" sz="1800" b="0" i="0" u="none" strike="noStrike" baseline="0" dirty="0">
                <a:solidFill>
                  <a:srgbClr val="000000"/>
                </a:solidFill>
                <a:latin typeface="Times New Roman" panose="02020603050405020304" pitchFamily="18" charset="0"/>
              </a:rPr>
              <a:t>2. The load power. </a:t>
            </a:r>
          </a:p>
          <a:p>
            <a:pPr algn="just"/>
            <a:r>
              <a:rPr lang="en-US" sz="1800" b="0" i="0" u="none" strike="noStrike" baseline="0" dirty="0">
                <a:solidFill>
                  <a:srgbClr val="000000"/>
                </a:solidFill>
                <a:latin typeface="Times New Roman" panose="02020603050405020304" pitchFamily="18" charset="0"/>
              </a:rPr>
              <a:t>3. The time at which the breaker was switched on. </a:t>
            </a:r>
          </a:p>
          <a:p>
            <a:pPr algn="just"/>
            <a:r>
              <a:rPr lang="en-IN" sz="1800" b="0" i="0" u="none" strike="noStrike" baseline="0" dirty="0">
                <a:solidFill>
                  <a:srgbClr val="000000"/>
                </a:solidFill>
                <a:latin typeface="Times New Roman" panose="02020603050405020304" pitchFamily="18" charset="0"/>
              </a:rPr>
              <a:t>4. The result. </a:t>
            </a:r>
          </a:p>
          <a:p>
            <a:pPr algn="just"/>
            <a:r>
              <a:rPr lang="en-IN" dirty="0">
                <a:solidFill>
                  <a:srgbClr val="000000"/>
                </a:solidFill>
                <a:latin typeface="Times New Roman" panose="02020603050405020304" pitchFamily="18" charset="0"/>
              </a:rPr>
              <a:t> </a:t>
            </a:r>
            <a:endParaRPr lang="en-IN" sz="1800" b="0" i="0" u="none" strike="noStrike" baseline="0" dirty="0">
              <a:solidFill>
                <a:srgbClr val="000000"/>
              </a:solidFill>
              <a:latin typeface="Times New Roman" panose="02020603050405020304" pitchFamily="18" charset="0"/>
            </a:endParaRPr>
          </a:p>
          <a:p>
            <a:pPr algn="just"/>
            <a:r>
              <a:rPr lang="en-US" sz="1800" b="0" i="0" u="none" strike="noStrike" baseline="0" dirty="0">
                <a:solidFill>
                  <a:srgbClr val="000000"/>
                </a:solidFill>
                <a:latin typeface="Times New Roman" panose="02020603050405020304" pitchFamily="18" charset="0"/>
              </a:rPr>
              <a:t>Since the “Time” feature contains only 24 values and is of classification type, so we encode it (one hot encoding) thus making the overall input features equal to 27. </a:t>
            </a:r>
          </a:p>
        </p:txBody>
      </p:sp>
    </p:spTree>
    <p:extLst>
      <p:ext uri="{BB962C8B-B14F-4D97-AF65-F5344CB8AC3E}">
        <p14:creationId xmlns:p14="http://schemas.microsoft.com/office/powerpoint/2010/main" val="2051285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6F137-756A-4D93-8677-0F675DA86365}"/>
              </a:ext>
            </a:extLst>
          </p:cNvPr>
          <p:cNvSpPr>
            <a:spLocks noGrp="1"/>
          </p:cNvSpPr>
          <p:nvPr>
            <p:ph type="title"/>
          </p:nvPr>
        </p:nvSpPr>
        <p:spPr/>
        <p:txBody>
          <a:bodyPr/>
          <a:lstStyle/>
          <a:p>
            <a:r>
              <a:rPr lang="en-US" dirty="0"/>
              <a:t>C</a:t>
            </a:r>
            <a:r>
              <a:rPr lang="en-IN" dirty="0" err="1"/>
              <a:t>onclusion</a:t>
            </a:r>
            <a:endParaRPr lang="en-US" dirty="0"/>
          </a:p>
        </p:txBody>
      </p:sp>
      <p:sp>
        <p:nvSpPr>
          <p:cNvPr id="4" name="Rectangle 3">
            <a:extLst>
              <a:ext uri="{FF2B5EF4-FFF2-40B4-BE49-F238E27FC236}">
                <a16:creationId xmlns:a16="http://schemas.microsoft.com/office/drawing/2014/main" id="{D14C3DB4-919A-4D3F-8AC2-816BB8CFAD83}"/>
              </a:ext>
            </a:extLst>
          </p:cNvPr>
          <p:cNvSpPr/>
          <p:nvPr/>
        </p:nvSpPr>
        <p:spPr>
          <a:xfrm>
            <a:off x="241300" y="1138989"/>
            <a:ext cx="9175416" cy="54745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TextBox 4">
            <a:extLst>
              <a:ext uri="{FF2B5EF4-FFF2-40B4-BE49-F238E27FC236}">
                <a16:creationId xmlns:a16="http://schemas.microsoft.com/office/drawing/2014/main" id="{B1ABC829-88A7-F0A4-D9C6-A736AE165FC7}"/>
              </a:ext>
            </a:extLst>
          </p:cNvPr>
          <p:cNvSpPr txBox="1"/>
          <p:nvPr/>
        </p:nvSpPr>
        <p:spPr>
          <a:xfrm>
            <a:off x="338602" y="1305342"/>
            <a:ext cx="9004777" cy="3139321"/>
          </a:xfrm>
          <a:prstGeom prst="rect">
            <a:avLst/>
          </a:prstGeom>
          <a:noFill/>
        </p:spPr>
        <p:txBody>
          <a:bodyPr wrap="square">
            <a:spAutoFit/>
          </a:bodyPr>
          <a:lstStyle/>
          <a:p>
            <a:pPr marL="285750" indent="-285750" algn="jus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A small-scale modelling of the microgrid including solar panels, battery energy storage system, loads and AC grid is simulated in MATLAB. A sudden change in the value of secondary current </a:t>
            </a:r>
            <a:r>
              <a:rPr lang="en-US" sz="1800" b="1" i="0" u="none" strike="noStrike" baseline="0" dirty="0">
                <a:solidFill>
                  <a:srgbClr val="000000"/>
                </a:solidFill>
                <a:latin typeface="Times New Roman" panose="02020603050405020304" pitchFamily="18" charset="0"/>
              </a:rPr>
              <a:t>I sec </a:t>
            </a:r>
            <a:r>
              <a:rPr lang="en-US" sz="1800" b="0" i="0" u="none" strike="noStrike" baseline="0" dirty="0">
                <a:solidFill>
                  <a:srgbClr val="000000"/>
                </a:solidFill>
                <a:latin typeface="Times New Roman" panose="02020603050405020304" pitchFamily="18" charset="0"/>
              </a:rPr>
              <a:t>and the load power </a:t>
            </a:r>
            <a:r>
              <a:rPr lang="en-US" sz="1800" b="1" i="0" u="none" strike="noStrike" baseline="0" dirty="0">
                <a:solidFill>
                  <a:srgbClr val="000000"/>
                </a:solidFill>
                <a:latin typeface="Times New Roman" panose="02020603050405020304" pitchFamily="18" charset="0"/>
              </a:rPr>
              <a:t>P L </a:t>
            </a:r>
            <a:r>
              <a:rPr lang="en-US" sz="1800" b="0" i="0" u="none" strike="noStrike" baseline="0" dirty="0">
                <a:solidFill>
                  <a:srgbClr val="000000"/>
                </a:solidFill>
                <a:latin typeface="Times New Roman" panose="02020603050405020304" pitchFamily="18" charset="0"/>
              </a:rPr>
              <a:t>is the basis for the algorithm that detects the fault location. </a:t>
            </a:r>
          </a:p>
          <a:p>
            <a:pPr marL="285750" indent="-285750" algn="jus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Here we observe the spikes in the graph of </a:t>
            </a:r>
            <a:r>
              <a:rPr lang="en-US" sz="1800" b="1" i="0" u="none" strike="noStrike" baseline="0" dirty="0">
                <a:solidFill>
                  <a:srgbClr val="000000"/>
                </a:solidFill>
                <a:latin typeface="Times New Roman" panose="02020603050405020304" pitchFamily="18" charset="0"/>
              </a:rPr>
              <a:t>I sec </a:t>
            </a:r>
            <a:r>
              <a:rPr lang="en-US" sz="1800" b="0" i="0" u="none" strike="noStrike" baseline="0" dirty="0">
                <a:solidFill>
                  <a:srgbClr val="000000"/>
                </a:solidFill>
                <a:latin typeface="Times New Roman" panose="02020603050405020304" pitchFamily="18" charset="0"/>
              </a:rPr>
              <a:t>as the faults. These faults are generated manually by switching on each of the circuit breakers at various moments of a day. </a:t>
            </a:r>
          </a:p>
          <a:p>
            <a:pPr marL="285750" indent="-285750" algn="jus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Also, the faults were studied by keeping as well as isolating the battery controller. Having generated the data at various times of a day and training the dataset in ANN fetched a decent accuracy of (70%~80 %). So having new data of power, </a:t>
            </a:r>
            <a:r>
              <a:rPr lang="en-US" sz="1800" b="1" i="0" u="none" strike="noStrike" baseline="0" dirty="0">
                <a:solidFill>
                  <a:srgbClr val="000000"/>
                </a:solidFill>
                <a:latin typeface="Times New Roman" panose="02020603050405020304" pitchFamily="18" charset="0"/>
              </a:rPr>
              <a:t>I sec </a:t>
            </a:r>
            <a:r>
              <a:rPr lang="en-US" sz="1800" b="0" i="0" u="none" strike="noStrike" baseline="0" dirty="0">
                <a:solidFill>
                  <a:srgbClr val="000000"/>
                </a:solidFill>
                <a:latin typeface="Times New Roman" panose="02020603050405020304" pitchFamily="18" charset="0"/>
              </a:rPr>
              <a:t>and time of the day, we can predict if there is a fault or not, and if there is, the location of the fault can be determined accurately. </a:t>
            </a:r>
            <a:endParaRPr lang="en-IN" dirty="0"/>
          </a:p>
        </p:txBody>
      </p:sp>
    </p:spTree>
    <p:extLst>
      <p:ext uri="{BB962C8B-B14F-4D97-AF65-F5344CB8AC3E}">
        <p14:creationId xmlns:p14="http://schemas.microsoft.com/office/powerpoint/2010/main" val="3498158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1893</TotalTime>
  <Words>927</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Bell MT</vt:lpstr>
      <vt:lpstr>Calibri</vt:lpstr>
      <vt:lpstr>Calibri Light</vt:lpstr>
      <vt:lpstr>Courier New</vt:lpstr>
      <vt:lpstr>Helvetica</vt:lpstr>
      <vt:lpstr>Times New Roman</vt:lpstr>
      <vt:lpstr>Office Theme</vt:lpstr>
      <vt:lpstr>REPORT FORMAT</vt:lpstr>
      <vt:lpstr>PowerPoint Presentation</vt:lpstr>
      <vt:lpstr>PowerPoint Presentation</vt:lpstr>
      <vt:lpstr>Objectives </vt:lpstr>
      <vt:lpstr>Types of Faults In a MicroGrid </vt:lpstr>
      <vt:lpstr>Key Idea for Detection of Faults </vt:lpstr>
      <vt:lpstr>Input Data Generation</vt:lpstr>
      <vt:lpstr>ANN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FORMAT</dc:title>
  <dc:creator>akhilesh.bhatkar</dc:creator>
  <cp:lastModifiedBy>Rama Krishna M B G</cp:lastModifiedBy>
  <cp:revision>30</cp:revision>
  <dcterms:created xsi:type="dcterms:W3CDTF">2019-08-14T10:55:25Z</dcterms:created>
  <dcterms:modified xsi:type="dcterms:W3CDTF">2023-04-09T15:10:49Z</dcterms:modified>
</cp:coreProperties>
</file>