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303" r:id="rId3"/>
    <p:sldId id="330" r:id="rId4"/>
    <p:sldId id="334" r:id="rId5"/>
    <p:sldId id="335" r:id="rId6"/>
    <p:sldId id="336" r:id="rId7"/>
    <p:sldId id="337" r:id="rId8"/>
    <p:sldId id="338" r:id="rId9"/>
    <p:sldId id="339" r:id="rId10"/>
    <p:sldId id="340" r:id="rId11"/>
    <p:sldId id="341" r:id="rId12"/>
    <p:sldId id="342" r:id="rId13"/>
    <p:sldId id="344" r:id="rId14"/>
    <p:sldId id="345" r:id="rId15"/>
    <p:sldId id="346" r:id="rId16"/>
    <p:sldId id="347" r:id="rId17"/>
    <p:sldId id="348" r:id="rId18"/>
    <p:sldId id="331" r:id="rId19"/>
    <p:sldId id="351" r:id="rId20"/>
    <p:sldId id="279" r:id="rId21"/>
    <p:sldId id="305" r:id="rId22"/>
    <p:sldId id="282" r:id="rId23"/>
    <p:sldId id="319" r:id="rId24"/>
    <p:sldId id="354" r:id="rId25"/>
    <p:sldId id="322" r:id="rId26"/>
    <p:sldId id="372" r:id="rId27"/>
    <p:sldId id="355" r:id="rId28"/>
    <p:sldId id="370" r:id="rId29"/>
    <p:sldId id="356" r:id="rId30"/>
    <p:sldId id="357" r:id="rId31"/>
    <p:sldId id="358" r:id="rId32"/>
    <p:sldId id="359" r:id="rId33"/>
    <p:sldId id="360" r:id="rId34"/>
    <p:sldId id="361" r:id="rId35"/>
    <p:sldId id="373" r:id="rId36"/>
    <p:sldId id="362" r:id="rId37"/>
    <p:sldId id="371" r:id="rId38"/>
    <p:sldId id="364" r:id="rId39"/>
    <p:sldId id="365" r:id="rId40"/>
    <p:sldId id="367" r:id="rId41"/>
    <p:sldId id="368" r:id="rId42"/>
    <p:sldId id="374" r:id="rId43"/>
    <p:sldId id="369" r:id="rId44"/>
    <p:sldId id="375" r:id="rId45"/>
    <p:sldId id="378" r:id="rId46"/>
    <p:sldId id="283" r:id="rId47"/>
    <p:sldId id="285" r:id="rId48"/>
    <p:sldId id="307" r:id="rId49"/>
    <p:sldId id="377" r:id="rId50"/>
    <p:sldId id="308" r:id="rId51"/>
    <p:sldId id="297" r:id="rId52"/>
    <p:sldId id="298" r:id="rId53"/>
    <p:sldId id="299" r:id="rId54"/>
    <p:sldId id="300" r:id="rId55"/>
    <p:sldId id="381" r:id="rId56"/>
    <p:sldId id="260" r:id="rId57"/>
    <p:sldId id="349" r:id="rId58"/>
    <p:sldId id="350" r:id="rId59"/>
    <p:sldId id="379" r:id="rId60"/>
    <p:sldId id="380" r:id="rId61"/>
    <p:sldId id="26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1" autoAdjust="0"/>
    <p:restoredTop sz="94660"/>
  </p:normalViewPr>
  <p:slideViewPr>
    <p:cSldViewPr>
      <p:cViewPr>
        <p:scale>
          <a:sx n="80" d="100"/>
          <a:sy n="80" d="100"/>
        </p:scale>
        <p:origin x="-1507" y="-1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9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9F440-DB5A-4E40-BD05-3D2968679B56}" type="datetimeFigureOut">
              <a:rPr lang="en-IN" smtClean="0"/>
              <a:pPr/>
              <a:t>04-04-2017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4AC4-BD92-4B3B-86B8-C93599D855CA}" type="slidenum">
              <a:rPr lang="en-IN" smtClean="0"/>
              <a:pPr/>
              <a:t>‹#›</a:t>
            </a:fld>
            <a:endParaRPr lang="en-IN"/>
          </a:p>
        </p:txBody>
      </p:sp>
    </p:spTree>
    <p:extLst>
      <p:ext uri="{BB962C8B-B14F-4D97-AF65-F5344CB8AC3E}">
        <p14:creationId xmlns:p14="http://schemas.microsoft.com/office/powerpoint/2010/main" val="198421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E604AC4-BD92-4B3B-86B8-C93599D855CA}" type="slidenum">
              <a:rPr lang="en-IN" smtClean="0"/>
              <a:pPr/>
              <a:t>1</a:t>
            </a:fld>
            <a:endParaRPr lang="en-IN"/>
          </a:p>
        </p:txBody>
      </p:sp>
    </p:spTree>
    <p:extLst>
      <p:ext uri="{BB962C8B-B14F-4D97-AF65-F5344CB8AC3E}">
        <p14:creationId xmlns:p14="http://schemas.microsoft.com/office/powerpoint/2010/main" val="206675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CFC6B-EAAF-4ADE-853E-E00CA13D518E}" type="datetime1">
              <a:rPr lang="en-US" smtClean="0"/>
              <a:pPr/>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10C5A-318E-4AD6-8753-812271B50E14}" type="datetime1">
              <a:rPr lang="en-US" smtClean="0"/>
              <a:pPr/>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C8C89-286A-459C-A0E2-8397DC32DF86}" type="datetime1">
              <a:rPr lang="en-US" smtClean="0"/>
              <a:pPr/>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051F8-292C-4438-9A5D-C474D8B5AD3B}" type="datetime1">
              <a:rPr lang="en-US" smtClean="0"/>
              <a:pPr/>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43430-A98D-44C7-A9BB-381BC8639FC9}" type="datetime1">
              <a:rPr lang="en-US" smtClean="0"/>
              <a:pPr/>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3FBC5-4B8E-4841-A657-0E0874AC2FE7}" type="datetime1">
              <a:rPr lang="en-US" smtClean="0"/>
              <a:pPr/>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7B049-556C-4664-BE73-90B51EAE1A8F}" type="datetime1">
              <a:rPr lang="en-US" smtClean="0"/>
              <a:pPr/>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23E3E-1D7C-4412-85BC-6656BC8C01C3}" type="datetime1">
              <a:rPr lang="en-US" smtClean="0"/>
              <a:pPr/>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7660A-340B-4369-AA6D-C28AE9A839EB}" type="datetime1">
              <a:rPr lang="en-US" smtClean="0"/>
              <a:pPr/>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00320-1749-4161-AC4A-B4AC44BCEEFA}" type="datetime1">
              <a:rPr lang="en-US" smtClean="0"/>
              <a:pPr/>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7FA07-4CBC-40B7-BAE3-63FCE7192EFD}" type="datetime1">
              <a:rPr lang="en-US" smtClean="0"/>
              <a:pPr/>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4C33F-2DF6-4F2D-A305-69EF690EF468}" type="datetime1">
              <a:rPr lang="en-US" smtClean="0"/>
              <a:pPr/>
              <a:t>4/4/2017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ieeexplore.ieee.org/xpl/mostRecentIssue.jsp?punumber=6784146"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4971871"/>
            <a:ext cx="5016260" cy="1200329"/>
          </a:xfrm>
          <a:prstGeom prst="rect">
            <a:avLst/>
          </a:prstGeom>
        </p:spPr>
        <p:txBody>
          <a:bodyPr wrap="square">
            <a:spAutoFit/>
          </a:bodyPr>
          <a:lstStyle/>
          <a:p>
            <a:r>
              <a:rPr lang="en-IN" sz="2400" b="1" dirty="0" smtClean="0"/>
              <a:t>G. RAM SRIVATSAV     ECE13054</a:t>
            </a:r>
          </a:p>
          <a:p>
            <a:r>
              <a:rPr lang="en-IN" sz="2400" b="1" dirty="0" smtClean="0"/>
              <a:t>G.V.V.S.S. KIRAN           ECE13055</a:t>
            </a:r>
          </a:p>
          <a:p>
            <a:r>
              <a:rPr lang="en-IN" sz="2400" b="1" dirty="0" smtClean="0"/>
              <a:t>G.A. SAI CHARAN         ECE13060 </a:t>
            </a:r>
            <a:endParaRPr lang="en-IN" sz="2400" b="1" dirty="0"/>
          </a:p>
        </p:txBody>
      </p:sp>
      <p:sp>
        <p:nvSpPr>
          <p:cNvPr id="6" name="Slide Number Placeholder 5"/>
          <p:cNvSpPr>
            <a:spLocks noGrp="1"/>
          </p:cNvSpPr>
          <p:nvPr>
            <p:ph type="sldNum" sz="quarter" idx="12"/>
          </p:nvPr>
        </p:nvSpPr>
        <p:spPr/>
        <p:txBody>
          <a:bodyPr/>
          <a:lstStyle/>
          <a:p>
            <a:fld id="{D465178A-D5F8-409B-B48C-9331829AE5AE}" type="slidenum">
              <a:rPr lang="en-US" smtClean="0">
                <a:solidFill>
                  <a:schemeClr val="tx1"/>
                </a:solidFill>
              </a:rPr>
              <a:pPr/>
              <a:t>1</a:t>
            </a:fld>
            <a:endParaRPr lang="en-US" dirty="0">
              <a:solidFill>
                <a:schemeClr val="tx1"/>
              </a:solidFill>
            </a:endParaRPr>
          </a:p>
        </p:txBody>
      </p:sp>
      <p:sp>
        <p:nvSpPr>
          <p:cNvPr id="7" name="Rectangle 6"/>
          <p:cNvSpPr/>
          <p:nvPr/>
        </p:nvSpPr>
        <p:spPr>
          <a:xfrm>
            <a:off x="914400" y="3037582"/>
            <a:ext cx="7620000" cy="1446550"/>
          </a:xfrm>
          <a:prstGeom prst="rect">
            <a:avLst/>
          </a:prstGeom>
        </p:spPr>
        <p:txBody>
          <a:bodyPr wrap="square">
            <a:spAutoFit/>
          </a:bodyPr>
          <a:lstStyle/>
          <a:p>
            <a:pPr algn="ctr"/>
            <a:r>
              <a:rPr lang="en-IN" sz="3200" b="1" dirty="0" smtClean="0"/>
              <a:t>Design and Implementation of Smart  “Traffic Signalling System”</a:t>
            </a:r>
          </a:p>
          <a:p>
            <a:pPr algn="ctr"/>
            <a:r>
              <a:rPr lang="en-IN" sz="2400" b="1" dirty="0" smtClean="0"/>
              <a:t>(Under the Guidance of Dr. S. Ravishankar Prof. ECE Dept.)</a:t>
            </a:r>
            <a:endParaRPr lang="en-IN" sz="2400" b="1" dirty="0"/>
          </a:p>
        </p:txBody>
      </p:sp>
      <p:pic>
        <p:nvPicPr>
          <p:cNvPr id="1026" name="Picture 2" descr="C:\Users\RAM SRIVATSAV\Desktop\seminar\logo.jpg"/>
          <p:cNvPicPr>
            <a:picLocks noChangeAspect="1" noChangeArrowheads="1"/>
          </p:cNvPicPr>
          <p:nvPr/>
        </p:nvPicPr>
        <p:blipFill>
          <a:blip r:embed="rId3" cstate="print"/>
          <a:srcRect/>
          <a:stretch>
            <a:fillRect/>
          </a:stretch>
        </p:blipFill>
        <p:spPr bwMode="auto">
          <a:xfrm>
            <a:off x="152400" y="115887"/>
            <a:ext cx="8839200" cy="2246313"/>
          </a:xfrm>
          <a:prstGeom prst="rect">
            <a:avLst/>
          </a:prstGeom>
          <a:noFill/>
        </p:spPr>
      </p:pic>
    </p:spTree>
    <p:extLst>
      <p:ext uri="{BB962C8B-B14F-4D97-AF65-F5344CB8AC3E}">
        <p14:creationId xmlns:p14="http://schemas.microsoft.com/office/powerpoint/2010/main" val="1808395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t>LITERATURE SURVEY</a:t>
            </a:r>
            <a:r>
              <a:rPr lang="en-IN" sz="2400" dirty="0"/>
              <a:t>(Bilal Ghazal  2016)[3]</a:t>
            </a:r>
            <a:endParaRPr lang="en-IN" sz="2400" b="1" dirty="0"/>
          </a:p>
        </p:txBody>
      </p:sp>
      <p:sp>
        <p:nvSpPr>
          <p:cNvPr id="3" name="Content Placeholder 2"/>
          <p:cNvSpPr>
            <a:spLocks noGrp="1"/>
          </p:cNvSpPr>
          <p:nvPr>
            <p:ph idx="1"/>
          </p:nvPr>
        </p:nvSpPr>
        <p:spPr/>
        <p:txBody>
          <a:bodyPr>
            <a:normAutofit/>
          </a:bodyPr>
          <a:lstStyle/>
          <a:p>
            <a:r>
              <a:rPr lang="en-IN" dirty="0" smtClean="0"/>
              <a:t>The </a:t>
            </a:r>
            <a:r>
              <a:rPr lang="en-IN" dirty="0"/>
              <a:t>IR transmitter and the IR receiver are mounted on either sides of a road. When an automobile passes on the road between the IR sensors, the system is activated and the car counter is incremented</a:t>
            </a:r>
            <a:r>
              <a:rPr lang="en-IN"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6339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a:t>
            </a:r>
            <a:r>
              <a:rPr lang="en-IN" sz="3000" b="1" dirty="0" smtClean="0"/>
              <a:t>SURVEY</a:t>
            </a:r>
            <a:r>
              <a:rPr lang="en-IN" sz="2400" dirty="0"/>
              <a:t>(Bilal Ghazal  2016)[3]</a:t>
            </a:r>
          </a:p>
        </p:txBody>
      </p:sp>
      <p:sp>
        <p:nvSpPr>
          <p:cNvPr id="3" name="Content Placeholder 2"/>
          <p:cNvSpPr>
            <a:spLocks noGrp="1"/>
          </p:cNvSpPr>
          <p:nvPr>
            <p:ph idx="1"/>
          </p:nvPr>
        </p:nvSpPr>
        <p:spPr/>
        <p:txBody>
          <a:bodyPr/>
          <a:lstStyle/>
          <a:p>
            <a:r>
              <a:rPr lang="en-IN" dirty="0"/>
              <a:t>The collected information about the traffic density of the different roads of a junction is </a:t>
            </a:r>
            <a:r>
              <a:rPr lang="en-IN" dirty="0" smtClean="0"/>
              <a:t>analysed </a:t>
            </a:r>
            <a:r>
              <a:rPr lang="en-IN" dirty="0"/>
              <a:t>in order to modify dynamically the delays of green light at the lane having the significant traffic volume. The whole system could be controlled by PIC microcontroller </a:t>
            </a:r>
            <a:r>
              <a:rPr lang="en-IN" dirty="0" smtClean="0"/>
              <a:t>or </a:t>
            </a:r>
            <a:r>
              <a:rPr lang="en-IN" dirty="0"/>
              <a:t>even by </a:t>
            </a:r>
            <a:r>
              <a:rPr lang="en-IN" dirty="0" smtClean="0"/>
              <a:t>PLC.</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0803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3000" dirty="0"/>
              <a:t>(</a:t>
            </a:r>
            <a:r>
              <a:rPr lang="en-IN" sz="2400" dirty="0" err="1"/>
              <a:t>Vivek</a:t>
            </a:r>
            <a:r>
              <a:rPr lang="en-IN" sz="2400" dirty="0"/>
              <a:t> </a:t>
            </a:r>
            <a:r>
              <a:rPr lang="en-IN" sz="2400" dirty="0" err="1" smtClean="0"/>
              <a:t>Tyagi</a:t>
            </a:r>
            <a:r>
              <a:rPr lang="en-IN" sz="2400" dirty="0" smtClean="0"/>
              <a:t> 2012</a:t>
            </a:r>
            <a:r>
              <a:rPr lang="en-IN" sz="3000" dirty="0" smtClean="0"/>
              <a:t>)[4]</a:t>
            </a:r>
            <a:endParaRPr lang="en-IN" sz="3000" dirty="0"/>
          </a:p>
        </p:txBody>
      </p:sp>
      <p:sp>
        <p:nvSpPr>
          <p:cNvPr id="3" name="Content Placeholder 2"/>
          <p:cNvSpPr>
            <a:spLocks noGrp="1"/>
          </p:cNvSpPr>
          <p:nvPr>
            <p:ph idx="1"/>
          </p:nvPr>
        </p:nvSpPr>
        <p:spPr/>
        <p:txBody>
          <a:bodyPr>
            <a:normAutofit lnSpcReduction="10000"/>
          </a:bodyPr>
          <a:lstStyle/>
          <a:p>
            <a:r>
              <a:rPr lang="en-IN" dirty="0"/>
              <a:t>This </a:t>
            </a:r>
            <a:r>
              <a:rPr lang="en-IN" dirty="0" smtClean="0"/>
              <a:t>paper[4] </a:t>
            </a:r>
            <a:r>
              <a:rPr lang="en-IN" dirty="0"/>
              <a:t>considers the problem of vehicular trafﬁc density estimation, utilizing the information cues present in the cumulative acoustic signal acquired from a roadside-installed single microphone</a:t>
            </a:r>
            <a:r>
              <a:rPr lang="en-IN" dirty="0" smtClean="0"/>
              <a:t>.</a:t>
            </a:r>
          </a:p>
          <a:p>
            <a:r>
              <a:rPr lang="en-IN" dirty="0" smtClean="0"/>
              <a:t>This </a:t>
            </a:r>
            <a:r>
              <a:rPr lang="en-IN" dirty="0"/>
              <a:t>cumulative signal comprises several noise signals such as tire noise, engine noise, engine-idling noise, occasional honks, and air turbulence noise of multiple vehicles</a:t>
            </a:r>
            <a:r>
              <a:rPr lang="en-IN"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2965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300" b="1" dirty="0"/>
              <a:t>LITERATURE SURVEY</a:t>
            </a:r>
            <a:r>
              <a:rPr lang="en-IN" sz="2400" dirty="0"/>
              <a:t>(</a:t>
            </a:r>
            <a:r>
              <a:rPr lang="en-IN" sz="2400" dirty="0" err="1"/>
              <a:t>Vivek</a:t>
            </a:r>
            <a:r>
              <a:rPr lang="en-IN" sz="2400" dirty="0"/>
              <a:t> </a:t>
            </a:r>
            <a:r>
              <a:rPr lang="en-IN" sz="2400" dirty="0" err="1"/>
              <a:t>Tyagi</a:t>
            </a:r>
            <a:r>
              <a:rPr lang="en-IN" sz="2400" dirty="0"/>
              <a:t> 2012)[4]</a:t>
            </a:r>
          </a:p>
        </p:txBody>
      </p:sp>
      <p:sp>
        <p:nvSpPr>
          <p:cNvPr id="3" name="Content Placeholder 2"/>
          <p:cNvSpPr>
            <a:spLocks noGrp="1"/>
          </p:cNvSpPr>
          <p:nvPr>
            <p:ph idx="1"/>
          </p:nvPr>
        </p:nvSpPr>
        <p:spPr/>
        <p:txBody>
          <a:bodyPr>
            <a:normAutofit lnSpcReduction="10000"/>
          </a:bodyPr>
          <a:lstStyle/>
          <a:p>
            <a:r>
              <a:rPr lang="en-IN" dirty="0" smtClean="0"/>
              <a:t>The </a:t>
            </a:r>
            <a:r>
              <a:rPr lang="en-IN" dirty="0"/>
              <a:t>occurrence and mixture weightings of these noise signals are determined by the prevalent trafﬁc density conditions on the road segment. </a:t>
            </a:r>
            <a:endParaRPr lang="en-IN" dirty="0" smtClean="0"/>
          </a:p>
          <a:p>
            <a:r>
              <a:rPr lang="en-IN" dirty="0" smtClean="0"/>
              <a:t>For </a:t>
            </a:r>
            <a:r>
              <a:rPr lang="en-IN" dirty="0"/>
              <a:t>instance, under a free-ﬂowing trafﬁc condition, the vehicles typically move with medium to high speeds and </a:t>
            </a:r>
            <a:r>
              <a:rPr lang="en-IN" dirty="0" smtClean="0"/>
              <a:t>there by produce mainly tire noise and air turbulence noise and less </a:t>
            </a:r>
            <a:r>
              <a:rPr lang="en-IN" dirty="0"/>
              <a:t>engine-idling noise and honks. </a:t>
            </a:r>
            <a:endParaRPr lang="en-IN"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9529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a:t>(</a:t>
            </a:r>
            <a:r>
              <a:rPr lang="en-IN" sz="2400" dirty="0" err="1"/>
              <a:t>Vivek</a:t>
            </a:r>
            <a:r>
              <a:rPr lang="en-IN" sz="2400" dirty="0"/>
              <a:t> </a:t>
            </a:r>
            <a:r>
              <a:rPr lang="en-IN" sz="2400" dirty="0" err="1"/>
              <a:t>Tyagi</a:t>
            </a:r>
            <a:r>
              <a:rPr lang="en-IN" sz="2400" dirty="0"/>
              <a:t> 2012)[4]</a:t>
            </a:r>
          </a:p>
        </p:txBody>
      </p:sp>
      <p:sp>
        <p:nvSpPr>
          <p:cNvPr id="3" name="Content Placeholder 2"/>
          <p:cNvSpPr>
            <a:spLocks noGrp="1"/>
          </p:cNvSpPr>
          <p:nvPr>
            <p:ph idx="1"/>
          </p:nvPr>
        </p:nvSpPr>
        <p:spPr/>
        <p:txBody>
          <a:bodyPr>
            <a:normAutofit lnSpcReduction="10000"/>
          </a:bodyPr>
          <a:lstStyle/>
          <a:p>
            <a:r>
              <a:rPr lang="en-IN" dirty="0"/>
              <a:t>For slow-moving congested trafﬁc, the cumulative signal will largely be dominated by engine-idling noise and honks; air turbulence and tire noises will be inconspicuous. </a:t>
            </a:r>
          </a:p>
          <a:p>
            <a:r>
              <a:rPr lang="en-IN" dirty="0"/>
              <a:t>Further more, these various noise signals have spectral content that are very different from each other and, hence, can be used to discriminate between the different trafﬁc density states that lead to them.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4310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a:t>
            </a:r>
            <a:r>
              <a:rPr lang="en-IN" sz="3000" b="1" dirty="0" smtClean="0"/>
              <a:t>SURVEY</a:t>
            </a:r>
            <a:r>
              <a:rPr lang="en-IN" sz="2700" dirty="0" smtClean="0"/>
              <a:t>(</a:t>
            </a:r>
            <a:r>
              <a:rPr lang="en-IN" sz="2700" dirty="0" err="1"/>
              <a:t>Ms.Pallavi</a:t>
            </a:r>
            <a:r>
              <a:rPr lang="en-IN" sz="2700" dirty="0"/>
              <a:t> </a:t>
            </a:r>
            <a:r>
              <a:rPr lang="en-IN" sz="2700" dirty="0" err="1" smtClean="0"/>
              <a:t>Choudekar</a:t>
            </a:r>
            <a:r>
              <a:rPr lang="en-IN" sz="2700" dirty="0" smtClean="0"/>
              <a:t> 2011)[5]</a:t>
            </a:r>
            <a:endParaRPr lang="en-IN" sz="2700" dirty="0"/>
          </a:p>
        </p:txBody>
      </p:sp>
      <p:sp>
        <p:nvSpPr>
          <p:cNvPr id="3" name="Content Placeholder 2"/>
          <p:cNvSpPr>
            <a:spLocks noGrp="1"/>
          </p:cNvSpPr>
          <p:nvPr>
            <p:ph idx="1"/>
          </p:nvPr>
        </p:nvSpPr>
        <p:spPr/>
        <p:txBody>
          <a:bodyPr>
            <a:normAutofit fontScale="92500" lnSpcReduction="10000"/>
          </a:bodyPr>
          <a:lstStyle/>
          <a:p>
            <a:r>
              <a:rPr lang="en-IN" dirty="0" smtClean="0"/>
              <a:t>In this paper[5] they  </a:t>
            </a:r>
            <a:r>
              <a:rPr lang="en-IN" dirty="0"/>
              <a:t>propose a system for controlling the traffic light by image processing. The system will detect vehicles through images instead of </a:t>
            </a:r>
            <a:r>
              <a:rPr lang="en-IN" dirty="0" smtClean="0"/>
              <a:t>using electronic </a:t>
            </a:r>
            <a:r>
              <a:rPr lang="en-IN" dirty="0"/>
              <a:t>sensors embedded in the pavement</a:t>
            </a:r>
            <a:r>
              <a:rPr lang="en-IN" dirty="0" smtClean="0"/>
              <a:t>.</a:t>
            </a:r>
          </a:p>
          <a:p>
            <a:r>
              <a:rPr lang="en-IN" dirty="0" smtClean="0"/>
              <a:t> </a:t>
            </a:r>
            <a:r>
              <a:rPr lang="en-IN" dirty="0"/>
              <a:t>A camera will be installed alongside the traffic light. It will capture image sequences. Setting image of an empty road as reference image, the captured images are sequentially matched using image matching. </a:t>
            </a: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3301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a:t>
            </a:r>
            <a:r>
              <a:rPr lang="en-IN" sz="3000" b="1" dirty="0" smtClean="0"/>
              <a:t>SURVEY </a:t>
            </a:r>
            <a:r>
              <a:rPr lang="en-IN" sz="2700" dirty="0" smtClean="0"/>
              <a:t>(</a:t>
            </a:r>
            <a:r>
              <a:rPr lang="en-IN" sz="2700" dirty="0" err="1"/>
              <a:t>Ms.Pallavi</a:t>
            </a:r>
            <a:r>
              <a:rPr lang="en-IN" sz="2700" dirty="0"/>
              <a:t> </a:t>
            </a:r>
            <a:r>
              <a:rPr lang="en-IN" sz="2700" dirty="0" err="1" smtClean="0"/>
              <a:t>Choudekar</a:t>
            </a:r>
            <a:r>
              <a:rPr lang="en-IN" sz="2700" dirty="0" smtClean="0"/>
              <a:t> 2011)[5]</a:t>
            </a:r>
            <a:endParaRPr lang="en-IN" sz="2700" dirty="0"/>
          </a:p>
        </p:txBody>
      </p:sp>
      <p:sp>
        <p:nvSpPr>
          <p:cNvPr id="3" name="Content Placeholder 2"/>
          <p:cNvSpPr>
            <a:spLocks noGrp="1"/>
          </p:cNvSpPr>
          <p:nvPr>
            <p:ph idx="1"/>
          </p:nvPr>
        </p:nvSpPr>
        <p:spPr/>
        <p:txBody>
          <a:bodyPr>
            <a:normAutofit/>
          </a:bodyPr>
          <a:lstStyle/>
          <a:p>
            <a:r>
              <a:rPr lang="en-IN" dirty="0"/>
              <a:t>For this purpose edge detection has been carried out using </a:t>
            </a:r>
            <a:r>
              <a:rPr lang="en-IN" b="1" dirty="0"/>
              <a:t>Prewitt edge detection </a:t>
            </a:r>
            <a:r>
              <a:rPr lang="en-IN" dirty="0"/>
              <a:t>operator and according to percentage of matching traffic light durations can be controlled.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71636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a:t>(</a:t>
            </a:r>
            <a:r>
              <a:rPr lang="en-IN" sz="2400" dirty="0" err="1"/>
              <a:t>Ms.Pallavi</a:t>
            </a:r>
            <a:r>
              <a:rPr lang="en-IN" sz="2400" dirty="0"/>
              <a:t> </a:t>
            </a:r>
            <a:r>
              <a:rPr lang="en-IN" sz="2400" dirty="0" err="1" smtClean="0"/>
              <a:t>Choudekar</a:t>
            </a:r>
            <a:r>
              <a:rPr lang="en-IN" sz="2400" dirty="0" smtClean="0"/>
              <a:t> 2011)[5]</a:t>
            </a:r>
            <a:endParaRPr lang="en-IN" sz="2400" dirty="0"/>
          </a:p>
        </p:txBody>
      </p:sp>
      <p:sp>
        <p:nvSpPr>
          <p:cNvPr id="3" name="Content Placeholder 2"/>
          <p:cNvSpPr>
            <a:spLocks noGrp="1"/>
          </p:cNvSpPr>
          <p:nvPr>
            <p:ph idx="1"/>
          </p:nvPr>
        </p:nvSpPr>
        <p:spPr/>
        <p:txBody>
          <a:bodyPr/>
          <a:lstStyle/>
          <a:p>
            <a:pPr marL="0" indent="0">
              <a:buNone/>
            </a:pPr>
            <a:r>
              <a:rPr lang="en-IN" dirty="0"/>
              <a:t>Following are the steps involved </a:t>
            </a:r>
          </a:p>
          <a:p>
            <a:pPr marL="0" indent="0">
              <a:buNone/>
            </a:pPr>
            <a:r>
              <a:rPr lang="en-IN" dirty="0"/>
              <a:t>• Image acquisition </a:t>
            </a:r>
          </a:p>
          <a:p>
            <a:pPr marL="0" indent="0">
              <a:buNone/>
            </a:pPr>
            <a:r>
              <a:rPr lang="en-IN" dirty="0"/>
              <a:t>• RGB to </a:t>
            </a:r>
            <a:r>
              <a:rPr lang="en-IN" dirty="0" err="1"/>
              <a:t>gray</a:t>
            </a:r>
            <a:r>
              <a:rPr lang="en-IN" dirty="0"/>
              <a:t> conversion </a:t>
            </a:r>
          </a:p>
          <a:p>
            <a:pPr marL="0" indent="0">
              <a:buNone/>
            </a:pPr>
            <a:r>
              <a:rPr lang="en-IN" dirty="0"/>
              <a:t>• Image enhancement </a:t>
            </a:r>
          </a:p>
          <a:p>
            <a:pPr marL="0" indent="0">
              <a:buNone/>
            </a:pPr>
            <a:r>
              <a:rPr lang="en-IN" dirty="0"/>
              <a:t>• Image matching using edge detection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860423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8500316"/>
              </p:ext>
            </p:extLst>
          </p:nvPr>
        </p:nvGraphicFramePr>
        <p:xfrm>
          <a:off x="457200" y="1371600"/>
          <a:ext cx="8229600" cy="4937760"/>
        </p:xfrm>
        <a:graphic>
          <a:graphicData uri="http://schemas.openxmlformats.org/drawingml/2006/table">
            <a:tbl>
              <a:tblPr firstRow="1" bandRow="1">
                <a:tableStyleId>{5C22544A-7EE6-4342-B048-85BDC9FD1C3A}</a:tableStyleId>
              </a:tblPr>
              <a:tblGrid>
                <a:gridCol w="1905000"/>
                <a:gridCol w="2057400"/>
                <a:gridCol w="1752600"/>
                <a:gridCol w="2514600"/>
              </a:tblGrid>
              <a:tr h="370840">
                <a:tc>
                  <a:txBody>
                    <a:bodyPr/>
                    <a:lstStyle/>
                    <a:p>
                      <a:r>
                        <a:rPr lang="en-IN" dirty="0" smtClean="0"/>
                        <a:t>Author(year)</a:t>
                      </a:r>
                      <a:endParaRPr lang="en-IN" dirty="0"/>
                    </a:p>
                  </a:txBody>
                  <a:tcPr/>
                </a:tc>
                <a:tc>
                  <a:txBody>
                    <a:bodyPr/>
                    <a:lstStyle/>
                    <a:p>
                      <a:r>
                        <a:rPr lang="en-IN" dirty="0" smtClean="0"/>
                        <a:t>Title</a:t>
                      </a:r>
                      <a:endParaRPr lang="en-IN" dirty="0"/>
                    </a:p>
                  </a:txBody>
                  <a:tcPr/>
                </a:tc>
                <a:tc>
                  <a:txBody>
                    <a:bodyPr/>
                    <a:lstStyle/>
                    <a:p>
                      <a:r>
                        <a:rPr lang="en-IN" dirty="0" smtClean="0"/>
                        <a:t>Features</a:t>
                      </a:r>
                      <a:endParaRPr lang="en-IN" dirty="0"/>
                    </a:p>
                  </a:txBody>
                  <a:tcPr/>
                </a:tc>
                <a:tc>
                  <a:txBody>
                    <a:bodyPr/>
                    <a:lstStyle/>
                    <a:p>
                      <a:r>
                        <a:rPr lang="en-IN" dirty="0" smtClean="0"/>
                        <a:t>Method</a:t>
                      </a:r>
                      <a:r>
                        <a:rPr lang="en-IN" baseline="0" dirty="0" smtClean="0"/>
                        <a:t> used to Determine the Features</a:t>
                      </a:r>
                      <a:endParaRPr lang="en-IN" dirty="0"/>
                    </a:p>
                  </a:txBody>
                  <a:tcPr/>
                </a:tc>
              </a:tr>
              <a:tr h="370840">
                <a:tc>
                  <a:txBody>
                    <a:bodyPr/>
                    <a:lstStyle/>
                    <a:p>
                      <a:r>
                        <a:rPr lang="en-IN" sz="1800" dirty="0" smtClean="0"/>
                        <a:t>Md. </a:t>
                      </a:r>
                      <a:r>
                        <a:rPr lang="en-IN" sz="1800" dirty="0" err="1" smtClean="0"/>
                        <a:t>Munir</a:t>
                      </a:r>
                      <a:r>
                        <a:rPr lang="en-IN" sz="1800" dirty="0" smtClean="0"/>
                        <a:t> </a:t>
                      </a:r>
                      <a:r>
                        <a:rPr lang="en-IN" sz="1800" dirty="0" err="1" smtClean="0"/>
                        <a:t>Hasan</a:t>
                      </a:r>
                      <a:r>
                        <a:rPr lang="en-IN" sz="1800" dirty="0" smtClean="0"/>
                        <a:t> </a:t>
                      </a:r>
                      <a:endParaRPr lang="en-IN" dirty="0"/>
                    </a:p>
                  </a:txBody>
                  <a:tcPr/>
                </a:tc>
                <a:tc>
                  <a:txBody>
                    <a:bodyPr/>
                    <a:lstStyle/>
                    <a:p>
                      <a:r>
                        <a:rPr lang="en-IN" sz="1800" dirty="0" smtClean="0"/>
                        <a:t>Smart Trafﬁc Control System with Application of Image Processing Techniques</a:t>
                      </a:r>
                      <a:endParaRPr lang="en-IN" dirty="0"/>
                    </a:p>
                  </a:txBody>
                  <a:tcPr/>
                </a:tc>
                <a:tc>
                  <a:txBody>
                    <a:bodyPr/>
                    <a:lstStyle/>
                    <a:p>
                      <a:r>
                        <a:rPr lang="en-IN" dirty="0" smtClean="0"/>
                        <a:t>1. traffic density</a:t>
                      </a:r>
                    </a:p>
                    <a:p>
                      <a:r>
                        <a:rPr lang="en-IN" dirty="0" smtClean="0"/>
                        <a:t>2. green</a:t>
                      </a:r>
                      <a:r>
                        <a:rPr lang="en-IN" baseline="0" dirty="0" smtClean="0"/>
                        <a:t> light on time calculation</a:t>
                      </a:r>
                      <a:endParaRPr lang="en-IN" dirty="0"/>
                    </a:p>
                  </a:txBody>
                  <a:tcPr/>
                </a:tc>
                <a:tc>
                  <a:txBody>
                    <a:bodyPr/>
                    <a:lstStyle/>
                    <a:p>
                      <a:r>
                        <a:rPr lang="en-IN" dirty="0" smtClean="0"/>
                        <a:t>For Traffic Density they used  Image</a:t>
                      </a:r>
                      <a:r>
                        <a:rPr lang="en-IN" baseline="0" dirty="0" smtClean="0"/>
                        <a:t> Processing</a:t>
                      </a:r>
                      <a:r>
                        <a:rPr lang="en-IN" dirty="0" smtClean="0"/>
                        <a:t>. (</a:t>
                      </a:r>
                      <a:r>
                        <a:rPr lang="en-IN" dirty="0" err="1" smtClean="0"/>
                        <a:t>sobey</a:t>
                      </a:r>
                      <a:endParaRPr lang="en-IN" dirty="0" smtClean="0"/>
                    </a:p>
                    <a:p>
                      <a:r>
                        <a:rPr lang="en-IN" dirty="0" smtClean="0"/>
                        <a:t>edge detection </a:t>
                      </a:r>
                      <a:r>
                        <a:rPr lang="en-IN" b="1" dirty="0" smtClean="0"/>
                        <a:t>) we planned to use this method to detect</a:t>
                      </a:r>
                      <a:r>
                        <a:rPr lang="en-IN" b="1" baseline="0" dirty="0" smtClean="0"/>
                        <a:t> the traffic density because this is more efficient when compared others.</a:t>
                      </a:r>
                      <a:endParaRPr lang="en-IN" b="1" dirty="0" smtClean="0"/>
                    </a:p>
                    <a:p>
                      <a:endParaRPr lang="en-IN" dirty="0"/>
                    </a:p>
                  </a:txBody>
                  <a:tcPr/>
                </a:tc>
              </a:tr>
              <a:tr h="370840">
                <a:tc>
                  <a:txBody>
                    <a:bodyPr/>
                    <a:lstStyle/>
                    <a:p>
                      <a:r>
                        <a:rPr lang="en-CA" sz="1800" dirty="0" err="1" smtClean="0"/>
                        <a:t>Anurag</a:t>
                      </a:r>
                      <a:r>
                        <a:rPr lang="en-CA" sz="1800" dirty="0" smtClean="0"/>
                        <a:t> </a:t>
                      </a:r>
                      <a:r>
                        <a:rPr lang="en-CA" sz="1800" dirty="0" err="1" smtClean="0"/>
                        <a:t>Kanungo</a:t>
                      </a:r>
                      <a:r>
                        <a:rPr lang="en-CA" sz="1800" dirty="0" smtClean="0"/>
                        <a:t> </a:t>
                      </a:r>
                      <a:endParaRPr lang="en-IN" dirty="0"/>
                    </a:p>
                  </a:txBody>
                  <a:tcPr/>
                </a:tc>
                <a:tc>
                  <a:txBody>
                    <a:bodyPr/>
                    <a:lstStyle/>
                    <a:p>
                      <a:r>
                        <a:rPr lang="en-IN" sz="1800" dirty="0" smtClean="0"/>
                        <a:t>Smart Traffic Lights Switching and Traffic Density Calculation using Video Processing</a:t>
                      </a:r>
                      <a:endParaRPr lang="en-IN" dirty="0"/>
                    </a:p>
                  </a:txBody>
                  <a:tcPr/>
                </a:tc>
                <a:tc>
                  <a:txBody>
                    <a:bodyPr/>
                    <a:lstStyle/>
                    <a:p>
                      <a:r>
                        <a:rPr lang="en-IN" dirty="0" smtClean="0"/>
                        <a:t>Traffic Density.</a:t>
                      </a:r>
                    </a:p>
                  </a:txBody>
                  <a:tcPr/>
                </a:tc>
                <a:tc>
                  <a:txBody>
                    <a:bodyPr/>
                    <a:lstStyle/>
                    <a:p>
                      <a:r>
                        <a:rPr lang="en-IN" dirty="0" smtClean="0"/>
                        <a:t>For</a:t>
                      </a:r>
                      <a:r>
                        <a:rPr lang="en-IN" baseline="0" dirty="0" smtClean="0"/>
                        <a:t> traffic density they used video processing .</a:t>
                      </a:r>
                      <a:endParaRPr lang="en-I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81747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29365158"/>
              </p:ext>
            </p:extLst>
          </p:nvPr>
        </p:nvGraphicFramePr>
        <p:xfrm>
          <a:off x="457200" y="1600200"/>
          <a:ext cx="8229600" cy="4983479"/>
        </p:xfrm>
        <a:graphic>
          <a:graphicData uri="http://schemas.openxmlformats.org/drawingml/2006/table">
            <a:tbl>
              <a:tblPr firstRow="1" bandRow="1">
                <a:tableStyleId>{5C22544A-7EE6-4342-B048-85BDC9FD1C3A}</a:tableStyleId>
              </a:tblPr>
              <a:tblGrid>
                <a:gridCol w="2057400"/>
                <a:gridCol w="2057400"/>
                <a:gridCol w="2057400"/>
                <a:gridCol w="2057400"/>
              </a:tblGrid>
              <a:tr h="228600">
                <a:tc>
                  <a:txBody>
                    <a:bodyPr/>
                    <a:lstStyle/>
                    <a:p>
                      <a:r>
                        <a:rPr lang="en-IN" dirty="0" smtClean="0"/>
                        <a:t>Author(year)</a:t>
                      </a:r>
                      <a:endParaRPr lang="en-IN" dirty="0"/>
                    </a:p>
                  </a:txBody>
                  <a:tcPr/>
                </a:tc>
                <a:tc>
                  <a:txBody>
                    <a:bodyPr/>
                    <a:lstStyle/>
                    <a:p>
                      <a:r>
                        <a:rPr lang="en-IN" dirty="0" smtClean="0"/>
                        <a:t>Title</a:t>
                      </a:r>
                      <a:endParaRPr lang="en-IN" dirty="0"/>
                    </a:p>
                  </a:txBody>
                  <a:tcPr/>
                </a:tc>
                <a:tc>
                  <a:txBody>
                    <a:bodyPr/>
                    <a:lstStyle/>
                    <a:p>
                      <a:r>
                        <a:rPr lang="en-IN" dirty="0" smtClean="0"/>
                        <a:t>Features</a:t>
                      </a:r>
                      <a:endParaRPr lang="en-IN" dirty="0"/>
                    </a:p>
                  </a:txBody>
                  <a:tcPr/>
                </a:tc>
                <a:tc>
                  <a:txBody>
                    <a:bodyPr/>
                    <a:lstStyle/>
                    <a:p>
                      <a:r>
                        <a:rPr lang="en-IN" dirty="0" smtClean="0"/>
                        <a:t>Method</a:t>
                      </a:r>
                      <a:r>
                        <a:rPr lang="en-IN" baseline="0" dirty="0" smtClean="0"/>
                        <a:t> used to Determine the Features</a:t>
                      </a:r>
                      <a:endParaRPr lang="en-IN" dirty="0"/>
                    </a:p>
                  </a:txBody>
                  <a:tcPr/>
                </a:tc>
              </a:tr>
              <a:tr h="1142999">
                <a:tc>
                  <a:txBody>
                    <a:bodyPr/>
                    <a:lstStyle/>
                    <a:p>
                      <a:r>
                        <a:rPr lang="en-CA" dirty="0" smtClean="0"/>
                        <a:t>Bilal Ghazal </a:t>
                      </a:r>
                      <a:endParaRPr lang="en-IN" dirty="0"/>
                    </a:p>
                  </a:txBody>
                  <a:tcPr/>
                </a:tc>
                <a:tc>
                  <a:txBody>
                    <a:bodyPr/>
                    <a:lstStyle/>
                    <a:p>
                      <a:r>
                        <a:rPr lang="en-IN" dirty="0" smtClean="0"/>
                        <a:t>Smart Traffic Light Control System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1.Traffic</a:t>
                      </a:r>
                      <a:r>
                        <a:rPr lang="en-IN" baseline="0" dirty="0" smtClean="0"/>
                        <a:t> density</a:t>
                      </a:r>
                      <a:endParaRPr lang="en-IN" dirty="0" smtClean="0"/>
                    </a:p>
                    <a:p>
                      <a:endParaRPr lang="en-IN" dirty="0" smtClean="0"/>
                    </a:p>
                  </a:txBody>
                  <a:tcPr/>
                </a:tc>
                <a:tc>
                  <a:txBody>
                    <a:bodyPr/>
                    <a:lstStyle/>
                    <a:p>
                      <a:r>
                        <a:rPr lang="en-IN" dirty="0" smtClean="0"/>
                        <a:t>They</a:t>
                      </a:r>
                      <a:r>
                        <a:rPr lang="en-IN" baseline="0" dirty="0" smtClean="0"/>
                        <a:t> uses IR sensors and PIC controller</a:t>
                      </a:r>
                      <a:endParaRPr lang="en-IN" dirty="0"/>
                    </a:p>
                  </a:txBody>
                  <a:tcPr/>
                </a:tc>
              </a:tr>
              <a:tr h="370840">
                <a:tc>
                  <a:txBody>
                    <a:bodyPr/>
                    <a:lstStyle/>
                    <a:p>
                      <a:r>
                        <a:rPr lang="en-CA" dirty="0" err="1" smtClean="0"/>
                        <a:t>Vivek</a:t>
                      </a:r>
                      <a:r>
                        <a:rPr lang="en-CA" dirty="0" smtClean="0"/>
                        <a:t> </a:t>
                      </a:r>
                      <a:r>
                        <a:rPr lang="en-CA" dirty="0" err="1" smtClean="0"/>
                        <a:t>Tyagi</a:t>
                      </a:r>
                      <a:endParaRPr lang="en-IN" dirty="0"/>
                    </a:p>
                  </a:txBody>
                  <a:tcPr/>
                </a:tc>
                <a:tc>
                  <a:txBody>
                    <a:bodyPr/>
                    <a:lstStyle/>
                    <a:p>
                      <a:r>
                        <a:rPr lang="en-IN" dirty="0" smtClean="0"/>
                        <a:t>Vehicular Trafﬁc Density State Estimation Based on Cumulative Road Acoustics</a:t>
                      </a:r>
                      <a:endParaRPr lang="en-IN" dirty="0"/>
                    </a:p>
                  </a:txBody>
                  <a:tcPr/>
                </a:tc>
                <a:tc>
                  <a:txBody>
                    <a:bodyPr/>
                    <a:lstStyle/>
                    <a:p>
                      <a:r>
                        <a:rPr lang="en-IN" dirty="0" smtClean="0"/>
                        <a:t>1.Traffic</a:t>
                      </a:r>
                      <a:r>
                        <a:rPr lang="en-IN" baseline="0" dirty="0" smtClean="0"/>
                        <a:t> density</a:t>
                      </a:r>
                      <a:endParaRPr lang="en-IN" dirty="0"/>
                    </a:p>
                  </a:txBody>
                  <a:tcPr/>
                </a:tc>
                <a:tc>
                  <a:txBody>
                    <a:bodyPr/>
                    <a:lstStyle/>
                    <a:p>
                      <a:r>
                        <a:rPr lang="en-IN" dirty="0" smtClean="0"/>
                        <a:t>This</a:t>
                      </a:r>
                      <a:r>
                        <a:rPr lang="en-IN" baseline="0" dirty="0" smtClean="0"/>
                        <a:t> paper uses microphone on road sides ad records acoustics</a:t>
                      </a:r>
                      <a:endParaRPr lang="en-IN" dirty="0"/>
                    </a:p>
                  </a:txBody>
                  <a:tcPr/>
                </a:tc>
              </a:tr>
              <a:tr h="370840">
                <a:tc>
                  <a:txBody>
                    <a:bodyPr/>
                    <a:lstStyle/>
                    <a:p>
                      <a:r>
                        <a:rPr lang="en-IN" dirty="0" err="1" smtClean="0"/>
                        <a:t>Ms.Pallavi</a:t>
                      </a:r>
                      <a:r>
                        <a:rPr lang="en-IN" dirty="0" smtClean="0"/>
                        <a:t> </a:t>
                      </a:r>
                      <a:r>
                        <a:rPr lang="en-IN" dirty="0" err="1" smtClean="0"/>
                        <a:t>Choudekar</a:t>
                      </a:r>
                      <a:r>
                        <a:rPr lang="en-IN" dirty="0" smtClean="0"/>
                        <a:t> </a:t>
                      </a:r>
                      <a:endParaRPr lang="en-IN" dirty="0"/>
                    </a:p>
                  </a:txBody>
                  <a:tcPr/>
                </a:tc>
                <a:tc>
                  <a:txBody>
                    <a:bodyPr/>
                    <a:lstStyle/>
                    <a:p>
                      <a:r>
                        <a:rPr lang="en-IN" dirty="0" smtClean="0"/>
                        <a:t>Implementation of Image Processing in Real Time Traffic Light Control </a:t>
                      </a:r>
                      <a:endParaRPr lang="en-IN" dirty="0"/>
                    </a:p>
                  </a:txBody>
                  <a:tcPr/>
                </a:tc>
                <a:tc>
                  <a:txBody>
                    <a:bodyPr/>
                    <a:lstStyle/>
                    <a:p>
                      <a:r>
                        <a:rPr lang="en-IN" dirty="0" smtClean="0"/>
                        <a:t>1. Traffic Density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For Traffic Density they used  Image</a:t>
                      </a:r>
                      <a:r>
                        <a:rPr lang="en-IN" baseline="0" dirty="0" smtClean="0"/>
                        <a:t> Processing</a:t>
                      </a:r>
                      <a:r>
                        <a:rPr lang="en-IN" dirty="0" smtClean="0"/>
                        <a:t>.(Prewitt edge detection )</a:t>
                      </a:r>
                    </a:p>
                    <a:p>
                      <a:endParaRPr lang="en-I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04133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p:txBody>
          <a:bodyPr>
            <a:normAutofit fontScale="92500" lnSpcReduction="10000"/>
          </a:bodyPr>
          <a:lstStyle/>
          <a:p>
            <a:r>
              <a:rPr lang="en-IN" dirty="0"/>
              <a:t>Traffic congestion </a:t>
            </a:r>
            <a:r>
              <a:rPr lang="en-IN" dirty="0" smtClean="0"/>
              <a:t>was recognized </a:t>
            </a:r>
            <a:r>
              <a:rPr lang="en-IN" dirty="0"/>
              <a:t>as major problems in modern urban </a:t>
            </a:r>
            <a:r>
              <a:rPr lang="en-IN" dirty="0" smtClean="0"/>
              <a:t>areas for  easy movement of vehicles.</a:t>
            </a:r>
            <a:endParaRPr lang="en-IN" dirty="0"/>
          </a:p>
          <a:p>
            <a:r>
              <a:rPr lang="en-IN" dirty="0"/>
              <a:t>The Traffic Density in cities like Bangalore is highly random </a:t>
            </a:r>
            <a:r>
              <a:rPr lang="en-IN" dirty="0" smtClean="0"/>
              <a:t>in nature </a:t>
            </a:r>
            <a:r>
              <a:rPr lang="en-IN" dirty="0"/>
              <a:t>and is very difficult to </a:t>
            </a:r>
            <a:r>
              <a:rPr lang="en-IN" dirty="0" smtClean="0"/>
              <a:t>predict. There </a:t>
            </a:r>
            <a:r>
              <a:rPr lang="en-IN" dirty="0"/>
              <a:t>is a need </a:t>
            </a:r>
            <a:r>
              <a:rPr lang="en-IN" dirty="0" smtClean="0"/>
              <a:t>to deploy </a:t>
            </a:r>
            <a:r>
              <a:rPr lang="en-IN" dirty="0"/>
              <a:t>a smart signalling system to regulate and monitor </a:t>
            </a:r>
            <a:r>
              <a:rPr lang="en-IN" dirty="0" smtClean="0"/>
              <a:t>the traffic.</a:t>
            </a:r>
          </a:p>
          <a:p>
            <a:r>
              <a:rPr lang="en-IN" dirty="0"/>
              <a:t>This project </a:t>
            </a:r>
            <a:r>
              <a:rPr lang="en-IN" dirty="0" smtClean="0"/>
              <a:t>aims </a:t>
            </a:r>
            <a:r>
              <a:rPr lang="en-IN" dirty="0"/>
              <a:t>to implement a smart traffic signalling system for seamless movement of vehicles on road in an optimal way.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66594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Parameters That are Considered in Calculation of Green Light Time </a:t>
            </a:r>
            <a:endParaRPr lang="en-IN" b="1" dirty="0"/>
          </a:p>
        </p:txBody>
      </p:sp>
      <p:sp>
        <p:nvSpPr>
          <p:cNvPr id="3" name="Content Placeholder 2"/>
          <p:cNvSpPr>
            <a:spLocks noGrp="1"/>
          </p:cNvSpPr>
          <p:nvPr>
            <p:ph idx="1"/>
          </p:nvPr>
        </p:nvSpPr>
        <p:spPr/>
        <p:txBody>
          <a:bodyPr/>
          <a:lstStyle/>
          <a:p>
            <a:r>
              <a:rPr lang="en-IN" dirty="0" smtClean="0"/>
              <a:t>Traffic Density</a:t>
            </a:r>
          </a:p>
          <a:p>
            <a:r>
              <a:rPr lang="en-IN" dirty="0" smtClean="0"/>
              <a:t>Driver Reaction Time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89749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IN" b="1" dirty="0" smtClean="0"/>
              <a:t>Traffic Density</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19288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Traffic Density</a:t>
            </a:r>
            <a:endParaRPr lang="en-IN" b="1" dirty="0"/>
          </a:p>
        </p:txBody>
      </p:sp>
      <p:sp>
        <p:nvSpPr>
          <p:cNvPr id="3" name="Content Placeholder 2"/>
          <p:cNvSpPr>
            <a:spLocks noGrp="1"/>
          </p:cNvSpPr>
          <p:nvPr>
            <p:ph idx="1"/>
          </p:nvPr>
        </p:nvSpPr>
        <p:spPr/>
        <p:txBody>
          <a:bodyPr>
            <a:normAutofit/>
          </a:bodyPr>
          <a:lstStyle/>
          <a:p>
            <a:r>
              <a:rPr lang="en-IN" dirty="0" smtClean="0"/>
              <a:t>Traffic Density is one of the major factor that effects the seamless flow of ambulances, In metropolitan cities, traffic density plays an important role in navigation of emergency vehicles.</a:t>
            </a:r>
          </a:p>
          <a:p>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70101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55749549"/>
              </p:ext>
            </p:extLst>
          </p:nvPr>
        </p:nvGraphicFramePr>
        <p:xfrm>
          <a:off x="457200" y="1600200"/>
          <a:ext cx="8229600" cy="439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IN" dirty="0" smtClean="0"/>
                        <a:t>         Methods</a:t>
                      </a:r>
                      <a:endParaRPr lang="en-IN" dirty="0"/>
                    </a:p>
                  </a:txBody>
                  <a:tcPr/>
                </a:tc>
                <a:tc>
                  <a:txBody>
                    <a:bodyPr/>
                    <a:lstStyle/>
                    <a:p>
                      <a:r>
                        <a:rPr lang="en-IN" dirty="0" smtClean="0"/>
                        <a:t>Image </a:t>
                      </a:r>
                      <a:r>
                        <a:rPr lang="en-IN" dirty="0" err="1" smtClean="0"/>
                        <a:t>Acquisit</a:t>
                      </a:r>
                      <a:endParaRPr lang="en-IN" dirty="0"/>
                    </a:p>
                  </a:txBody>
                  <a:tcPr/>
                </a:tc>
                <a:tc>
                  <a:txBody>
                    <a:bodyPr/>
                    <a:lstStyle/>
                    <a:p>
                      <a:r>
                        <a:rPr lang="en-IN" dirty="0" err="1" smtClean="0"/>
                        <a:t>Preprocess</a:t>
                      </a:r>
                      <a:endParaRPr lang="en-IN" dirty="0"/>
                    </a:p>
                  </a:txBody>
                  <a:tcPr/>
                </a:tc>
                <a:tc>
                  <a:txBody>
                    <a:bodyPr/>
                    <a:lstStyle/>
                    <a:p>
                      <a:r>
                        <a:rPr lang="en-IN" dirty="0" smtClean="0"/>
                        <a:t>Density Calculation</a:t>
                      </a:r>
                      <a:endParaRPr lang="en-IN" dirty="0"/>
                    </a:p>
                  </a:txBody>
                  <a:tcPr/>
                </a:tc>
              </a:tr>
              <a:tr h="370840">
                <a:tc>
                  <a:txBody>
                    <a:bodyPr/>
                    <a:lstStyle/>
                    <a:p>
                      <a:r>
                        <a:rPr lang="en-IN" dirty="0" smtClean="0"/>
                        <a:t>Background Subtraction technique </a:t>
                      </a:r>
                      <a:endParaRPr lang="en-IN" dirty="0"/>
                    </a:p>
                  </a:txBody>
                  <a:tcPr/>
                </a:tc>
                <a:tc>
                  <a:txBody>
                    <a:bodyPr/>
                    <a:lstStyle/>
                    <a:p>
                      <a:r>
                        <a:rPr lang="en-IN" dirty="0" smtClean="0"/>
                        <a:t>Uses cameras</a:t>
                      </a:r>
                      <a:endParaRPr lang="en-IN" dirty="0"/>
                    </a:p>
                  </a:txBody>
                  <a:tcPr/>
                </a:tc>
                <a:tc>
                  <a:txBody>
                    <a:bodyPr/>
                    <a:lstStyle/>
                    <a:p>
                      <a:r>
                        <a:rPr lang="en-IN" dirty="0" smtClean="0"/>
                        <a:t>Grayscale conversion, Binary conversion, Erosion, Dilation </a:t>
                      </a:r>
                      <a:endParaRPr lang="en-IN" dirty="0"/>
                    </a:p>
                  </a:txBody>
                  <a:tcPr/>
                </a:tc>
                <a:tc>
                  <a:txBody>
                    <a:bodyPr/>
                    <a:lstStyle/>
                    <a:p>
                      <a:r>
                        <a:rPr lang="en-IN" dirty="0" smtClean="0"/>
                        <a:t>Motion detection using Consecutive frame comparison based on histogram key region and Vehicle detection using background </a:t>
                      </a:r>
                      <a:endParaRPr lang="en-IN" dirty="0"/>
                    </a:p>
                  </a:txBody>
                  <a:tcPr/>
                </a:tc>
              </a:tr>
              <a:tr h="370840">
                <a:tc>
                  <a:txBody>
                    <a:bodyPr/>
                    <a:lstStyle/>
                    <a:p>
                      <a:r>
                        <a:rPr lang="en-IN" dirty="0" smtClean="0"/>
                        <a:t>Canny Edge Detection Technique</a:t>
                      </a:r>
                      <a:endParaRPr lang="en-IN" dirty="0"/>
                    </a:p>
                  </a:txBody>
                  <a:tcPr/>
                </a:tc>
                <a:tc>
                  <a:txBody>
                    <a:bodyPr/>
                    <a:lstStyle/>
                    <a:p>
                      <a:r>
                        <a:rPr lang="en-IN" dirty="0" smtClean="0"/>
                        <a:t>Uses cameras</a:t>
                      </a:r>
                      <a:endParaRPr lang="en-IN" dirty="0"/>
                    </a:p>
                  </a:txBody>
                  <a:tcPr/>
                </a:tc>
                <a:tc>
                  <a:txBody>
                    <a:bodyPr/>
                    <a:lstStyle/>
                    <a:p>
                      <a:r>
                        <a:rPr lang="pt-BR" dirty="0" smtClean="0"/>
                        <a:t>Grayscale conversion, Background subtraction </a:t>
                      </a:r>
                      <a:endParaRPr lang="en-IN" dirty="0"/>
                    </a:p>
                  </a:txBody>
                  <a:tcPr/>
                </a:tc>
                <a:tc>
                  <a:txBody>
                    <a:bodyPr/>
                    <a:lstStyle/>
                    <a:p>
                      <a:r>
                        <a:rPr lang="en-IN" dirty="0" smtClean="0"/>
                        <a:t>Canny edge detection for vehicle edge detection, Moore </a:t>
                      </a:r>
                      <a:r>
                        <a:rPr lang="en-IN" dirty="0" err="1" smtClean="0"/>
                        <a:t>neighborhood</a:t>
                      </a:r>
                      <a:r>
                        <a:rPr lang="en-IN" dirty="0" smtClean="0"/>
                        <a:t> algorithm for object count</a:t>
                      </a:r>
                      <a:endParaRPr lang="en-I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99350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9297700"/>
              </p:ext>
            </p:extLst>
          </p:nvPr>
        </p:nvGraphicFramePr>
        <p:xfrm>
          <a:off x="457200" y="1600200"/>
          <a:ext cx="8229600" cy="41198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IN" dirty="0" smtClean="0"/>
                        <a:t>         Methods</a:t>
                      </a:r>
                      <a:endParaRPr lang="en-IN" dirty="0"/>
                    </a:p>
                  </a:txBody>
                  <a:tcPr/>
                </a:tc>
                <a:tc>
                  <a:txBody>
                    <a:bodyPr/>
                    <a:lstStyle/>
                    <a:p>
                      <a:r>
                        <a:rPr lang="en-IN" dirty="0" smtClean="0"/>
                        <a:t>Image </a:t>
                      </a:r>
                      <a:r>
                        <a:rPr lang="en-IN" dirty="0" err="1" smtClean="0"/>
                        <a:t>Acquisit</a:t>
                      </a:r>
                      <a:endParaRPr lang="en-IN" dirty="0"/>
                    </a:p>
                  </a:txBody>
                  <a:tcPr/>
                </a:tc>
                <a:tc>
                  <a:txBody>
                    <a:bodyPr/>
                    <a:lstStyle/>
                    <a:p>
                      <a:r>
                        <a:rPr lang="en-IN" dirty="0" err="1" smtClean="0"/>
                        <a:t>Preprocess</a:t>
                      </a:r>
                      <a:endParaRPr lang="en-IN" dirty="0"/>
                    </a:p>
                  </a:txBody>
                  <a:tcPr/>
                </a:tc>
                <a:tc>
                  <a:txBody>
                    <a:bodyPr/>
                    <a:lstStyle/>
                    <a:p>
                      <a:r>
                        <a:rPr lang="en-IN" dirty="0" smtClean="0"/>
                        <a:t>Density Calculation</a:t>
                      </a:r>
                      <a:endParaRPr lang="en-IN" dirty="0"/>
                    </a:p>
                  </a:txBody>
                  <a:tcPr/>
                </a:tc>
              </a:tr>
              <a:tr h="370840">
                <a:tc>
                  <a:txBody>
                    <a:bodyPr/>
                    <a:lstStyle/>
                    <a:p>
                      <a:r>
                        <a:rPr lang="en-IN" dirty="0" smtClean="0"/>
                        <a:t>Dual method technique</a:t>
                      </a:r>
                      <a:endParaRPr lang="en-IN" dirty="0"/>
                    </a:p>
                  </a:txBody>
                  <a:tcPr/>
                </a:tc>
                <a:tc>
                  <a:txBody>
                    <a:bodyPr/>
                    <a:lstStyle/>
                    <a:p>
                      <a:r>
                        <a:rPr lang="en-IN" dirty="0" smtClean="0"/>
                        <a:t>Uses cameras</a:t>
                      </a:r>
                      <a:endParaRPr lang="en-IN" dirty="0"/>
                    </a:p>
                  </a:txBody>
                  <a:tcPr/>
                </a:tc>
                <a:tc>
                  <a:txBody>
                    <a:bodyPr/>
                    <a:lstStyle/>
                    <a:p>
                      <a:r>
                        <a:rPr lang="en-IN" dirty="0" smtClean="0"/>
                        <a:t>Grayscale conversion</a:t>
                      </a:r>
                      <a:endParaRPr lang="en-IN" dirty="0"/>
                    </a:p>
                  </a:txBody>
                  <a:tcPr/>
                </a:tc>
                <a:tc>
                  <a:txBody>
                    <a:bodyPr/>
                    <a:lstStyle/>
                    <a:p>
                      <a:r>
                        <a:rPr lang="en-IN" dirty="0" smtClean="0"/>
                        <a:t>using a combination of gradient magnitude and direct subtraction techniques to detect vehicles.</a:t>
                      </a:r>
                    </a:p>
                    <a:p>
                      <a:r>
                        <a:rPr lang="en-IN" b="1" dirty="0" smtClean="0"/>
                        <a:t>We</a:t>
                      </a:r>
                      <a:r>
                        <a:rPr lang="en-IN" b="1" baseline="0" dirty="0" smtClean="0"/>
                        <a:t> use this way of detection.</a:t>
                      </a:r>
                      <a:endParaRPr lang="en-IN" b="1" dirty="0"/>
                    </a:p>
                  </a:txBody>
                  <a:tcPr/>
                </a:tc>
              </a:tr>
              <a:tr h="370840">
                <a:tc>
                  <a:txBody>
                    <a:bodyPr/>
                    <a:lstStyle/>
                    <a:p>
                      <a:r>
                        <a:rPr lang="en-IN" dirty="0" smtClean="0"/>
                        <a:t>Gradient Method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Uses cameras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Grayscale conversion</a:t>
                      </a:r>
                    </a:p>
                  </a:txBody>
                  <a:tcPr/>
                </a:tc>
                <a:tc>
                  <a:txBody>
                    <a:bodyPr/>
                    <a:lstStyle/>
                    <a:p>
                      <a:r>
                        <a:rPr lang="en-IN" dirty="0" smtClean="0"/>
                        <a:t>using canny edge detector and gradient based edge detection</a:t>
                      </a:r>
                      <a:endParaRPr lang="en-IN"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1589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lstStyle/>
          <a:p>
            <a:r>
              <a:rPr lang="en-IN" dirty="0" smtClean="0"/>
              <a:t>We can also use proximity sensors ,RFID sensors and IR sensors to estimate Traffic density, but all these methods are inaccurate when compared with Image Processing.</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53767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smtClean="0"/>
              <a:t>To estimate traffic density we combine 2 methods </a:t>
            </a:r>
          </a:p>
          <a:p>
            <a:pPr marL="0" indent="0">
              <a:buNone/>
            </a:pPr>
            <a:r>
              <a:rPr lang="en-IN" dirty="0"/>
              <a:t> </a:t>
            </a:r>
            <a:r>
              <a:rPr lang="en-IN" dirty="0" smtClean="0"/>
              <a:t>                1-Gradient method and </a:t>
            </a:r>
          </a:p>
          <a:p>
            <a:pPr marL="0" indent="0">
              <a:buNone/>
            </a:pPr>
            <a:r>
              <a:rPr lang="en-IN" dirty="0"/>
              <a:t> </a:t>
            </a:r>
            <a:r>
              <a:rPr lang="en-IN" dirty="0" smtClean="0"/>
              <a:t>                2-Direct subtraction method </a:t>
            </a:r>
          </a:p>
          <a:p>
            <a:r>
              <a:rPr lang="en-IN" dirty="0" smtClean="0"/>
              <a:t>Then we combine both of the results for better detection of vehicles.</a:t>
            </a:r>
          </a:p>
          <a:p>
            <a:pPr marL="0" indent="0">
              <a:buNone/>
            </a:pPr>
            <a:endParaRPr lang="en-IN"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39670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Gradient Method </a:t>
            </a:r>
            <a:endParaRPr lang="en-IN" dirty="0"/>
          </a:p>
        </p:txBody>
      </p:sp>
      <p:sp>
        <p:nvSpPr>
          <p:cNvPr id="3" name="Content Placeholder 2"/>
          <p:cNvSpPr>
            <a:spLocks noGrp="1"/>
          </p:cNvSpPr>
          <p:nvPr>
            <p:ph idx="1"/>
          </p:nvPr>
        </p:nvSpPr>
        <p:spPr/>
        <p:txBody>
          <a:bodyPr>
            <a:normAutofit/>
          </a:bodyPr>
          <a:lstStyle/>
          <a:p>
            <a:r>
              <a:rPr lang="en-IN" dirty="0"/>
              <a:t>At ﬁrst the RGB foreground image from camera video frame </a:t>
            </a:r>
            <a:r>
              <a:rPr lang="en-IN" dirty="0" smtClean="0"/>
              <a:t>and </a:t>
            </a:r>
            <a:r>
              <a:rPr lang="en-IN" dirty="0"/>
              <a:t>the background </a:t>
            </a:r>
            <a:r>
              <a:rPr lang="en-IN" dirty="0" smtClean="0"/>
              <a:t>images from the reference data base are </a:t>
            </a:r>
            <a:r>
              <a:rPr lang="en-IN" dirty="0"/>
              <a:t>converted into </a:t>
            </a:r>
            <a:r>
              <a:rPr lang="en-IN" dirty="0" smtClean="0"/>
              <a:t>grey scale image.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1026" name="Picture 2" descr="C:\Users\kiran siva\Desktop\New folder\BackGroun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08631"/>
            <a:ext cx="3436045" cy="302076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kiran siva\Desktop\New folder\ForeGround1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774062"/>
            <a:ext cx="2569231" cy="26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3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3" descr="C:\Users\kiran siva\Desktop\New folder\Screenshot (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6800" y="2732554"/>
            <a:ext cx="2558822" cy="25447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kiran siva\Desktop\New folder\BackGround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590800"/>
            <a:ext cx="3217085" cy="28282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09600" y="1676400"/>
            <a:ext cx="2590800" cy="762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500" dirty="0" smtClean="0"/>
              <a:t>Grey Scale images:</a:t>
            </a:r>
            <a:r>
              <a:rPr lang="en-IN" dirty="0" smtClean="0"/>
              <a:t> </a:t>
            </a:r>
            <a:endParaRPr lang="en-IN" dirty="0"/>
          </a:p>
        </p:txBody>
      </p:sp>
    </p:spTree>
    <p:extLst>
      <p:ext uri="{BB962C8B-B14F-4D97-AF65-F5344CB8AC3E}">
        <p14:creationId xmlns:p14="http://schemas.microsoft.com/office/powerpoint/2010/main" val="1060378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a:t>Then we apply </a:t>
            </a:r>
            <a:r>
              <a:rPr lang="en-IN" dirty="0" err="1"/>
              <a:t>sobel</a:t>
            </a:r>
            <a:r>
              <a:rPr lang="en-IN" dirty="0"/>
              <a:t> </a:t>
            </a:r>
            <a:r>
              <a:rPr lang="en-IN" dirty="0" smtClean="0"/>
              <a:t> </a:t>
            </a:r>
            <a:r>
              <a:rPr lang="en-IN" dirty="0"/>
              <a:t>edge detecting operation on the background </a:t>
            </a:r>
            <a:r>
              <a:rPr lang="en-IN" dirty="0" smtClean="0"/>
              <a:t>and foreground image</a:t>
            </a:r>
            <a:r>
              <a:rPr lang="en-IN"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2051" name="Picture 3" descr="C:\Users\kiran siva\Desktop\New folder\Screenshot (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2698509" cy="3552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kiran siva\Desktop\New folder\Screenshot (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200400"/>
            <a:ext cx="2708223" cy="355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56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a:t>(Md. </a:t>
            </a:r>
            <a:r>
              <a:rPr lang="en-IN" sz="2400" dirty="0" err="1"/>
              <a:t>Munir</a:t>
            </a:r>
            <a:r>
              <a:rPr lang="en-IN" sz="2400" dirty="0"/>
              <a:t> </a:t>
            </a:r>
            <a:r>
              <a:rPr lang="en-IN" sz="2400" dirty="0" err="1" smtClean="0"/>
              <a:t>Hasan</a:t>
            </a:r>
            <a:r>
              <a:rPr lang="en-IN" sz="2400" dirty="0" smtClean="0"/>
              <a:t> 2014 )[1]</a:t>
            </a:r>
            <a:endParaRPr lang="en-IN" sz="2400" dirty="0"/>
          </a:p>
        </p:txBody>
      </p:sp>
      <p:sp>
        <p:nvSpPr>
          <p:cNvPr id="3" name="Content Placeholder 2"/>
          <p:cNvSpPr>
            <a:spLocks noGrp="1"/>
          </p:cNvSpPr>
          <p:nvPr>
            <p:ph idx="1"/>
          </p:nvPr>
        </p:nvSpPr>
        <p:spPr/>
        <p:txBody>
          <a:bodyPr>
            <a:normAutofit fontScale="92500" lnSpcReduction="20000"/>
          </a:bodyPr>
          <a:lstStyle/>
          <a:p>
            <a:r>
              <a:rPr lang="en-IN" dirty="0"/>
              <a:t>In this </a:t>
            </a:r>
            <a:r>
              <a:rPr lang="en-IN" dirty="0" smtClean="0"/>
              <a:t>paper[1], author proposed </a:t>
            </a:r>
            <a:r>
              <a:rPr lang="en-IN" dirty="0"/>
              <a:t>a method for determining trafﬁc congestion on roads using image processing techniques and a model for controlling trafﬁc signals based on information received from images of roads taken by video camera. </a:t>
            </a:r>
          </a:p>
          <a:p>
            <a:r>
              <a:rPr lang="en-IN" dirty="0" smtClean="0"/>
              <a:t>Author extracted </a:t>
            </a:r>
            <a:r>
              <a:rPr lang="en-IN" dirty="0"/>
              <a:t>trafﬁc density which corresponds to total area occupied by vehicles on the road in terms of total amount of pixels in a video frame instead of calculating number of vehicles. </a:t>
            </a: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937164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smtClean="0"/>
              <a:t>Foreground and Background images </a:t>
            </a:r>
            <a:r>
              <a:rPr lang="en-IN" dirty="0"/>
              <a:t>are </a:t>
            </a:r>
            <a:r>
              <a:rPr lang="en-IN" dirty="0" smtClean="0"/>
              <a:t>subtracted </a:t>
            </a:r>
            <a:r>
              <a:rPr lang="en-IN" dirty="0"/>
              <a:t>to obtain foreground objects.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5" name="Picture 2" descr="C:\Users\kiran siva\Desktop\New folder\Screenshot (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78791"/>
            <a:ext cx="2788034" cy="345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50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smtClean="0"/>
              <a:t>Now we </a:t>
            </a:r>
            <a:r>
              <a:rPr lang="en-IN" dirty="0"/>
              <a:t>need to do some noise removal to remove the noise introduced </a:t>
            </a:r>
            <a:r>
              <a:rPr lang="en-IN" dirty="0" smtClean="0"/>
              <a:t>by subtraction</a:t>
            </a:r>
            <a:r>
              <a:rPr lang="en-IN" dirty="0"/>
              <a:t>. We choose wiener ﬁlter </a:t>
            </a:r>
            <a:r>
              <a:rPr lang="en-IN" dirty="0" smtClean="0"/>
              <a:t>because </a:t>
            </a:r>
            <a:r>
              <a:rPr lang="en-IN" dirty="0"/>
              <a:t>of it’s ability remove the additive noise and invert the blurring simultaneously. </a:t>
            </a:r>
            <a:endParaRPr lang="en-IN" dirty="0" smtClean="0"/>
          </a:p>
          <a:p>
            <a:pPr marL="0" indent="0">
              <a:buNone/>
            </a:pPr>
            <a:r>
              <a:rPr lang="en-IN" dirty="0" smtClean="0"/>
              <a:t>       </a:t>
            </a:r>
            <a:r>
              <a:rPr lang="en-IN" dirty="0" err="1" smtClean="0"/>
              <a:t>Gtuned</a:t>
            </a:r>
            <a:r>
              <a:rPr lang="en-IN" dirty="0" smtClean="0"/>
              <a:t> </a:t>
            </a:r>
            <a:r>
              <a:rPr lang="en-IN" dirty="0"/>
              <a:t>= </a:t>
            </a:r>
            <a:r>
              <a:rPr lang="en-IN" dirty="0" err="1"/>
              <a:t>Gobj</a:t>
            </a:r>
            <a:r>
              <a:rPr lang="en-IN" dirty="0"/>
              <a:t> −0.009 </a:t>
            </a:r>
          </a:p>
          <a:p>
            <a:pPr marL="0" indent="0">
              <a:buNone/>
            </a:pPr>
            <a:r>
              <a:rPr lang="en-IN" dirty="0" smtClean="0"/>
              <a:t>       </a:t>
            </a:r>
            <a:r>
              <a:rPr lang="en-IN" dirty="0" err="1" smtClean="0"/>
              <a:t>Gtuned</a:t>
            </a:r>
            <a:r>
              <a:rPr lang="en-IN" dirty="0" smtClean="0"/>
              <a:t> =</a:t>
            </a:r>
            <a:r>
              <a:rPr lang="en-IN" dirty="0" err="1" smtClean="0"/>
              <a:t>Gtuned</a:t>
            </a:r>
            <a:r>
              <a:rPr lang="en-IN" dirty="0" smtClean="0"/>
              <a:t>   If </a:t>
            </a:r>
            <a:r>
              <a:rPr lang="en-IN" dirty="0" err="1"/>
              <a:t>pixelvalue</a:t>
            </a:r>
            <a:r>
              <a:rPr lang="en-IN" dirty="0"/>
              <a:t> ≥ 0 </a:t>
            </a:r>
            <a:endParaRPr lang="en-IN" dirty="0" smtClean="0"/>
          </a:p>
          <a:p>
            <a:pPr marL="0" indent="0">
              <a:buNone/>
            </a:pPr>
            <a:r>
              <a:rPr lang="en-IN" dirty="0"/>
              <a:t> </a:t>
            </a:r>
            <a:r>
              <a:rPr lang="en-IN" dirty="0" smtClean="0"/>
              <a:t>                           0          else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429457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smtClean="0"/>
              <a:t>Then we </a:t>
            </a:r>
            <a:r>
              <a:rPr lang="en-IN" dirty="0"/>
              <a:t>perform morphological image closing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3074" name="Picture 2" descr="C:\Users\kiran siva\Desktop\New folder\Screenshot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76110"/>
            <a:ext cx="3154613" cy="319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66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smtClean="0"/>
              <a:t>After that we </a:t>
            </a:r>
            <a:r>
              <a:rPr lang="en-IN" dirty="0"/>
              <a:t>perform ﬂood ﬁll operation </a:t>
            </a:r>
            <a:r>
              <a:rPr lang="en-IN" dirty="0" smtClean="0"/>
              <a:t> </a:t>
            </a:r>
            <a:r>
              <a:rPr lang="en-IN" dirty="0"/>
              <a:t>to ﬁll the holes in the objects with closed </a:t>
            </a:r>
            <a:r>
              <a:rPr lang="en-IN" dirty="0" smtClean="0"/>
              <a:t>contours so that we get image </a:t>
            </a:r>
            <a:r>
              <a:rPr lang="en-IN" dirty="0"/>
              <a:t>with solid foreground </a:t>
            </a:r>
            <a:r>
              <a:rPr lang="en-IN" dirty="0" smtClean="0"/>
              <a:t>objects.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descr="C:\Users\kiran siva\Desktop\New folder\Screenshot (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063" y="3219157"/>
            <a:ext cx="2656337" cy="287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13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Method </a:t>
            </a:r>
          </a:p>
        </p:txBody>
      </p:sp>
      <p:sp>
        <p:nvSpPr>
          <p:cNvPr id="3" name="Content Placeholder 2"/>
          <p:cNvSpPr>
            <a:spLocks noGrp="1"/>
          </p:cNvSpPr>
          <p:nvPr>
            <p:ph idx="1"/>
          </p:nvPr>
        </p:nvSpPr>
        <p:spPr/>
        <p:txBody>
          <a:bodyPr/>
          <a:lstStyle/>
          <a:p>
            <a:r>
              <a:rPr lang="en-IN" dirty="0"/>
              <a:t> </a:t>
            </a:r>
            <a:r>
              <a:rPr lang="en-IN" dirty="0" smtClean="0"/>
              <a:t>Now we convert the filled image into </a:t>
            </a:r>
            <a:r>
              <a:rPr lang="en-IN" dirty="0"/>
              <a:t>a binary </a:t>
            </a:r>
            <a:r>
              <a:rPr lang="en-IN" dirty="0" smtClean="0"/>
              <a:t>image to easily count the number of white pixels.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3" descr="C:\Users\kiran siva\Desktop\New folder\Screenshot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970082"/>
            <a:ext cx="2996312" cy="327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5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t>Flow chart</a:t>
            </a:r>
            <a:r>
              <a:rPr lang="en-IN" sz="2700" dirty="0" smtClean="0"/>
              <a:t>(for finding traffic density)</a:t>
            </a:r>
            <a:endParaRPr lang="en-IN" sz="27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6800"/>
            <a:ext cx="4495800" cy="5486400"/>
          </a:xfrm>
        </p:spPr>
      </p:pic>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658144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 Subtraction Method </a:t>
            </a:r>
            <a:endParaRPr lang="en-IN" dirty="0"/>
          </a:p>
        </p:txBody>
      </p:sp>
      <p:sp>
        <p:nvSpPr>
          <p:cNvPr id="3" name="Content Placeholder 2"/>
          <p:cNvSpPr>
            <a:spLocks noGrp="1"/>
          </p:cNvSpPr>
          <p:nvPr>
            <p:ph idx="1"/>
          </p:nvPr>
        </p:nvSpPr>
        <p:spPr/>
        <p:txBody>
          <a:bodyPr>
            <a:normAutofit/>
          </a:bodyPr>
          <a:lstStyle/>
          <a:p>
            <a:r>
              <a:rPr lang="en-IN" dirty="0"/>
              <a:t>At ﬁrst the RGB foreground image from camera video frame </a:t>
            </a:r>
            <a:r>
              <a:rPr lang="en-IN" dirty="0" smtClean="0"/>
              <a:t>and </a:t>
            </a:r>
            <a:r>
              <a:rPr lang="en-IN" dirty="0"/>
              <a:t>the background </a:t>
            </a:r>
            <a:r>
              <a:rPr lang="en-IN" dirty="0" smtClean="0"/>
              <a:t>images are converted </a:t>
            </a:r>
            <a:r>
              <a:rPr lang="en-IN" dirty="0"/>
              <a:t>into </a:t>
            </a:r>
            <a:r>
              <a:rPr lang="en-IN" dirty="0" smtClean="0"/>
              <a:t>grey scale image.</a:t>
            </a:r>
          </a:p>
          <a:p>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4099" name="Picture 3" descr="C:\Users\kiran siva\Desktop\New folder\BackGround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581400"/>
            <a:ext cx="2994819" cy="26328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kiran siva\Desktop\New folder\ForeGround1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581400"/>
            <a:ext cx="2411413" cy="246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261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 name="Picture 2" descr="C:\Users\kiran siva\Desktop\New folder\Screenshot (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800" y="2286000"/>
            <a:ext cx="3631516" cy="3611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kiran siva\Desktop\New folder\BackGround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3581400" cy="33528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09600" y="1676400"/>
            <a:ext cx="2590800" cy="762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500" dirty="0" smtClean="0"/>
              <a:t>Grey Scale images:</a:t>
            </a:r>
            <a:r>
              <a:rPr lang="en-IN" dirty="0" smtClean="0"/>
              <a:t> </a:t>
            </a:r>
            <a:endParaRPr lang="en-IN" dirty="0"/>
          </a:p>
        </p:txBody>
      </p:sp>
    </p:spTree>
    <p:extLst>
      <p:ext uri="{BB962C8B-B14F-4D97-AF65-F5344CB8AC3E}">
        <p14:creationId xmlns:p14="http://schemas.microsoft.com/office/powerpoint/2010/main" val="3819257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Subtraction Method </a:t>
            </a:r>
          </a:p>
        </p:txBody>
      </p:sp>
      <p:sp>
        <p:nvSpPr>
          <p:cNvPr id="3" name="Content Placeholder 2"/>
          <p:cNvSpPr>
            <a:spLocks noGrp="1"/>
          </p:cNvSpPr>
          <p:nvPr>
            <p:ph idx="1"/>
          </p:nvPr>
        </p:nvSpPr>
        <p:spPr/>
        <p:txBody>
          <a:bodyPr/>
          <a:lstStyle/>
          <a:p>
            <a:r>
              <a:rPr lang="en-IN" dirty="0" smtClean="0"/>
              <a:t>Foreground and Background images </a:t>
            </a:r>
            <a:r>
              <a:rPr lang="en-IN" dirty="0"/>
              <a:t>are subtracted using </a:t>
            </a:r>
            <a:r>
              <a:rPr lang="en-IN" dirty="0" smtClean="0"/>
              <a:t> </a:t>
            </a:r>
            <a:r>
              <a:rPr lang="en-IN" dirty="0"/>
              <a:t>to obtain foreground </a:t>
            </a:r>
            <a:r>
              <a:rPr lang="en-IN" dirty="0" smtClean="0"/>
              <a:t>objects as in gradient method.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06279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Subtraction Method </a:t>
            </a:r>
          </a:p>
        </p:txBody>
      </p:sp>
      <p:sp>
        <p:nvSpPr>
          <p:cNvPr id="3" name="Content Placeholder 2"/>
          <p:cNvSpPr>
            <a:spLocks noGrp="1"/>
          </p:cNvSpPr>
          <p:nvPr>
            <p:ph idx="1"/>
          </p:nvPr>
        </p:nvSpPr>
        <p:spPr/>
        <p:txBody>
          <a:bodyPr/>
          <a:lstStyle/>
          <a:p>
            <a:r>
              <a:rPr lang="en-IN" dirty="0" smtClean="0"/>
              <a:t>Now we </a:t>
            </a:r>
            <a:r>
              <a:rPr lang="en-IN" dirty="0"/>
              <a:t>need to do some noise removal to remove the noise introduced </a:t>
            </a:r>
            <a:r>
              <a:rPr lang="en-IN" dirty="0" smtClean="0"/>
              <a:t>by subtraction</a:t>
            </a:r>
            <a:r>
              <a:rPr lang="en-IN" dirty="0"/>
              <a:t>. We choose wiener ﬁlter </a:t>
            </a:r>
            <a:r>
              <a:rPr lang="en-IN" dirty="0" smtClean="0"/>
              <a:t>because </a:t>
            </a:r>
            <a:r>
              <a:rPr lang="en-IN" dirty="0"/>
              <a:t>of it’s ability remove the additive noise and invert the blurring simultaneously. </a:t>
            </a:r>
            <a:endParaRPr lang="en-IN" dirty="0" smtClean="0"/>
          </a:p>
          <a:p>
            <a:pPr marL="0" indent="0">
              <a:buNone/>
            </a:pPr>
            <a:r>
              <a:rPr lang="en-IN" dirty="0" smtClean="0"/>
              <a:t>       </a:t>
            </a:r>
            <a:r>
              <a:rPr lang="en-IN" dirty="0" err="1"/>
              <a:t>D</a:t>
            </a:r>
            <a:r>
              <a:rPr lang="en-IN" dirty="0" err="1" smtClean="0"/>
              <a:t>tuned</a:t>
            </a:r>
            <a:r>
              <a:rPr lang="en-IN" dirty="0" smtClean="0"/>
              <a:t> </a:t>
            </a:r>
            <a:r>
              <a:rPr lang="en-IN" dirty="0"/>
              <a:t>= </a:t>
            </a:r>
            <a:r>
              <a:rPr lang="en-IN" dirty="0" err="1" smtClean="0"/>
              <a:t>Dobj</a:t>
            </a:r>
            <a:r>
              <a:rPr lang="en-IN" dirty="0" smtClean="0"/>
              <a:t> </a:t>
            </a:r>
            <a:r>
              <a:rPr lang="en-IN" dirty="0"/>
              <a:t>−0.009 </a:t>
            </a:r>
          </a:p>
          <a:p>
            <a:pPr marL="0" indent="0">
              <a:buNone/>
            </a:pPr>
            <a:r>
              <a:rPr lang="en-IN" dirty="0" smtClean="0"/>
              <a:t>       </a:t>
            </a:r>
            <a:r>
              <a:rPr lang="en-IN" dirty="0" err="1"/>
              <a:t>D</a:t>
            </a:r>
            <a:r>
              <a:rPr lang="en-IN" dirty="0" err="1" smtClean="0"/>
              <a:t>tuned</a:t>
            </a:r>
            <a:r>
              <a:rPr lang="en-IN" dirty="0" smtClean="0"/>
              <a:t> =</a:t>
            </a:r>
            <a:r>
              <a:rPr lang="en-IN" dirty="0" err="1"/>
              <a:t>D</a:t>
            </a:r>
            <a:r>
              <a:rPr lang="en-IN" dirty="0" err="1" smtClean="0"/>
              <a:t>tuned</a:t>
            </a:r>
            <a:r>
              <a:rPr lang="en-IN" dirty="0" smtClean="0"/>
              <a:t>   If </a:t>
            </a:r>
            <a:r>
              <a:rPr lang="en-IN" dirty="0" err="1"/>
              <a:t>pixelvalue</a:t>
            </a:r>
            <a:r>
              <a:rPr lang="en-IN" dirty="0"/>
              <a:t> ≥ 0 </a:t>
            </a:r>
            <a:endParaRPr lang="en-IN" dirty="0" smtClean="0"/>
          </a:p>
          <a:p>
            <a:pPr marL="0" indent="0">
              <a:buNone/>
            </a:pPr>
            <a:r>
              <a:rPr lang="en-IN" dirty="0"/>
              <a:t> </a:t>
            </a:r>
            <a:r>
              <a:rPr lang="en-IN" dirty="0" smtClean="0"/>
              <a:t>                     =     0        else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970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a:t>(Md. </a:t>
            </a:r>
            <a:r>
              <a:rPr lang="en-IN" sz="2400" dirty="0" err="1"/>
              <a:t>Munir</a:t>
            </a:r>
            <a:r>
              <a:rPr lang="en-IN" sz="2400" dirty="0"/>
              <a:t> </a:t>
            </a:r>
            <a:r>
              <a:rPr lang="en-IN" sz="2400" dirty="0" err="1"/>
              <a:t>Hasan</a:t>
            </a:r>
            <a:r>
              <a:rPr lang="en-IN" sz="2400" dirty="0"/>
              <a:t> 2014 )[1]</a:t>
            </a:r>
          </a:p>
        </p:txBody>
      </p:sp>
      <p:sp>
        <p:nvSpPr>
          <p:cNvPr id="3" name="Content Placeholder 2"/>
          <p:cNvSpPr>
            <a:spLocks noGrp="1"/>
          </p:cNvSpPr>
          <p:nvPr>
            <p:ph idx="1"/>
          </p:nvPr>
        </p:nvSpPr>
        <p:spPr/>
        <p:txBody>
          <a:bodyPr>
            <a:normAutofit/>
          </a:bodyPr>
          <a:lstStyle/>
          <a:p>
            <a:r>
              <a:rPr lang="en-IN" dirty="0"/>
              <a:t>Author set two parameters as </a:t>
            </a:r>
            <a:r>
              <a:rPr lang="en-IN" dirty="0" smtClean="0"/>
              <a:t>output , trafﬁc </a:t>
            </a:r>
            <a:r>
              <a:rPr lang="en-IN" dirty="0"/>
              <a:t>cycle and weighted time for each road based on trafﬁc </a:t>
            </a:r>
            <a:r>
              <a:rPr lang="en-IN" dirty="0" smtClean="0"/>
              <a:t>density.  </a:t>
            </a:r>
          </a:p>
          <a:p>
            <a:r>
              <a:rPr lang="en-IN" dirty="0"/>
              <a:t>Traffic Cycle </a:t>
            </a:r>
            <a:r>
              <a:rPr lang="en-IN" dirty="0" smtClean="0"/>
              <a:t> </a:t>
            </a:r>
            <a:r>
              <a:rPr lang="en-IN" dirty="0"/>
              <a:t>is the total time required </a:t>
            </a:r>
            <a:r>
              <a:rPr lang="en-IN" dirty="0" smtClean="0"/>
              <a:t>for one </a:t>
            </a:r>
            <a:r>
              <a:rPr lang="en-IN" dirty="0"/>
              <a:t>complete rotation of the signal lights at any traffic point.</a:t>
            </a: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18185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Subtraction Method </a:t>
            </a:r>
          </a:p>
        </p:txBody>
      </p:sp>
      <p:sp>
        <p:nvSpPr>
          <p:cNvPr id="3" name="Content Placeholder 2"/>
          <p:cNvSpPr>
            <a:spLocks noGrp="1"/>
          </p:cNvSpPr>
          <p:nvPr>
            <p:ph idx="1"/>
          </p:nvPr>
        </p:nvSpPr>
        <p:spPr/>
        <p:txBody>
          <a:bodyPr/>
          <a:lstStyle/>
          <a:p>
            <a:r>
              <a:rPr lang="en-IN" dirty="0" smtClean="0"/>
              <a:t> Then we </a:t>
            </a:r>
            <a:r>
              <a:rPr lang="en-IN" dirty="0"/>
              <a:t>perform morphological image closing </a:t>
            </a:r>
            <a:r>
              <a:rPr lang="en-IN" dirty="0" smtClean="0"/>
              <a:t>and ﬂood </a:t>
            </a:r>
            <a:r>
              <a:rPr lang="en-IN" dirty="0"/>
              <a:t>ﬁll operation </a:t>
            </a:r>
            <a:r>
              <a:rPr lang="en-IN" dirty="0" smtClean="0"/>
              <a:t> </a:t>
            </a:r>
            <a:r>
              <a:rPr lang="en-IN" dirty="0"/>
              <a:t>to ﬁll the holes in the objects with closed contours </a:t>
            </a:r>
            <a:r>
              <a:rPr lang="en-IN" dirty="0" smtClean="0"/>
              <a:t>as in gradient method, so </a:t>
            </a:r>
            <a:r>
              <a:rPr lang="en-IN" dirty="0"/>
              <a:t>that we get image with solid foreground objects</a:t>
            </a:r>
            <a:r>
              <a:rPr lang="en-IN"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 name="Picture 4" descr="C:\Users\kiran siva\Desktop\New folder\Screenshot (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657600"/>
            <a:ext cx="2656337" cy="287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2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 Subtraction Method </a:t>
            </a:r>
          </a:p>
        </p:txBody>
      </p:sp>
      <p:sp>
        <p:nvSpPr>
          <p:cNvPr id="3" name="Content Placeholder 2"/>
          <p:cNvSpPr>
            <a:spLocks noGrp="1"/>
          </p:cNvSpPr>
          <p:nvPr>
            <p:ph idx="1"/>
          </p:nvPr>
        </p:nvSpPr>
        <p:spPr/>
        <p:txBody>
          <a:bodyPr/>
          <a:lstStyle/>
          <a:p>
            <a:r>
              <a:rPr lang="en-IN" dirty="0"/>
              <a:t> </a:t>
            </a:r>
            <a:r>
              <a:rPr lang="en-IN" dirty="0" smtClean="0"/>
              <a:t>Then we convert filled image to </a:t>
            </a:r>
            <a:r>
              <a:rPr lang="en-IN" dirty="0"/>
              <a:t>a binary image to easily count the number of white pixels.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5" name="Picture 3" descr="C:\Users\kiran siva\Desktop\New folder\Screenshot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2996312" cy="327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048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Flow chart</a:t>
            </a:r>
            <a:r>
              <a:rPr lang="en-IN" sz="2400" dirty="0"/>
              <a:t>(for finding traffic density)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066800"/>
            <a:ext cx="4572000" cy="5438620"/>
          </a:xfrm>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057101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After this we add direct subtraction method and gradient method images to get  better detectable image for estimation.</a:t>
            </a:r>
          </a:p>
          <a:p>
            <a:r>
              <a:rPr lang="en-IN" dirty="0" smtClean="0"/>
              <a:t>Then we find count number of white pixels in the combined image which when divided with the area of the road gives, the traffic density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786480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300" b="1" dirty="0"/>
              <a:t>Flow chart</a:t>
            </a:r>
            <a:r>
              <a:rPr lang="en-IN" sz="2400" dirty="0"/>
              <a:t>(for finding traffic density)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057400"/>
            <a:ext cx="4571999" cy="3093669"/>
          </a:xfrm>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576504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Now we use fuzzy estimation, by mapping the traffic density value to a membership function(</a:t>
            </a:r>
            <a:r>
              <a:rPr lang="en-IN" dirty="0" err="1" smtClean="0"/>
              <a:t>Fuzzification</a:t>
            </a:r>
            <a:r>
              <a:rPr lang="en-IN"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2846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Weather</a:t>
            </a:r>
            <a:endParaRPr lang="en-IN" b="1" dirty="0"/>
          </a:p>
        </p:txBody>
      </p:sp>
      <p:sp>
        <p:nvSpPr>
          <p:cNvPr id="3" name="Content Placeholder 2"/>
          <p:cNvSpPr>
            <a:spLocks noGrp="1"/>
          </p:cNvSpPr>
          <p:nvPr>
            <p:ph idx="1"/>
          </p:nvPr>
        </p:nvSpPr>
        <p:spPr/>
        <p:txBody>
          <a:bodyPr/>
          <a:lstStyle/>
          <a:p>
            <a:r>
              <a:rPr lang="en-IN" dirty="0" smtClean="0"/>
              <a:t>Sudden changes in weather causes increase in traffic congestion.</a:t>
            </a:r>
          </a:p>
          <a:p>
            <a:r>
              <a:rPr lang="en-IN" dirty="0" smtClean="0"/>
              <a:t>The main weather changes that effect the traffic congestion is Rainfall.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780125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Rainfall</a:t>
            </a:r>
            <a:endParaRPr lang="en-IN" b="1" dirty="0"/>
          </a:p>
        </p:txBody>
      </p:sp>
      <p:sp>
        <p:nvSpPr>
          <p:cNvPr id="3" name="Content Placeholder 2"/>
          <p:cNvSpPr>
            <a:spLocks noGrp="1"/>
          </p:cNvSpPr>
          <p:nvPr>
            <p:ph idx="1"/>
          </p:nvPr>
        </p:nvSpPr>
        <p:spPr/>
        <p:txBody>
          <a:bodyPr/>
          <a:lstStyle/>
          <a:p>
            <a:r>
              <a:rPr lang="en-IN" dirty="0" smtClean="0"/>
              <a:t>Rainfall is one of the major factor that effect the traffic congestion.</a:t>
            </a:r>
          </a:p>
          <a:p>
            <a:r>
              <a:rPr lang="en-IN" dirty="0" smtClean="0"/>
              <a:t>Rainfall causes slippery roads .So, the speed of the vehicles travelling on that road reduces, This in turn increases Traffic Congestion.</a:t>
            </a:r>
          </a:p>
          <a:p>
            <a:r>
              <a:rPr lang="en-IN" dirty="0" smtClean="0"/>
              <a:t>Highest recorded rainfall in India is 6 mm/min.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152641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DRT(Driver Reaction Time)</a:t>
            </a:r>
            <a:endParaRPr lang="en-IN" dirty="0"/>
          </a:p>
        </p:txBody>
      </p:sp>
      <p:sp>
        <p:nvSpPr>
          <p:cNvPr id="3" name="Content Placeholder 2"/>
          <p:cNvSpPr>
            <a:spLocks noGrp="1"/>
          </p:cNvSpPr>
          <p:nvPr>
            <p:ph idx="1"/>
          </p:nvPr>
        </p:nvSpPr>
        <p:spPr/>
        <p:txBody>
          <a:bodyPr/>
          <a:lstStyle/>
          <a:p>
            <a:r>
              <a:rPr lang="en-IN" dirty="0" smtClean="0"/>
              <a:t>DRT is the time that the driver takes in response to the change of traffic light to green.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607973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Ton (</a:t>
            </a:r>
            <a:r>
              <a:rPr lang="en-IN" b="1" dirty="0"/>
              <a:t>G</a:t>
            </a:r>
            <a:r>
              <a:rPr lang="en-IN" b="1" dirty="0" smtClean="0"/>
              <a:t>reen Light On Time Calculation)</a:t>
            </a:r>
            <a:endParaRPr lang="en-IN" b="1" dirty="0"/>
          </a:p>
        </p:txBody>
      </p:sp>
      <p:sp>
        <p:nvSpPr>
          <p:cNvPr id="3" name="Content Placeholder 2"/>
          <p:cNvSpPr>
            <a:spLocks noGrp="1"/>
          </p:cNvSpPr>
          <p:nvPr>
            <p:ph idx="1"/>
          </p:nvPr>
        </p:nvSpPr>
        <p:spPr/>
        <p:txBody>
          <a:bodyPr/>
          <a:lstStyle/>
          <a:p>
            <a:r>
              <a:rPr lang="en-IN" dirty="0" smtClean="0"/>
              <a:t>Now we calculate the time for which the green light should be on by the formulae.</a:t>
            </a:r>
          </a:p>
          <a:p>
            <a:pPr marL="0" indent="0">
              <a:buNone/>
            </a:pPr>
            <a:r>
              <a:rPr lang="en-IN" dirty="0"/>
              <a:t> </a:t>
            </a:r>
            <a:r>
              <a:rPr lang="en-IN" dirty="0" smtClean="0"/>
              <a:t>    Ton=Td*K+DRT</a:t>
            </a:r>
          </a:p>
          <a:p>
            <a:pPr marL="0" indent="0">
              <a:buNone/>
            </a:pPr>
            <a:r>
              <a:rPr lang="en-IN" dirty="0" smtClean="0"/>
              <a:t>                -Td-Fuzzy membership function Value.</a:t>
            </a:r>
          </a:p>
          <a:p>
            <a:pPr marL="0" indent="0">
              <a:buNone/>
            </a:pPr>
            <a:r>
              <a:rPr lang="en-IN" dirty="0"/>
              <a:t> </a:t>
            </a:r>
            <a:r>
              <a:rPr lang="en-IN" dirty="0" smtClean="0"/>
              <a:t>               -DRT-Driver Reaction Time.</a:t>
            </a:r>
          </a:p>
          <a:p>
            <a:pPr marL="0" indent="0">
              <a:buNone/>
            </a:pPr>
            <a:r>
              <a:rPr lang="en-IN" dirty="0"/>
              <a:t> </a:t>
            </a:r>
            <a:r>
              <a:rPr lang="en-IN" dirty="0" smtClean="0"/>
              <a:t>               -K-Weather Constant(varying from 1-2).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3097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700" dirty="0"/>
              <a:t>(Md. </a:t>
            </a:r>
            <a:r>
              <a:rPr lang="en-IN" sz="2700" dirty="0" err="1"/>
              <a:t>Munir</a:t>
            </a:r>
            <a:r>
              <a:rPr lang="en-IN" sz="2700" dirty="0"/>
              <a:t> </a:t>
            </a:r>
            <a:r>
              <a:rPr lang="en-IN" sz="2700" dirty="0" err="1"/>
              <a:t>Hasan</a:t>
            </a:r>
            <a:r>
              <a:rPr lang="en-IN" sz="2700" dirty="0"/>
              <a:t> 2014 )[1]</a:t>
            </a:r>
          </a:p>
        </p:txBody>
      </p:sp>
      <p:sp>
        <p:nvSpPr>
          <p:cNvPr id="3" name="Content Placeholder 2"/>
          <p:cNvSpPr>
            <a:spLocks noGrp="1"/>
          </p:cNvSpPr>
          <p:nvPr>
            <p:ph idx="1"/>
          </p:nvPr>
        </p:nvSpPr>
        <p:spPr/>
        <p:txBody>
          <a:bodyPr>
            <a:normAutofit/>
          </a:bodyPr>
          <a:lstStyle/>
          <a:p>
            <a:r>
              <a:rPr lang="en-IN" dirty="0"/>
              <a:t>The denser the traffic, longer is the traffic cycle. This </a:t>
            </a:r>
            <a:r>
              <a:rPr lang="en-IN" dirty="0" smtClean="0"/>
              <a:t>method is </a:t>
            </a:r>
            <a:r>
              <a:rPr lang="en-IN" dirty="0"/>
              <a:t>applied for longer cycle duration when there is more </a:t>
            </a:r>
            <a:r>
              <a:rPr lang="en-IN" dirty="0" smtClean="0"/>
              <a:t>traffic so </a:t>
            </a:r>
            <a:r>
              <a:rPr lang="en-IN" dirty="0"/>
              <a:t>that more vehicles can pass at a </a:t>
            </a:r>
            <a:r>
              <a:rPr lang="en-IN" dirty="0" smtClean="0"/>
              <a:t>time. </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508900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IN" b="1" dirty="0"/>
              <a:t>Prioritizing Emergency Vehicles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628173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Prioritizing Emergency Vehicles</a:t>
            </a:r>
            <a:endParaRPr lang="en-IN" b="1" dirty="0"/>
          </a:p>
        </p:txBody>
      </p:sp>
      <p:sp>
        <p:nvSpPr>
          <p:cNvPr id="3" name="Content Placeholder 2"/>
          <p:cNvSpPr>
            <a:spLocks noGrp="1"/>
          </p:cNvSpPr>
          <p:nvPr>
            <p:ph idx="1"/>
          </p:nvPr>
        </p:nvSpPr>
        <p:spPr/>
        <p:txBody>
          <a:bodyPr>
            <a:normAutofit lnSpcReduction="10000"/>
          </a:bodyPr>
          <a:lstStyle/>
          <a:p>
            <a:r>
              <a:rPr lang="en-IN" dirty="0" smtClean="0"/>
              <a:t>We had divided emergency vehicles into two categories. </a:t>
            </a:r>
          </a:p>
          <a:p>
            <a:r>
              <a:rPr lang="en-IN" dirty="0" smtClean="0"/>
              <a:t>Emergency vehicles (E1)</a:t>
            </a:r>
          </a:p>
          <a:p>
            <a:pPr marL="0" indent="0">
              <a:buNone/>
            </a:pPr>
            <a:r>
              <a:rPr lang="en-IN" dirty="0"/>
              <a:t> </a:t>
            </a:r>
            <a:r>
              <a:rPr lang="en-IN" dirty="0" smtClean="0"/>
              <a:t>  1-Ambulances.</a:t>
            </a:r>
            <a:endParaRPr lang="en-IN" dirty="0"/>
          </a:p>
          <a:p>
            <a:pPr marL="0" indent="0">
              <a:buNone/>
            </a:pPr>
            <a:r>
              <a:rPr lang="en-IN" dirty="0" smtClean="0"/>
              <a:t>   2-Fire Engines.</a:t>
            </a:r>
          </a:p>
          <a:p>
            <a:r>
              <a:rPr lang="en-IN" dirty="0" smtClean="0"/>
              <a:t>Emergency vehicles (E2)</a:t>
            </a:r>
          </a:p>
          <a:p>
            <a:pPr marL="0" indent="0">
              <a:buNone/>
            </a:pPr>
            <a:r>
              <a:rPr lang="en-IN" dirty="0" smtClean="0"/>
              <a:t>   1-police vehicles.</a:t>
            </a:r>
          </a:p>
          <a:p>
            <a:pPr marL="0" indent="0">
              <a:buNone/>
            </a:pPr>
            <a:r>
              <a:rPr lang="en-IN" dirty="0"/>
              <a:t> </a:t>
            </a:r>
            <a:r>
              <a:rPr lang="en-IN" dirty="0" smtClean="0"/>
              <a:t>  2-government vehicles.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58004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Emergency vehicles (E1</a:t>
            </a:r>
            <a:r>
              <a:rPr lang="en-IN" dirty="0" smtClean="0"/>
              <a:t>)</a:t>
            </a:r>
            <a:endParaRPr lang="en-IN" dirty="0"/>
          </a:p>
        </p:txBody>
      </p:sp>
      <p:sp>
        <p:nvSpPr>
          <p:cNvPr id="3" name="Content Placeholder 2"/>
          <p:cNvSpPr>
            <a:spLocks noGrp="1"/>
          </p:cNvSpPr>
          <p:nvPr>
            <p:ph idx="1"/>
          </p:nvPr>
        </p:nvSpPr>
        <p:spPr/>
        <p:txBody>
          <a:bodyPr/>
          <a:lstStyle/>
          <a:p>
            <a:r>
              <a:rPr lang="en-IN" dirty="0" smtClean="0"/>
              <a:t>In this category we considered all the emergency vehicles that involve in life saving activities.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370651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Emergency vehicles (</a:t>
            </a:r>
            <a:r>
              <a:rPr lang="en-IN" dirty="0" smtClean="0"/>
              <a:t>E2)</a:t>
            </a:r>
            <a:endParaRPr lang="en-IN" dirty="0"/>
          </a:p>
        </p:txBody>
      </p:sp>
      <p:sp>
        <p:nvSpPr>
          <p:cNvPr id="3" name="Content Placeholder 2"/>
          <p:cNvSpPr>
            <a:spLocks noGrp="1"/>
          </p:cNvSpPr>
          <p:nvPr>
            <p:ph idx="1"/>
          </p:nvPr>
        </p:nvSpPr>
        <p:spPr/>
        <p:txBody>
          <a:bodyPr/>
          <a:lstStyle/>
          <a:p>
            <a:r>
              <a:rPr lang="en-IN" dirty="0" smtClean="0"/>
              <a:t>In this category we considered the remaining emergency vehicles including government transport vehicles.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524249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Calculation of priority factor</a:t>
            </a:r>
            <a:endParaRPr lang="en-IN" b="1" dirty="0"/>
          </a:p>
        </p:txBody>
      </p:sp>
      <p:sp>
        <p:nvSpPr>
          <p:cNvPr id="3" name="Content Placeholder 2"/>
          <p:cNvSpPr>
            <a:spLocks noGrp="1"/>
          </p:cNvSpPr>
          <p:nvPr>
            <p:ph idx="1"/>
          </p:nvPr>
        </p:nvSpPr>
        <p:spPr/>
        <p:txBody>
          <a:bodyPr/>
          <a:lstStyle/>
          <a:p>
            <a:r>
              <a:rPr lang="en-IN" dirty="0" smtClean="0"/>
              <a:t>Based on the values of the count of E1 and count of E2 we calculate this priority factor for every road that converge at the junction.</a:t>
            </a:r>
          </a:p>
          <a:p>
            <a:r>
              <a:rPr lang="en-IN" dirty="0" smtClean="0"/>
              <a:t>The road with maximum priority factor value will change first to green with the time calculated based on Traffic density, Weather factor and Driver reaction time.</a:t>
            </a:r>
          </a:p>
          <a:p>
            <a:pPr marL="0" indent="0">
              <a:buNone/>
            </a:pPr>
            <a:r>
              <a:rPr lang="en-IN" dirty="0"/>
              <a:t> </a:t>
            </a:r>
            <a:r>
              <a:rPr lang="en-IN"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713633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3433567525"/>
              </p:ext>
            </p:extLst>
          </p:nvPr>
        </p:nvGraphicFramePr>
        <p:xfrm>
          <a:off x="685800" y="609600"/>
          <a:ext cx="7543800" cy="5806440"/>
        </p:xfrm>
        <a:graphic>
          <a:graphicData uri="http://schemas.openxmlformats.org/drawingml/2006/table">
            <a:tbl>
              <a:tblPr firstRow="1" bandRow="1">
                <a:tableStyleId>{7E9639D4-E3E2-4D34-9284-5A2195B3D0D7}</a:tableStyleId>
              </a:tblPr>
              <a:tblGrid>
                <a:gridCol w="3588799"/>
                <a:gridCol w="3955001"/>
              </a:tblGrid>
              <a:tr h="73942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50" dirty="0" smtClean="0">
                          <a:effectLst/>
                        </a:rPr>
                        <a:t>Timeline</a:t>
                      </a:r>
                      <a:endParaRPr lang="en-IN" sz="2000" kern="50" dirty="0" smtClean="0">
                        <a:effectLst/>
                      </a:endParaRPr>
                    </a:p>
                    <a:p>
                      <a:endParaRPr lang="en-IN" dirty="0"/>
                    </a:p>
                  </a:txBody>
                  <a:tcPr marL="68598" marR="68598"/>
                </a:tc>
                <a:tc>
                  <a:txBody>
                    <a:bodyPr/>
                    <a:lstStyle/>
                    <a:p>
                      <a:r>
                        <a:rPr lang="en-IN" sz="2000" dirty="0" smtClean="0"/>
                        <a:t>Work</a:t>
                      </a:r>
                      <a:r>
                        <a:rPr lang="en-IN" sz="2000" baseline="0" dirty="0" smtClean="0"/>
                        <a:t> Plan</a:t>
                      </a:r>
                      <a:endParaRPr lang="en-IN" sz="2000" dirty="0"/>
                    </a:p>
                  </a:txBody>
                  <a:tcPr marL="68598" marR="68598"/>
                </a:tc>
              </a:tr>
              <a:tr h="739427">
                <a:tc>
                  <a:txBody>
                    <a:bodyPr/>
                    <a:lstStyle/>
                    <a:p>
                      <a:r>
                        <a:rPr lang="en-US" sz="2000" kern="1200" dirty="0" smtClean="0">
                          <a:solidFill>
                            <a:schemeClr val="tx1"/>
                          </a:solidFill>
                          <a:effectLst/>
                          <a:latin typeface="+mn-lt"/>
                          <a:ea typeface="+mn-ea"/>
                          <a:cs typeface="+mn-cs"/>
                        </a:rPr>
                        <a:t>November 2016</a:t>
                      </a:r>
                      <a:endParaRPr lang="en-IN" sz="2000" dirty="0"/>
                    </a:p>
                  </a:txBody>
                  <a:tcPr marL="68598" marR="68598">
                    <a:solidFill>
                      <a:schemeClr val="tx1">
                        <a:lumMod val="50000"/>
                        <a:lumOff val="50000"/>
                      </a:schemeClr>
                    </a:solidFill>
                  </a:tcPr>
                </a:tc>
                <a:tc>
                  <a:txBody>
                    <a:bodyPr/>
                    <a:lstStyle/>
                    <a:p>
                      <a:r>
                        <a:rPr lang="en-US" sz="2000" kern="1200" dirty="0" smtClean="0">
                          <a:solidFill>
                            <a:schemeClr val="tx1"/>
                          </a:solidFill>
                          <a:latin typeface="+mn-lt"/>
                          <a:ea typeface="+mn-ea"/>
                          <a:cs typeface="+mn-cs"/>
                        </a:rPr>
                        <a:t>Literature</a:t>
                      </a:r>
                      <a:r>
                        <a:rPr lang="en-US" sz="2000" kern="1200" baseline="0" dirty="0" smtClean="0">
                          <a:solidFill>
                            <a:schemeClr val="tx1"/>
                          </a:solidFill>
                          <a:latin typeface="+mn-lt"/>
                          <a:ea typeface="+mn-ea"/>
                          <a:cs typeface="+mn-cs"/>
                        </a:rPr>
                        <a:t> survey</a:t>
                      </a:r>
                      <a:endParaRPr lang="en-IN" sz="2000" dirty="0"/>
                    </a:p>
                  </a:txBody>
                  <a:tcPr marL="68598" marR="68598"/>
                </a:tc>
              </a:tr>
              <a:tr h="1019382">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50" dirty="0" smtClean="0">
                          <a:effectLst/>
                        </a:rPr>
                        <a:t>January 2017</a:t>
                      </a:r>
                      <a:endParaRPr lang="en-IN" sz="2000" kern="50" dirty="0" smtClean="0">
                        <a:effectLst/>
                        <a:latin typeface="Liberation Serif"/>
                        <a:ea typeface="WenQuanYi Zen Hei"/>
                        <a:cs typeface="Lohit Devanagari"/>
                      </a:endParaRPr>
                    </a:p>
                    <a:p>
                      <a:endParaRPr lang="en-IN" sz="2000" dirty="0"/>
                    </a:p>
                  </a:txBody>
                  <a:tcPr marL="68598" marR="68598">
                    <a:solidFill>
                      <a:schemeClr val="tx1">
                        <a:lumMod val="50000"/>
                        <a:lumOff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Literature</a:t>
                      </a:r>
                      <a:r>
                        <a:rPr lang="en-US" sz="2000" kern="1200" baseline="0" dirty="0" smtClean="0">
                          <a:solidFill>
                            <a:schemeClr val="tx1"/>
                          </a:solidFill>
                          <a:latin typeface="+mn-lt"/>
                          <a:ea typeface="+mn-ea"/>
                          <a:cs typeface="+mn-cs"/>
                        </a:rPr>
                        <a:t> survey</a:t>
                      </a:r>
                      <a:r>
                        <a:rPr lang="en-IN" sz="2000" kern="1200" baseline="0" dirty="0" smtClean="0">
                          <a:solidFill>
                            <a:schemeClr val="tx1"/>
                          </a:solidFill>
                          <a:latin typeface="+mn-lt"/>
                          <a:ea typeface="+mn-ea"/>
                          <a:cs typeface="+mn-cs"/>
                        </a:rPr>
                        <a:t>  and</a:t>
                      </a:r>
                      <a:endParaRPr lang="en-IN" sz="2000" dirty="0" smtClean="0"/>
                    </a:p>
                    <a:p>
                      <a:r>
                        <a:rPr lang="en-IN" sz="2000" dirty="0" smtClean="0"/>
                        <a:t>Simulating</a:t>
                      </a:r>
                      <a:r>
                        <a:rPr lang="en-IN" sz="2000" baseline="0" dirty="0" smtClean="0"/>
                        <a:t> the base paper[1] identified during literature survey</a:t>
                      </a:r>
                      <a:endParaRPr lang="en-IN" sz="2000" dirty="0"/>
                    </a:p>
                  </a:txBody>
                  <a:tcPr marL="68598" marR="68598"/>
                </a:tc>
              </a:tr>
              <a:tr h="963496">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50" dirty="0" smtClean="0">
                          <a:effectLst/>
                        </a:rPr>
                        <a:t>February 2017</a:t>
                      </a:r>
                      <a:endParaRPr lang="en-IN" sz="2000" kern="50" dirty="0" smtClean="0">
                        <a:effectLst/>
                        <a:latin typeface="Liberation Serif"/>
                        <a:ea typeface="WenQuanYi Zen Hei"/>
                        <a:cs typeface="Lohit Devanagari"/>
                      </a:endParaRPr>
                    </a:p>
                    <a:p>
                      <a:endParaRPr lang="en-IN" sz="2000" dirty="0"/>
                    </a:p>
                  </a:txBody>
                  <a:tcPr marL="68598" marR="68598">
                    <a:solidFill>
                      <a:schemeClr val="tx1">
                        <a:lumMod val="50000"/>
                        <a:lumOff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Literature</a:t>
                      </a:r>
                      <a:r>
                        <a:rPr lang="en-US" sz="2000" kern="1200" baseline="0" dirty="0" smtClean="0">
                          <a:solidFill>
                            <a:schemeClr val="tx1"/>
                          </a:solidFill>
                          <a:latin typeface="+mn-lt"/>
                          <a:ea typeface="+mn-ea"/>
                          <a:cs typeface="+mn-cs"/>
                        </a:rPr>
                        <a:t> survey</a:t>
                      </a:r>
                      <a:r>
                        <a:rPr lang="en-IN" sz="2000" kern="1200" baseline="0" dirty="0" smtClean="0">
                          <a:solidFill>
                            <a:schemeClr val="tx1"/>
                          </a:solidFill>
                          <a:latin typeface="+mn-lt"/>
                          <a:ea typeface="+mn-ea"/>
                          <a:cs typeface="+mn-cs"/>
                        </a:rPr>
                        <a:t>  and</a:t>
                      </a:r>
                      <a:endParaRPr lang="en-IN" sz="2000" dirty="0" smtClean="0"/>
                    </a:p>
                    <a:p>
                      <a:r>
                        <a:rPr lang="en-IN" sz="2000" dirty="0" smtClean="0"/>
                        <a:t>Simulating</a:t>
                      </a:r>
                      <a:r>
                        <a:rPr lang="en-IN" sz="2000" baseline="0" dirty="0" smtClean="0"/>
                        <a:t> the base paper[1] identified during literature survey</a:t>
                      </a:r>
                      <a:endParaRPr lang="en-IN" sz="2000" dirty="0" smtClean="0"/>
                    </a:p>
                  </a:txBody>
                  <a:tcPr marL="68598" marR="68598"/>
                </a:tc>
              </a:tr>
              <a:tr h="99172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50" dirty="0" smtClean="0">
                          <a:effectLst/>
                        </a:rPr>
                        <a:t>March 2017</a:t>
                      </a:r>
                      <a:endParaRPr lang="en-IN" sz="2000" kern="50" dirty="0" smtClean="0">
                        <a:effectLst/>
                        <a:latin typeface="Liberation Serif"/>
                        <a:ea typeface="WenQuanYi Zen Hei"/>
                        <a:cs typeface="Lohit Devanagari"/>
                      </a:endParaRPr>
                    </a:p>
                    <a:p>
                      <a:endParaRPr lang="en-IN" sz="2000" dirty="0"/>
                    </a:p>
                  </a:txBody>
                  <a:tcPr marL="68598" marR="68598">
                    <a:solidFill>
                      <a:schemeClr val="tx1">
                        <a:lumMod val="50000"/>
                        <a:lumOff val="50000"/>
                      </a:schemeClr>
                    </a:solidFill>
                  </a:tcPr>
                </a:tc>
                <a:tc>
                  <a:txBody>
                    <a:bodyPr/>
                    <a:lstStyle/>
                    <a:p>
                      <a:r>
                        <a:rPr lang="en-IN" sz="2000" dirty="0" smtClean="0"/>
                        <a:t>Design</a:t>
                      </a:r>
                      <a:r>
                        <a:rPr lang="en-IN" sz="2000" baseline="0" dirty="0" smtClean="0"/>
                        <a:t> ,Implementation and Testing continued. </a:t>
                      </a:r>
                      <a:endParaRPr lang="en-IN" sz="2000" dirty="0"/>
                    </a:p>
                  </a:txBody>
                  <a:tcPr marL="68598" marR="68598"/>
                </a:tc>
              </a:tr>
              <a:tr h="103331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kern="50" dirty="0" smtClean="0">
                          <a:effectLst/>
                        </a:rPr>
                        <a:t>April 2017, May 2017</a:t>
                      </a:r>
                      <a:endParaRPr lang="en-IN" sz="2000" kern="50" dirty="0" smtClean="0">
                        <a:effectLst/>
                        <a:latin typeface="Liberation Serif"/>
                        <a:ea typeface="WenQuanYi Zen Hei"/>
                        <a:cs typeface="Lohit Devanagari"/>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IN" sz="2400" kern="50" dirty="0" smtClean="0">
                        <a:effectLst/>
                        <a:latin typeface="Liberation Serif"/>
                        <a:ea typeface="WenQuanYi Zen Hei"/>
                        <a:cs typeface="Lohit Devanagari"/>
                      </a:endParaRPr>
                    </a:p>
                    <a:p>
                      <a:endParaRPr lang="en-IN" dirty="0"/>
                    </a:p>
                  </a:txBody>
                  <a:tcPr marL="68598" marR="68598">
                    <a:solidFill>
                      <a:schemeClr val="tx1">
                        <a:lumMod val="50000"/>
                        <a:lumOff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aseline="0" dirty="0" smtClean="0"/>
                        <a:t>Preparing  a research paper for publishing the work and submitting for publication.</a:t>
                      </a:r>
                      <a:r>
                        <a:rPr lang="en-US" sz="2000" kern="1200" dirty="0" smtClean="0">
                          <a:solidFill>
                            <a:schemeClr val="tx1"/>
                          </a:solidFill>
                          <a:latin typeface="+mn-lt"/>
                          <a:ea typeface="+mn-ea"/>
                          <a:cs typeface="+mn-cs"/>
                        </a:rPr>
                        <a:t>Draft copy of Project</a:t>
                      </a:r>
                      <a:r>
                        <a:rPr lang="en-US" sz="2000" kern="1200" baseline="0" dirty="0" smtClean="0">
                          <a:solidFill>
                            <a:schemeClr val="tx1"/>
                          </a:solidFill>
                          <a:latin typeface="+mn-lt"/>
                          <a:ea typeface="+mn-ea"/>
                          <a:cs typeface="+mn-cs"/>
                        </a:rPr>
                        <a:t> report documentation.</a:t>
                      </a:r>
                      <a:r>
                        <a:rPr lang="en-US" sz="2000" kern="1200" dirty="0" smtClean="0">
                          <a:solidFill>
                            <a:schemeClr val="tx1"/>
                          </a:solidFill>
                          <a:latin typeface="+mn-lt"/>
                          <a:ea typeface="+mn-ea"/>
                          <a:cs typeface="+mn-cs"/>
                        </a:rPr>
                        <a:t> </a:t>
                      </a:r>
                      <a:endParaRPr lang="en-IN" sz="2000" dirty="0"/>
                    </a:p>
                  </a:txBody>
                  <a:tcPr marL="68598" marR="68598"/>
                </a:tc>
              </a:tr>
            </a:tbl>
          </a:graphicData>
        </a:graphic>
      </p:graphicFrame>
    </p:spTree>
    <p:extLst>
      <p:ext uri="{BB962C8B-B14F-4D97-AF65-F5344CB8AC3E}">
        <p14:creationId xmlns:p14="http://schemas.microsoft.com/office/powerpoint/2010/main" val="2428471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CA" sz="2700" dirty="0" smtClean="0"/>
              <a:t>[1</a:t>
            </a:r>
            <a:r>
              <a:rPr lang="en-CA" sz="2700" dirty="0"/>
              <a:t>] Md. </a:t>
            </a:r>
            <a:r>
              <a:rPr lang="en-CA" sz="2700" dirty="0" err="1"/>
              <a:t>Munir</a:t>
            </a:r>
            <a:r>
              <a:rPr lang="en-CA" sz="2700" dirty="0"/>
              <a:t> </a:t>
            </a:r>
            <a:r>
              <a:rPr lang="en-CA" sz="2700" dirty="0" err="1"/>
              <a:t>Hasan</a:t>
            </a:r>
            <a:r>
              <a:rPr lang="en-US" sz="2700" dirty="0" smtClean="0"/>
              <a:t>, </a:t>
            </a:r>
            <a:r>
              <a:rPr lang="en-US" sz="2700" dirty="0" smtClean="0"/>
              <a:t>“</a:t>
            </a:r>
            <a:r>
              <a:rPr lang="en-IN" sz="2700" dirty="0" smtClean="0"/>
              <a:t>Smart </a:t>
            </a:r>
            <a:r>
              <a:rPr lang="en-IN" sz="2700" dirty="0"/>
              <a:t>Trafﬁc Control System with Application of Image Processing </a:t>
            </a:r>
            <a:r>
              <a:rPr lang="en-IN" sz="2700" dirty="0" smtClean="0"/>
              <a:t>Techniques</a:t>
            </a:r>
            <a:r>
              <a:rPr lang="en-US" sz="2700" smtClean="0"/>
              <a:t>”</a:t>
            </a:r>
            <a:r>
              <a:rPr lang="en-US" sz="2700" smtClean="0"/>
              <a:t>, </a:t>
            </a:r>
            <a:r>
              <a:rPr lang="en-US" sz="2700" dirty="0"/>
              <a:t>3rd INTERNATIONAL CONFERENCE ON INFORMATICS, ELECTRONICS &amp; </a:t>
            </a:r>
            <a:r>
              <a:rPr lang="en-US" sz="2700" dirty="0" smtClean="0"/>
              <a:t>VISION, 2014</a:t>
            </a:r>
            <a:r>
              <a:rPr lang="en-IN" sz="2700" dirty="0" smtClean="0"/>
              <a:t>.</a:t>
            </a:r>
          </a:p>
          <a:p>
            <a:r>
              <a:rPr lang="en-CA" sz="2700" dirty="0" smtClean="0"/>
              <a:t>[</a:t>
            </a:r>
            <a:r>
              <a:rPr lang="en-CA" sz="2700" dirty="0"/>
              <a:t>2] </a:t>
            </a:r>
            <a:r>
              <a:rPr lang="en-CA" sz="2700" dirty="0" err="1"/>
              <a:t>Anurag</a:t>
            </a:r>
            <a:r>
              <a:rPr lang="en-CA" sz="2700" dirty="0"/>
              <a:t> </a:t>
            </a:r>
            <a:r>
              <a:rPr lang="en-CA" sz="2700" dirty="0" err="1"/>
              <a:t>Kanungo</a:t>
            </a:r>
            <a:r>
              <a:rPr lang="en-CA" sz="2700" dirty="0"/>
              <a:t> </a:t>
            </a:r>
            <a:r>
              <a:rPr lang="en-US" sz="2700" dirty="0" smtClean="0"/>
              <a:t>,“</a:t>
            </a:r>
            <a:r>
              <a:rPr lang="en-IN" sz="2700" dirty="0"/>
              <a:t>Smart Traffic Lights Switching and Traffic Density Calculation using Video </a:t>
            </a:r>
            <a:r>
              <a:rPr lang="en-IN" sz="2700" dirty="0" smtClean="0"/>
              <a:t>Processing</a:t>
            </a:r>
            <a:r>
              <a:rPr lang="en-US" sz="2700" dirty="0" smtClean="0"/>
              <a:t>”,</a:t>
            </a:r>
            <a:r>
              <a:rPr lang="en-IN" sz="2800" dirty="0" smtClean="0">
                <a:hlinkClick r:id="rId2"/>
              </a:rPr>
              <a:t> </a:t>
            </a:r>
            <a:r>
              <a:rPr lang="en-IN" sz="2800" dirty="0"/>
              <a:t>Engineering and Computational Sciences (RAECS), </a:t>
            </a:r>
            <a:r>
              <a:rPr lang="en-IN" sz="2800" dirty="0" smtClean="0"/>
              <a:t>2014</a:t>
            </a:r>
            <a:r>
              <a:rPr lang="en-IN" sz="2700" dirty="0" smtClean="0"/>
              <a:t>.</a:t>
            </a:r>
          </a:p>
          <a:p>
            <a:r>
              <a:rPr lang="en-CA" sz="2800" dirty="0"/>
              <a:t>[3] Bilal Ghazal </a:t>
            </a:r>
            <a:r>
              <a:rPr lang="en-US" sz="2800" dirty="0"/>
              <a:t>, “</a:t>
            </a:r>
            <a:r>
              <a:rPr lang="en-IN" sz="2800" dirty="0"/>
              <a:t>Smart Traffic Light Control System </a:t>
            </a:r>
            <a:r>
              <a:rPr lang="en-US" sz="2800" dirty="0"/>
              <a:t>”,</a:t>
            </a:r>
            <a:r>
              <a:rPr lang="en-IN" sz="2800" b="1" dirty="0"/>
              <a:t>  </a:t>
            </a:r>
            <a:r>
              <a:rPr lang="en-IN" sz="2800" dirty="0"/>
              <a:t>Electrical, Electronics, Computer Engineering and their Applications (EECEA), Third International Conference ,2016</a:t>
            </a:r>
            <a:r>
              <a:rPr lang="en-IN" sz="2800" dirty="0" smtClean="0"/>
              <a:t>.</a:t>
            </a:r>
            <a:endParaRPr lang="en-IN" sz="2700" dirty="0"/>
          </a:p>
          <a:p>
            <a:endParaRPr lang="en-US" sz="2700" dirty="0"/>
          </a:p>
          <a:p>
            <a:endParaRPr lang="en-US" sz="2700"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pPr/>
              <a:t>56</a:t>
            </a:fld>
            <a:endParaRPr lang="en-US" dirty="0"/>
          </a:p>
        </p:txBody>
      </p:sp>
    </p:spTree>
    <p:extLst>
      <p:ext uri="{BB962C8B-B14F-4D97-AF65-F5344CB8AC3E}">
        <p14:creationId xmlns:p14="http://schemas.microsoft.com/office/powerpoint/2010/main" val="3277788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85000" lnSpcReduction="10000"/>
          </a:bodyPr>
          <a:lstStyle/>
          <a:p>
            <a:r>
              <a:rPr lang="en-CA" dirty="0" smtClean="0"/>
              <a:t>[</a:t>
            </a:r>
            <a:r>
              <a:rPr lang="en-CA" dirty="0"/>
              <a:t>4] </a:t>
            </a:r>
            <a:r>
              <a:rPr lang="en-CA" dirty="0" err="1"/>
              <a:t>Vivek</a:t>
            </a:r>
            <a:r>
              <a:rPr lang="en-CA" dirty="0"/>
              <a:t> </a:t>
            </a:r>
            <a:r>
              <a:rPr lang="en-CA" dirty="0" err="1"/>
              <a:t>Tyagi</a:t>
            </a:r>
            <a:r>
              <a:rPr lang="en-US" dirty="0" smtClean="0"/>
              <a:t>, “</a:t>
            </a:r>
            <a:r>
              <a:rPr lang="en-IN" dirty="0"/>
              <a:t>Vehicular Trafﬁc Density State Estimation Based on Cumulative Road Acoustics</a:t>
            </a:r>
            <a:r>
              <a:rPr lang="en-US" dirty="0" smtClean="0"/>
              <a:t>”,</a:t>
            </a:r>
            <a:r>
              <a:rPr lang="en-IN" b="1" dirty="0" smtClean="0"/>
              <a:t> </a:t>
            </a:r>
            <a:r>
              <a:rPr lang="en-IN" b="1" dirty="0"/>
              <a:t> </a:t>
            </a:r>
            <a:r>
              <a:rPr lang="en-IN" dirty="0" err="1"/>
              <a:t>I</a:t>
            </a:r>
            <a:r>
              <a:rPr lang="en-IN" dirty="0" err="1" smtClean="0"/>
              <a:t>eee</a:t>
            </a:r>
            <a:r>
              <a:rPr lang="en-IN" dirty="0" smtClean="0"/>
              <a:t> </a:t>
            </a:r>
            <a:r>
              <a:rPr lang="en-IN" dirty="0" err="1" smtClean="0"/>
              <a:t>Trasactions</a:t>
            </a:r>
            <a:r>
              <a:rPr lang="en-IN" dirty="0" smtClean="0"/>
              <a:t> on Intelligent Transportation Systems, 2012.</a:t>
            </a:r>
          </a:p>
          <a:p>
            <a:r>
              <a:rPr lang="en-CA" dirty="0"/>
              <a:t>[5]</a:t>
            </a:r>
            <a:r>
              <a:rPr lang="en-IN" dirty="0"/>
              <a:t> </a:t>
            </a:r>
            <a:r>
              <a:rPr lang="en-IN" dirty="0" err="1"/>
              <a:t>Ms.Pallavi</a:t>
            </a:r>
            <a:r>
              <a:rPr lang="en-IN" dirty="0"/>
              <a:t> </a:t>
            </a:r>
            <a:r>
              <a:rPr lang="en-IN" dirty="0" err="1"/>
              <a:t>Choudekar</a:t>
            </a:r>
            <a:r>
              <a:rPr lang="en-IN" dirty="0"/>
              <a:t> </a:t>
            </a:r>
            <a:r>
              <a:rPr lang="en-US" dirty="0"/>
              <a:t>, “</a:t>
            </a:r>
            <a:r>
              <a:rPr lang="en-IN" dirty="0"/>
              <a:t>Implementation of Image Processing in Real Time Traffic Light Control </a:t>
            </a:r>
            <a:r>
              <a:rPr lang="en-US" dirty="0"/>
              <a:t>”,</a:t>
            </a:r>
            <a:r>
              <a:rPr lang="en-IN" b="1" dirty="0"/>
              <a:t> </a:t>
            </a:r>
            <a:r>
              <a:rPr lang="en-IN" dirty="0"/>
              <a:t>Electronics Computer Technology (ICECT), 2011</a:t>
            </a:r>
            <a:r>
              <a:rPr lang="en-IN" dirty="0" smtClean="0"/>
              <a:t>.</a:t>
            </a:r>
          </a:p>
          <a:p>
            <a:r>
              <a:rPr lang="en-CA" dirty="0" smtClean="0"/>
              <a:t>[6] </a:t>
            </a:r>
            <a:r>
              <a:rPr lang="en-US" dirty="0"/>
              <a:t>Amit Bhat, “</a:t>
            </a:r>
            <a:r>
              <a:rPr lang="en-US" i="1" dirty="0"/>
              <a:t>Design and Implementation of a Dynamic Intelligent Traffic Control System</a:t>
            </a:r>
            <a:r>
              <a:rPr lang="en-US" dirty="0"/>
              <a:t>,” IEEE  Computer Society, 17th UKSIM-AMSS International Conference on Modeling and Simulation, 2015.</a:t>
            </a:r>
            <a:endParaRPr lang="en-IN" dirty="0"/>
          </a:p>
          <a:p>
            <a:endParaRPr lang="en-IN" dirty="0"/>
          </a:p>
          <a:p>
            <a:endParaRPr lang="en-IN" dirty="0"/>
          </a:p>
          <a:p>
            <a:endParaRPr lang="en-US" dirty="0"/>
          </a:p>
          <a:p>
            <a:endParaRPr lang="en-IN"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550578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77500" lnSpcReduction="20000"/>
          </a:bodyPr>
          <a:lstStyle/>
          <a:p>
            <a:r>
              <a:rPr lang="en-CA" dirty="0" smtClean="0"/>
              <a:t>[7]</a:t>
            </a:r>
            <a:r>
              <a:rPr lang="en-IN" dirty="0" err="1"/>
              <a:t>Megha</a:t>
            </a:r>
            <a:r>
              <a:rPr lang="en-IN" dirty="0"/>
              <a:t> A. Tank , “ Review on Smart Traffic Control for Emergency Vehicles” ,</a:t>
            </a:r>
            <a:r>
              <a:rPr lang="en-IN" i="1" dirty="0"/>
              <a:t>International Journal of Computer Applications, Volume 112 – No. 7, February </a:t>
            </a:r>
            <a:r>
              <a:rPr lang="en-IN" i="1" dirty="0" smtClean="0"/>
              <a:t>2015.</a:t>
            </a:r>
          </a:p>
          <a:p>
            <a:r>
              <a:rPr lang="en-IN" dirty="0" smtClean="0"/>
              <a:t>[8]</a:t>
            </a:r>
            <a:r>
              <a:rPr lang="en-IN" dirty="0" err="1" smtClean="0"/>
              <a:t>Mohit</a:t>
            </a:r>
            <a:r>
              <a:rPr lang="en-IN" dirty="0" smtClean="0"/>
              <a:t> </a:t>
            </a:r>
            <a:r>
              <a:rPr lang="en-IN" dirty="0" err="1"/>
              <a:t>Jha</a:t>
            </a:r>
            <a:r>
              <a:rPr lang="en-IN" dirty="0"/>
              <a:t>, </a:t>
            </a:r>
            <a:r>
              <a:rPr lang="en-IN" dirty="0" err="1"/>
              <a:t>Shailja</a:t>
            </a:r>
            <a:r>
              <a:rPr lang="en-IN" dirty="0"/>
              <a:t> Shukla, “ Design Of Fuzzy Logic Traffic Controller For Isolated Intersections With Emergency Vehicle Priority System Using MATLAB Simulation”, CSIR Sponsored 10th Control Instrumentation System Conference 2013.</a:t>
            </a:r>
            <a:endParaRPr lang="en-CA" dirty="0"/>
          </a:p>
          <a:p>
            <a:r>
              <a:rPr lang="en-CA" dirty="0" smtClean="0"/>
              <a:t>[9] </a:t>
            </a:r>
            <a:r>
              <a:rPr lang="en-IN" dirty="0"/>
              <a:t>K.ATHAVAN</a:t>
            </a:r>
            <a:r>
              <a:rPr lang="en-US" dirty="0"/>
              <a:t>, N.DINESH, and </a:t>
            </a:r>
            <a:r>
              <a:rPr lang="en-IN" dirty="0"/>
              <a:t>G.BALASUBRAMANIAN</a:t>
            </a:r>
            <a:r>
              <a:rPr lang="en-US" dirty="0"/>
              <a:t>, “</a:t>
            </a:r>
            <a:r>
              <a:rPr lang="en-IN" i="1" dirty="0"/>
              <a:t>AUTOMATIC AMBULANCE RESCUE    SYSTEM</a:t>
            </a:r>
            <a:r>
              <a:rPr lang="en-US" dirty="0"/>
              <a:t>,” </a:t>
            </a:r>
            <a:r>
              <a:rPr lang="en-IN" dirty="0"/>
              <a:t>Second International Conference on Advanced Computing &amp; Communication Technologies, 2012</a:t>
            </a:r>
            <a:r>
              <a:rPr lang="en-IN" dirty="0" smtClean="0"/>
              <a:t>.</a:t>
            </a:r>
            <a:r>
              <a:rPr lang="en-IN" i="1" dirty="0" smtClean="0"/>
              <a:t> </a:t>
            </a:r>
            <a:endParaRPr lang="en-IN" i="1"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620354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lnSpcReduction="10000"/>
          </a:bodyPr>
          <a:lstStyle/>
          <a:p>
            <a:r>
              <a:rPr lang="en-IN" dirty="0" smtClean="0"/>
              <a:t>[10]</a:t>
            </a:r>
            <a:r>
              <a:rPr lang="en-IN" b="1" dirty="0" smtClean="0"/>
              <a:t> </a:t>
            </a:r>
            <a:r>
              <a:rPr lang="en-IN" dirty="0"/>
              <a:t>P. </a:t>
            </a:r>
            <a:r>
              <a:rPr lang="en-IN" dirty="0" err="1"/>
              <a:t>Arunmozhi</a:t>
            </a:r>
            <a:r>
              <a:rPr lang="en-IN" dirty="0"/>
              <a:t>, P. Joseph William, “Automatic Ambulance Rescue System Using Shortest Path Finding Algorithm”, International Journal of Science and Research (IJSR) ISSN (Online): 2319-7064 Impact Factor (2012): 3.358</a:t>
            </a:r>
          </a:p>
          <a:p>
            <a:r>
              <a:rPr lang="en-IN" dirty="0" smtClean="0"/>
              <a:t>[11] </a:t>
            </a:r>
            <a:r>
              <a:rPr lang="en-IN" dirty="0"/>
              <a:t>Ms. </a:t>
            </a:r>
            <a:r>
              <a:rPr lang="en-IN" dirty="0" err="1"/>
              <a:t>Avani.Joshi</a:t>
            </a:r>
            <a:r>
              <a:rPr lang="en-IN" dirty="0"/>
              <a:t> ,</a:t>
            </a:r>
            <a:r>
              <a:rPr lang="en-IN" dirty="0" err="1"/>
              <a:t>Dr.</a:t>
            </a:r>
            <a:r>
              <a:rPr lang="en-IN" dirty="0"/>
              <a:t> </a:t>
            </a:r>
            <a:r>
              <a:rPr lang="en-IN" dirty="0" err="1"/>
              <a:t>Dhirendra</a:t>
            </a:r>
            <a:r>
              <a:rPr lang="en-IN" dirty="0"/>
              <a:t> Mishra, “ Review of Traffic Density Analysis Techniques”, International Journal of Advanced Research in Computer and Communication Engineering Vol. 4, Issue 7, July 2015</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6376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a:t>(</a:t>
            </a:r>
            <a:r>
              <a:rPr lang="en-IN" sz="2400" dirty="0" err="1"/>
              <a:t>Anurag</a:t>
            </a:r>
            <a:r>
              <a:rPr lang="en-IN" sz="2400" dirty="0"/>
              <a:t> </a:t>
            </a:r>
            <a:r>
              <a:rPr lang="en-IN" sz="2400" dirty="0" err="1"/>
              <a:t>Kanungo</a:t>
            </a:r>
            <a:r>
              <a:rPr lang="en-IN" sz="2400" dirty="0"/>
              <a:t> </a:t>
            </a:r>
            <a:r>
              <a:rPr lang="en-IN" sz="2400" dirty="0" smtClean="0"/>
              <a:t>2014)[2]</a:t>
            </a:r>
            <a:endParaRPr lang="en-IN" sz="2400" dirty="0"/>
          </a:p>
        </p:txBody>
      </p:sp>
      <p:sp>
        <p:nvSpPr>
          <p:cNvPr id="3" name="Content Placeholder 2"/>
          <p:cNvSpPr>
            <a:spLocks noGrp="1"/>
          </p:cNvSpPr>
          <p:nvPr>
            <p:ph idx="1"/>
          </p:nvPr>
        </p:nvSpPr>
        <p:spPr/>
        <p:txBody>
          <a:bodyPr>
            <a:normAutofit lnSpcReduction="10000"/>
          </a:bodyPr>
          <a:lstStyle/>
          <a:p>
            <a:r>
              <a:rPr lang="en-IN" dirty="0" smtClean="0"/>
              <a:t>This paper[2</a:t>
            </a:r>
            <a:r>
              <a:rPr lang="en-IN" dirty="0"/>
              <a:t>] presents the method to use </a:t>
            </a:r>
            <a:r>
              <a:rPr lang="en-IN" dirty="0" smtClean="0"/>
              <a:t>live                                 video </a:t>
            </a:r>
            <a:r>
              <a:rPr lang="en-IN" dirty="0"/>
              <a:t>feed from the cameras at traffic junctions for real time traffic density calculation using video and image processing</a:t>
            </a:r>
            <a:r>
              <a:rPr lang="en-IN" dirty="0" smtClean="0"/>
              <a:t>.</a:t>
            </a:r>
          </a:p>
          <a:p>
            <a:r>
              <a:rPr lang="en-IN" dirty="0" smtClean="0"/>
              <a:t>It </a:t>
            </a:r>
            <a:r>
              <a:rPr lang="en-IN" dirty="0"/>
              <a:t>also focuses on the algorithm for switching the traffic lights according to vehicle density on road, </a:t>
            </a:r>
            <a:r>
              <a:rPr lang="en-IN" dirty="0" smtClean="0"/>
              <a:t>there by </a:t>
            </a:r>
            <a:r>
              <a:rPr lang="en-IN" dirty="0"/>
              <a:t>aiming at reducing the traffic congestion on roads which will help lower the number of accidents</a:t>
            </a:r>
            <a:r>
              <a:rPr lang="en-IN"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5585046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a:bodyPr>
          <a:lstStyle/>
          <a:p>
            <a:r>
              <a:rPr lang="en-IN" dirty="0" smtClean="0"/>
              <a:t>[12] </a:t>
            </a:r>
            <a:r>
              <a:rPr lang="en-IN" dirty="0" err="1"/>
              <a:t>Geetha.E</a:t>
            </a:r>
            <a:r>
              <a:rPr lang="en-IN" dirty="0"/>
              <a:t>, </a:t>
            </a:r>
            <a:r>
              <a:rPr lang="en-IN" dirty="0" err="1"/>
              <a:t>V.Viswanadha</a:t>
            </a:r>
            <a:r>
              <a:rPr lang="en-IN" dirty="0"/>
              <a:t>, </a:t>
            </a:r>
            <a:r>
              <a:rPr lang="en-IN" dirty="0" err="1"/>
              <a:t>Kavitha.G</a:t>
            </a:r>
            <a:r>
              <a:rPr lang="en-IN" dirty="0"/>
              <a:t>, “Design of an Intelligent Auto Traffic Signal Controller with Emergency Override”, International Journal of Engineering Science and Innovative Technology (IJESIT) Volume 3, Issue 4, July 2014.</a:t>
            </a:r>
          </a:p>
          <a:p>
            <a:r>
              <a:rPr lang="en-IN" dirty="0" smtClean="0"/>
              <a:t>[13] </a:t>
            </a:r>
            <a:r>
              <a:rPr lang="en-IN" dirty="0"/>
              <a:t>D. </a:t>
            </a:r>
            <a:r>
              <a:rPr lang="en-IN" dirty="0" err="1"/>
              <a:t>Spandana</a:t>
            </a:r>
            <a:r>
              <a:rPr lang="en-IN" dirty="0"/>
              <a:t> , D. </a:t>
            </a:r>
            <a:r>
              <a:rPr lang="en-IN" dirty="0" err="1"/>
              <a:t>Subba</a:t>
            </a:r>
            <a:r>
              <a:rPr lang="en-IN" dirty="0"/>
              <a:t> Rao , </a:t>
            </a:r>
            <a:r>
              <a:rPr lang="en-IN" dirty="0" err="1"/>
              <a:t>M.Pushpalatha</a:t>
            </a:r>
            <a:r>
              <a:rPr lang="en-IN" dirty="0"/>
              <a:t>, “ Automatic Ambulance Rescue System ”, International Journal of Innovative Technology (IJITECH) Vol.03,</a:t>
            </a:r>
            <a:r>
              <a:rPr lang="en-IN" b="1" dirty="0"/>
              <a:t> </a:t>
            </a:r>
            <a:r>
              <a:rPr lang="en-IN" dirty="0"/>
              <a:t>Issue.07,August </a:t>
            </a:r>
            <a:r>
              <a:rPr lang="en-IN" dirty="0" smtClean="0"/>
              <a:t>2015.</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513277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4759535950_3da0ea181e_o"/>
          <p:cNvPicPr>
            <a:picLocks noChangeAspect="1" noChangeArrowheads="1"/>
          </p:cNvPicPr>
          <p:nvPr/>
        </p:nvPicPr>
        <p:blipFill>
          <a:blip r:embed="rId2" cstate="print"/>
          <a:srcRect/>
          <a:stretch>
            <a:fillRect/>
          </a:stretch>
        </p:blipFill>
        <p:spPr bwMode="auto">
          <a:xfrm>
            <a:off x="609600" y="704850"/>
            <a:ext cx="8010525" cy="501015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Survey</a:t>
            </a:r>
            <a:r>
              <a:rPr lang="en-IN" sz="2400" dirty="0" smtClean="0"/>
              <a:t>(</a:t>
            </a:r>
            <a:r>
              <a:rPr lang="en-IN" sz="2400" dirty="0" err="1" smtClean="0"/>
              <a:t>Anurag</a:t>
            </a:r>
            <a:r>
              <a:rPr lang="en-IN" sz="2400" dirty="0" smtClean="0"/>
              <a:t> </a:t>
            </a:r>
            <a:r>
              <a:rPr lang="en-IN" sz="2400" dirty="0" err="1"/>
              <a:t>Kanungo</a:t>
            </a:r>
            <a:r>
              <a:rPr lang="en-IN" sz="2400" dirty="0"/>
              <a:t> 2014)[2]</a:t>
            </a:r>
          </a:p>
        </p:txBody>
      </p:sp>
      <p:sp>
        <p:nvSpPr>
          <p:cNvPr id="3" name="Content Placeholder 2"/>
          <p:cNvSpPr>
            <a:spLocks noGrp="1"/>
          </p:cNvSpPr>
          <p:nvPr>
            <p:ph idx="1"/>
          </p:nvPr>
        </p:nvSpPr>
        <p:spPr/>
        <p:txBody>
          <a:bodyPr>
            <a:normAutofit fontScale="92500" lnSpcReduction="10000"/>
          </a:bodyPr>
          <a:lstStyle/>
          <a:p>
            <a:r>
              <a:rPr lang="en-IN" dirty="0"/>
              <a:t>This system consists of video cameras on the traffic junctions for each side as if it is a four way junction. Therefore four video cameras will be installed over the red lights facing the road</a:t>
            </a:r>
            <a:r>
              <a:rPr lang="en-IN" dirty="0" smtClean="0"/>
              <a:t>.</a:t>
            </a:r>
          </a:p>
          <a:p>
            <a:r>
              <a:rPr lang="en-IN" dirty="0" smtClean="0"/>
              <a:t>Cameras </a:t>
            </a:r>
            <a:r>
              <a:rPr lang="en-IN" dirty="0"/>
              <a:t>would be capturing video and broadcasting it to the servers where using video and image processing techniques the vehicle density on every side of the road is calculated and an algorithm is employed to switch the traffic lights accordingly. </a:t>
            </a: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8236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300" b="1" dirty="0"/>
              <a:t>Literature Survey</a:t>
            </a:r>
            <a:r>
              <a:rPr lang="en-IN" sz="2700" dirty="0"/>
              <a:t>(</a:t>
            </a:r>
            <a:r>
              <a:rPr lang="en-IN" sz="2700" dirty="0" err="1"/>
              <a:t>Anurag</a:t>
            </a:r>
            <a:r>
              <a:rPr lang="en-IN" sz="2700" dirty="0"/>
              <a:t> </a:t>
            </a:r>
            <a:r>
              <a:rPr lang="en-IN" sz="2700" dirty="0" err="1"/>
              <a:t>Kanungo</a:t>
            </a:r>
            <a:r>
              <a:rPr lang="en-IN" sz="2700" dirty="0"/>
              <a:t> 2014)[2]</a:t>
            </a:r>
          </a:p>
        </p:txBody>
      </p:sp>
      <p:sp>
        <p:nvSpPr>
          <p:cNvPr id="3" name="Content Placeholder 2"/>
          <p:cNvSpPr>
            <a:spLocks noGrp="1"/>
          </p:cNvSpPr>
          <p:nvPr>
            <p:ph idx="1"/>
          </p:nvPr>
        </p:nvSpPr>
        <p:spPr/>
        <p:txBody>
          <a:bodyPr/>
          <a:lstStyle/>
          <a:p>
            <a:r>
              <a:rPr lang="en-IN" dirty="0"/>
              <a:t>Hardware also includes connection of these cameras to the server to receive live feed and a server capable enough for handling the processing requirements</a:t>
            </a:r>
            <a:r>
              <a:rPr lang="en-IN" dirty="0" smtClean="0"/>
              <a:t>.</a:t>
            </a:r>
          </a:p>
          <a:p>
            <a:r>
              <a:rPr lang="en-IN" dirty="0" smtClean="0"/>
              <a:t>Software </a:t>
            </a:r>
            <a:r>
              <a:rPr lang="en-IN" dirty="0"/>
              <a:t>used in the system includes MATLAB </a:t>
            </a:r>
            <a:r>
              <a:rPr lang="en-IN" dirty="0" smtClean="0"/>
              <a:t>and image </a:t>
            </a:r>
            <a:r>
              <a:rPr lang="en-IN" dirty="0"/>
              <a:t>processing toolbox and C++ compiler to generate algorithmic results. </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2461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t>LITERATURE </a:t>
            </a:r>
            <a:r>
              <a:rPr lang="en-IN" sz="3000" b="1" dirty="0" smtClean="0"/>
              <a:t>SURVEY</a:t>
            </a:r>
            <a:r>
              <a:rPr lang="en-IN" sz="2400" dirty="0" smtClean="0"/>
              <a:t>(Bilal </a:t>
            </a:r>
            <a:r>
              <a:rPr lang="en-IN" sz="2400" dirty="0"/>
              <a:t>Ghazal </a:t>
            </a:r>
            <a:r>
              <a:rPr lang="en-IN" sz="2400" dirty="0" smtClean="0"/>
              <a:t> 2016)[3]</a:t>
            </a:r>
            <a:endParaRPr lang="en-IN" sz="2400" dirty="0"/>
          </a:p>
        </p:txBody>
      </p:sp>
      <p:sp>
        <p:nvSpPr>
          <p:cNvPr id="3" name="Content Placeholder 2"/>
          <p:cNvSpPr>
            <a:spLocks noGrp="1"/>
          </p:cNvSpPr>
          <p:nvPr>
            <p:ph idx="1"/>
          </p:nvPr>
        </p:nvSpPr>
        <p:spPr/>
        <p:txBody>
          <a:bodyPr/>
          <a:lstStyle/>
          <a:p>
            <a:r>
              <a:rPr lang="en-IN" dirty="0" smtClean="0"/>
              <a:t>This paper[3] proposes </a:t>
            </a:r>
            <a:r>
              <a:rPr lang="en-IN" dirty="0"/>
              <a:t>a system based on PIC microcontroller that evaluates the traffic density using IR sensors and accomplishes dynamic timing slots with different </a:t>
            </a:r>
            <a:r>
              <a:rPr lang="en-IN" dirty="0" smtClean="0"/>
              <a:t>levels.</a:t>
            </a:r>
          </a:p>
          <a:p>
            <a:r>
              <a:rPr lang="en-IN" dirty="0" smtClean="0"/>
              <a:t>Moreover</a:t>
            </a:r>
            <a:r>
              <a:rPr lang="en-IN" dirty="0"/>
              <a:t>, a portable controller device is designed to solve the problem of emergency vehicles stuck in the overcrowded roads.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230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2579</Words>
  <Application>Microsoft Office PowerPoint</Application>
  <PresentationFormat>On-screen Show (4:3)</PresentationFormat>
  <Paragraphs>292</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Abstract</vt:lpstr>
      <vt:lpstr>Literature Survey(Md. Munir Hasan 2014 )[1]</vt:lpstr>
      <vt:lpstr>Literature Survey(Md. Munir Hasan 2014 )[1]</vt:lpstr>
      <vt:lpstr>Literature Survey(Md. Munir Hasan 2014 )[1]</vt:lpstr>
      <vt:lpstr>Literature Survey(Anurag Kanungo 2014)[2]</vt:lpstr>
      <vt:lpstr>Literature Survey(Anurag Kanungo 2014)[2]</vt:lpstr>
      <vt:lpstr>Literature Survey(Anurag Kanungo 2014)[2]</vt:lpstr>
      <vt:lpstr>LITERATURE SURVEY(Bilal Ghazal  2016)[3]</vt:lpstr>
      <vt:lpstr>LITERATURE SURVEY(Bilal Ghazal  2016)[3]</vt:lpstr>
      <vt:lpstr>LITERATURE SURVEY(Bilal Ghazal  2016)[3]</vt:lpstr>
      <vt:lpstr>LITERATURE SURVEY(Vivek Tyagi 2012)[4]</vt:lpstr>
      <vt:lpstr>LITERATURE SURVEY(Vivek Tyagi 2012)[4]</vt:lpstr>
      <vt:lpstr>LITERATURE SURVEY(Vivek Tyagi 2012)[4]</vt:lpstr>
      <vt:lpstr>LITERATURE SURVEY(Ms.Pallavi Choudekar 2011)[5]</vt:lpstr>
      <vt:lpstr>LITERATURE SURVEY (Ms.Pallavi Choudekar 2011)[5]</vt:lpstr>
      <vt:lpstr>LITERATURE SURVEY(Ms.Pallavi Choudekar 2011)[5]</vt:lpstr>
      <vt:lpstr>Literature Survey</vt:lpstr>
      <vt:lpstr>Literature Survey</vt:lpstr>
      <vt:lpstr>Parameters That are Considered in Calculation of Green Light Time </vt:lpstr>
      <vt:lpstr>Traffic Density</vt:lpstr>
      <vt:lpstr>Traffic Density</vt:lpstr>
      <vt:lpstr>Literature Survey</vt:lpstr>
      <vt:lpstr>PowerPoint Presentation</vt:lpstr>
      <vt:lpstr>Literature Survey</vt:lpstr>
      <vt:lpstr>Methodology</vt:lpstr>
      <vt:lpstr>Gradient Method </vt:lpstr>
      <vt:lpstr>Gradient Method </vt:lpstr>
      <vt:lpstr>Gradient Method </vt:lpstr>
      <vt:lpstr>Gradient Method </vt:lpstr>
      <vt:lpstr>Gradient Method </vt:lpstr>
      <vt:lpstr>Gradient Method </vt:lpstr>
      <vt:lpstr>Gradient Method </vt:lpstr>
      <vt:lpstr>Gradient Method </vt:lpstr>
      <vt:lpstr>Flow chart(for finding traffic density)</vt:lpstr>
      <vt:lpstr>Direct Subtraction Method </vt:lpstr>
      <vt:lpstr>PowerPoint Presentation</vt:lpstr>
      <vt:lpstr>Direct Subtraction Method </vt:lpstr>
      <vt:lpstr>Direct Subtraction Method </vt:lpstr>
      <vt:lpstr>Direct Subtraction Method </vt:lpstr>
      <vt:lpstr>Direct Subtraction Method </vt:lpstr>
      <vt:lpstr>Flow chart(for finding traffic density)</vt:lpstr>
      <vt:lpstr>PowerPoint Presentation</vt:lpstr>
      <vt:lpstr>Flow chart(for finding traffic density)</vt:lpstr>
      <vt:lpstr>PowerPoint Presentation</vt:lpstr>
      <vt:lpstr>Weather</vt:lpstr>
      <vt:lpstr>Rainfall</vt:lpstr>
      <vt:lpstr>DRT(Driver Reaction Time)</vt:lpstr>
      <vt:lpstr>Ton (Green Light On Time Calculation)</vt:lpstr>
      <vt:lpstr>Prioritizing Emergency Vehicles</vt:lpstr>
      <vt:lpstr>Prioritizing Emergency Vehicles</vt:lpstr>
      <vt:lpstr>Emergency vehicles (E1)</vt:lpstr>
      <vt:lpstr>Emergency vehicles (E2)</vt:lpstr>
      <vt:lpstr>Calculation of priority factor</vt:lpstr>
      <vt:lpstr>PowerPoint Presentation</vt:lpstr>
      <vt:lpstr>References</vt:lpstr>
      <vt:lpstr>References</vt:lpstr>
      <vt:lpstr>References</vt:lpstr>
      <vt:lpstr>References</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RAMSRIVATSAV</dc:creator>
  <cp:lastModifiedBy>RamSrivatsav</cp:lastModifiedBy>
  <cp:revision>142</cp:revision>
  <dcterms:created xsi:type="dcterms:W3CDTF">2006-08-16T00:00:00Z</dcterms:created>
  <dcterms:modified xsi:type="dcterms:W3CDTF">2017-04-04T03:54:59Z</dcterms:modified>
</cp:coreProperties>
</file>