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jvyI58AG4hhKBf/qRFKJjGvu3u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5C6CDB-6223-4257-A844-7535ACBAAA8F}">
  <a:tblStyle styleId="{B15C6CDB-6223-4257-A844-7535ACBAAA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9" name="Shape 9"/>
        <p:cNvGrpSpPr/>
        <p:nvPr/>
      </p:nvGrpSpPr>
      <p:grpSpPr>
        <a:xfrm>
          <a:off x="0" y="0"/>
          <a:ext cx="0" cy="0"/>
          <a:chOff x="0" y="0"/>
          <a:chExt cx="0" cy="0"/>
        </a:xfrm>
      </p:grpSpPr>
      <p:sp>
        <p:nvSpPr>
          <p:cNvPr id="10" name="Google Shape;10;p2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1"/>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 name="Google Shape;12;p21"/>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 name="Google Shape;13;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2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8" name="Shape 18"/>
        <p:cNvGrpSpPr/>
        <p:nvPr/>
      </p:nvGrpSpPr>
      <p:grpSpPr>
        <a:xfrm>
          <a:off x="0" y="0"/>
          <a:ext cx="0" cy="0"/>
          <a:chOff x="0" y="0"/>
          <a:chExt cx="0" cy="0"/>
        </a:xfrm>
      </p:grpSpPr>
      <p:sp>
        <p:nvSpPr>
          <p:cNvPr id="19" name="Google Shape;19;p23"/>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3"/>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2" name="Shape 22"/>
        <p:cNvGrpSpPr/>
        <p:nvPr/>
      </p:nvGrpSpPr>
      <p:grpSpPr>
        <a:xfrm>
          <a:off x="0" y="0"/>
          <a:ext cx="0" cy="0"/>
          <a:chOff x="0" y="0"/>
          <a:chExt cx="0" cy="0"/>
        </a:xfrm>
      </p:grpSpPr>
      <p:sp>
        <p:nvSpPr>
          <p:cNvPr id="23" name="Google Shape;23;p24"/>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489098" y="-1442573"/>
            <a:ext cx="8901225" cy="7410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55" name="Google Shape;55;p1"/>
          <p:cNvSpPr txBox="1"/>
          <p:nvPr>
            <p:ph idx="1" type="body"/>
          </p:nvPr>
        </p:nvSpPr>
        <p:spPr>
          <a:xfrm>
            <a:off x="867266" y="2174799"/>
            <a:ext cx="4664718" cy="391703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latin typeface="Times New Roman"/>
                <a:ea typeface="Times New Roman"/>
                <a:cs typeface="Times New Roman"/>
                <a:sym typeface="Times New Roman"/>
              </a:rPr>
              <a:t>Miss . Lakshmi Soundarya Reddy Tetala</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a:latin typeface="Times New Roman"/>
                <a:ea typeface="Times New Roman"/>
                <a:cs typeface="Times New Roman"/>
                <a:sym typeface="Times New Roman"/>
              </a:rPr>
              <a:t>Mst . Eguram Sridhar Reddy</a:t>
            </a:r>
            <a:endParaRPr/>
          </a:p>
          <a:p>
            <a:pPr indent="0" lvl="0" marL="0" rtl="0" algn="l">
              <a:lnSpc>
                <a:spcPct val="115000"/>
              </a:lnSpc>
              <a:spcBef>
                <a:spcPts val="0"/>
              </a:spcBef>
              <a:spcAft>
                <a:spcPts val="0"/>
              </a:spcAft>
              <a:buSzPts val="1400"/>
              <a:buNone/>
            </a:pPr>
            <a:r>
              <a:rPr lang="en">
                <a:latin typeface="Times New Roman"/>
                <a:ea typeface="Times New Roman"/>
                <a:cs typeface="Times New Roman"/>
                <a:sym typeface="Times New Roman"/>
              </a:rPr>
              <a:t>From : </a:t>
            </a:r>
            <a:endParaRPr>
              <a:latin typeface="Times New Roman"/>
              <a:ea typeface="Times New Roman"/>
              <a:cs typeface="Times New Roman"/>
              <a:sym typeface="Times New Roman"/>
            </a:endParaRPr>
          </a:p>
        </p:txBody>
      </p:sp>
      <p:sp>
        <p:nvSpPr>
          <p:cNvPr id="56" name="Google Shape;56;p1"/>
          <p:cNvSpPr txBox="1"/>
          <p:nvPr>
            <p:ph idx="2" type="body"/>
          </p:nvPr>
        </p:nvSpPr>
        <p:spPr>
          <a:xfrm>
            <a:off x="6096000" y="2174799"/>
            <a:ext cx="5032728" cy="4034454"/>
          </a:xfrm>
          <a:prstGeom prst="rect">
            <a:avLst/>
          </a:prstGeom>
          <a:noFill/>
          <a:ln>
            <a:noFill/>
          </a:ln>
        </p:spPr>
        <p:txBody>
          <a:bodyPr anchorCtr="0" anchor="t" bIns="91425" lIns="91425" spcFirstLastPara="1" rIns="91425" wrap="square" tIns="91425">
            <a:noAutofit/>
          </a:bodyPr>
          <a:lstStyle/>
          <a:p>
            <a:pPr indent="0" lvl="0" marL="139697" rtl="0" algn="l">
              <a:lnSpc>
                <a:spcPct val="115000"/>
              </a:lnSpc>
              <a:spcBef>
                <a:spcPts val="0"/>
              </a:spcBef>
              <a:spcAft>
                <a:spcPts val="0"/>
              </a:spcAft>
              <a:buSzPts val="1400"/>
              <a:buNone/>
            </a:pPr>
            <a:r>
              <a:rPr lang="en">
                <a:latin typeface="Times New Roman"/>
                <a:ea typeface="Times New Roman"/>
                <a:cs typeface="Times New Roman"/>
                <a:sym typeface="Times New Roman"/>
              </a:rPr>
              <a:t>Miss . Sakshi Jitendra Sapkale </a:t>
            </a:r>
            <a:endParaRPr/>
          </a:p>
          <a:p>
            <a:pPr indent="0" lvl="0" marL="139697" rtl="0" algn="l">
              <a:lnSpc>
                <a:spcPct val="115000"/>
              </a:lnSpc>
              <a:spcBef>
                <a:spcPts val="0"/>
              </a:spcBef>
              <a:spcAft>
                <a:spcPts val="0"/>
              </a:spcAft>
              <a:buSzPts val="1400"/>
              <a:buNone/>
            </a:pPr>
            <a:r>
              <a:rPr lang="en">
                <a:latin typeface="Times New Roman"/>
                <a:ea typeface="Times New Roman"/>
                <a:cs typeface="Times New Roman"/>
                <a:sym typeface="Times New Roman"/>
              </a:rPr>
              <a:t>Miss . Farheena Memon</a:t>
            </a:r>
            <a:endParaRPr>
              <a:latin typeface="Times New Roman"/>
              <a:ea typeface="Times New Roman"/>
              <a:cs typeface="Times New Roman"/>
              <a:sym typeface="Times New Roman"/>
            </a:endParaRPr>
          </a:p>
          <a:p>
            <a:pPr indent="0" lvl="0" marL="139697" rtl="0" algn="l">
              <a:lnSpc>
                <a:spcPct val="115000"/>
              </a:lnSpc>
              <a:spcBef>
                <a:spcPts val="0"/>
              </a:spcBef>
              <a:spcAft>
                <a:spcPts val="0"/>
              </a:spcAft>
              <a:buSzPts val="1400"/>
              <a:buNone/>
            </a:pPr>
            <a:r>
              <a:rPr lang="en">
                <a:latin typeface="Times New Roman"/>
                <a:ea typeface="Times New Roman"/>
                <a:cs typeface="Times New Roman"/>
                <a:sym typeface="Times New Roman"/>
              </a:rPr>
              <a:t>From :</a:t>
            </a:r>
            <a:endParaRPr>
              <a:latin typeface="Times New Roman"/>
              <a:ea typeface="Times New Roman"/>
              <a:cs typeface="Times New Roman"/>
              <a:sym typeface="Times New Roman"/>
            </a:endParaRPr>
          </a:p>
        </p:txBody>
      </p:sp>
      <p:sp>
        <p:nvSpPr>
          <p:cNvPr id="57" name="Google Shape;57;p1"/>
          <p:cNvSpPr/>
          <p:nvPr/>
        </p:nvSpPr>
        <p:spPr>
          <a:xfrm>
            <a:off x="489098" y="478465"/>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Gokaraju Rangaraju Institute of Engineering &amp; Technology (GRIET), Hyderabad  - Admissions, Courses, Placements &amp; Contacts" id="58" name="Google Shape;58;p1"/>
          <p:cNvPicPr preferRelativeResize="0"/>
          <p:nvPr/>
        </p:nvPicPr>
        <p:blipFill rotWithShape="1">
          <a:blip r:embed="rId3">
            <a:alphaModFix/>
          </a:blip>
          <a:srcRect b="0" l="0" r="0" t="0"/>
          <a:stretch/>
        </p:blipFill>
        <p:spPr>
          <a:xfrm>
            <a:off x="1935227" y="3320058"/>
            <a:ext cx="2771775" cy="2771775"/>
          </a:xfrm>
          <a:prstGeom prst="rect">
            <a:avLst/>
          </a:prstGeom>
          <a:noFill/>
          <a:ln>
            <a:noFill/>
          </a:ln>
        </p:spPr>
      </p:pic>
      <p:pic>
        <p:nvPicPr>
          <p:cNvPr descr="No photo description available." id="59" name="Google Shape;59;p1"/>
          <p:cNvPicPr preferRelativeResize="0"/>
          <p:nvPr/>
        </p:nvPicPr>
        <p:blipFill rotWithShape="1">
          <a:blip r:embed="rId4">
            <a:alphaModFix/>
          </a:blip>
          <a:srcRect b="0" l="0" r="0" t="0"/>
          <a:stretch/>
        </p:blipFill>
        <p:spPr>
          <a:xfrm>
            <a:off x="7266956" y="3321201"/>
            <a:ext cx="2770632" cy="2770632"/>
          </a:xfrm>
          <a:prstGeom prst="rect">
            <a:avLst/>
          </a:prstGeom>
          <a:noFill/>
          <a:ln>
            <a:noFill/>
          </a:ln>
        </p:spPr>
      </p:pic>
      <p:pic>
        <p:nvPicPr>
          <p:cNvPr descr="image480" id="60" name="Google Shape;60;p1"/>
          <p:cNvPicPr preferRelativeResize="0"/>
          <p:nvPr/>
        </p:nvPicPr>
        <p:blipFill rotWithShape="1">
          <a:blip r:embed="rId5">
            <a:alphaModFix/>
          </a:blip>
          <a:srcRect b="0" l="0" r="0" t="0"/>
          <a:stretch/>
        </p:blipFill>
        <p:spPr>
          <a:xfrm>
            <a:off x="3245588" y="574157"/>
            <a:ext cx="5715000" cy="150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10"/>
          <p:cNvSpPr txBox="1"/>
          <p:nvPr/>
        </p:nvSpPr>
        <p:spPr>
          <a:xfrm>
            <a:off x="1192700" y="875875"/>
            <a:ext cx="45471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CHAPTER</a:t>
            </a:r>
            <a:endParaRPr b="0" i="0" sz="1400" u="none" cap="none" strike="noStrike">
              <a:solidFill>
                <a:srgbClr val="000000"/>
              </a:solidFill>
              <a:latin typeface="Arial"/>
              <a:ea typeface="Arial"/>
              <a:cs typeface="Arial"/>
              <a:sym typeface="Arial"/>
            </a:endParaRPr>
          </a:p>
        </p:txBody>
      </p:sp>
      <p:sp>
        <p:nvSpPr>
          <p:cNvPr id="125" name="Google Shape;125;p10"/>
          <p:cNvSpPr txBox="1"/>
          <p:nvPr/>
        </p:nvSpPr>
        <p:spPr>
          <a:xfrm>
            <a:off x="1099525" y="1546775"/>
            <a:ext cx="10007400" cy="44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000000"/>
              </a:buClr>
              <a:buSzPts val="1600"/>
              <a:buFont typeface="Arial"/>
              <a:buNone/>
            </a:pPr>
            <a:r>
              <a:rPr b="1" i="0" lang="en" sz="1600" u="none" cap="none" strike="noStrike">
                <a:solidFill>
                  <a:srgbClr val="9F5900"/>
                </a:solidFill>
                <a:latin typeface="Times New Roman"/>
                <a:ea typeface="Times New Roman"/>
                <a:cs typeface="Times New Roman"/>
                <a:sym typeface="Times New Roman"/>
              </a:rPr>
              <a:t>3. RANDOM FOREST REGRESSION</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INTRODUCTION</a:t>
            </a:r>
            <a:r>
              <a:rPr b="1" i="0" lang="en" sz="1600" u="none" cap="none" strike="noStrike">
                <a:solidFill>
                  <a:srgbClr val="C00000"/>
                </a:solidFill>
                <a:latin typeface="Times New Roman"/>
                <a:ea typeface="Times New Roman"/>
                <a:cs typeface="Times New Roman"/>
                <a:sym typeface="Times New Roman"/>
              </a:rPr>
              <a:t>  :</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0" i="0" lang="en" sz="1600" u="none" cap="none" strike="noStrike">
                <a:solidFill>
                  <a:schemeClr val="dk2"/>
                </a:solidFill>
                <a:latin typeface="Times New Roman"/>
                <a:ea typeface="Times New Roman"/>
                <a:cs typeface="Times New Roman"/>
                <a:sym typeface="Times New Roman"/>
              </a:rPr>
              <a:t>Random Forest is a popular machine learning algorithm that belongs to the supervised learning. A Random Forest is an ensemble technique capable of performing both regression and classification tasks to improve the performance of the model</a:t>
            </a:r>
            <a:r>
              <a:rPr b="1" i="0" lang="en" sz="1600" u="none" cap="none" strike="noStrike">
                <a:solidFill>
                  <a:schemeClr val="dk2"/>
                </a:solidFill>
                <a:latin typeface="Times New Roman"/>
                <a:ea typeface="Times New Roman"/>
                <a:cs typeface="Times New Roman"/>
                <a:sym typeface="Times New Roman"/>
              </a:rPr>
              <a:t>. </a:t>
            </a:r>
            <a:r>
              <a:rPr b="0" i="0" lang="en" sz="1600" u="none" cap="none" strike="noStrike">
                <a:solidFill>
                  <a:schemeClr val="dk2"/>
                </a:solidFill>
                <a:latin typeface="Times New Roman"/>
                <a:ea typeface="Times New Roman"/>
                <a:cs typeface="Times New Roman"/>
                <a:sym typeface="Times New Roman"/>
              </a:rPr>
              <a:t>As in </a:t>
            </a:r>
            <a:r>
              <a:rPr b="1" i="0" lang="en" sz="1600" u="none" cap="none" strike="noStrike">
                <a:solidFill>
                  <a:schemeClr val="dk2"/>
                </a:solidFill>
                <a:latin typeface="Times New Roman"/>
                <a:ea typeface="Times New Roman"/>
                <a:cs typeface="Times New Roman"/>
                <a:sym typeface="Times New Roman"/>
              </a:rPr>
              <a:t>Decision Tree </a:t>
            </a:r>
            <a:r>
              <a:rPr b="0" i="0" lang="en" sz="1600" u="none" cap="none" strike="noStrike">
                <a:solidFill>
                  <a:schemeClr val="dk2"/>
                </a:solidFill>
                <a:latin typeface="Times New Roman"/>
                <a:ea typeface="Times New Roman"/>
                <a:cs typeface="Times New Roman"/>
                <a:sym typeface="Times New Roman"/>
              </a:rPr>
              <a:t>we had studied how just one decision tree works to give a particular output, but in this part we are going to study how the </a:t>
            </a:r>
            <a:r>
              <a:rPr b="1" i="0" lang="en" sz="1600" u="none" cap="none" strike="noStrike">
                <a:solidFill>
                  <a:schemeClr val="dk2"/>
                </a:solidFill>
                <a:latin typeface="Times New Roman"/>
                <a:ea typeface="Times New Roman"/>
                <a:cs typeface="Times New Roman"/>
                <a:sym typeface="Times New Roman"/>
              </a:rPr>
              <a:t>Random Forest Algorithm </a:t>
            </a:r>
            <a:r>
              <a:rPr b="0" i="0" lang="en" sz="1600" u="none" cap="none" strike="noStrike">
                <a:solidFill>
                  <a:schemeClr val="dk2"/>
                </a:solidFill>
                <a:latin typeface="Times New Roman"/>
                <a:ea typeface="Times New Roman"/>
                <a:cs typeface="Times New Roman"/>
                <a:sym typeface="Times New Roman"/>
              </a:rPr>
              <a:t>combines the output of multiple (randomly created) Decision Trees to generate the final and a better output. </a:t>
            </a:r>
            <a:endParaRPr b="0" i="0" sz="16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 name="Google Shape;131;p11"/>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ALGORITHM</a:t>
            </a:r>
            <a:endParaRPr b="1" i="0" sz="1600" u="none" cap="none" strike="noStrike">
              <a:solidFill>
                <a:srgbClr val="7030A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7030A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Complete as fast as possible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12"/>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13"/>
          <p:cNvSpPr txBox="1"/>
          <p:nvPr/>
        </p:nvSpPr>
        <p:spPr>
          <a:xfrm>
            <a:off x="1192700" y="875875"/>
            <a:ext cx="45471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CHAPTER</a:t>
            </a:r>
            <a:endParaRPr b="0" i="0" sz="1400" u="none" cap="none" strike="noStrike">
              <a:solidFill>
                <a:srgbClr val="000000"/>
              </a:solidFill>
              <a:latin typeface="Arial"/>
              <a:ea typeface="Arial"/>
              <a:cs typeface="Arial"/>
              <a:sym typeface="Arial"/>
            </a:endParaRPr>
          </a:p>
        </p:txBody>
      </p:sp>
      <p:sp>
        <p:nvSpPr>
          <p:cNvPr id="144" name="Google Shape;144;p13"/>
          <p:cNvSpPr txBox="1"/>
          <p:nvPr/>
        </p:nvSpPr>
        <p:spPr>
          <a:xfrm>
            <a:off x="1099525" y="1546775"/>
            <a:ext cx="10007400" cy="44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000000"/>
              </a:buClr>
              <a:buSzPts val="1600"/>
              <a:buFont typeface="Arial"/>
              <a:buNone/>
            </a:pPr>
            <a:r>
              <a:rPr b="1" i="0" lang="en" sz="1600" u="none" cap="none" strike="noStrike">
                <a:solidFill>
                  <a:srgbClr val="9F5900"/>
                </a:solidFill>
                <a:latin typeface="Times New Roman"/>
                <a:ea typeface="Times New Roman"/>
                <a:cs typeface="Times New Roman"/>
                <a:sym typeface="Times New Roman"/>
              </a:rPr>
              <a:t>3. MULTIPLE LINEAR REGRESSION WITH PCA</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INTRODUCTION</a:t>
            </a:r>
            <a:r>
              <a:rPr b="1" i="0" lang="en" sz="1600" u="none" cap="none" strike="noStrike">
                <a:solidFill>
                  <a:srgbClr val="C00000"/>
                </a:solidFill>
                <a:latin typeface="Times New Roman"/>
                <a:ea typeface="Times New Roman"/>
                <a:cs typeface="Times New Roman"/>
                <a:sym typeface="Times New Roman"/>
              </a:rPr>
              <a:t>  :</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PRINCIPAL COMPONENT ANALYSIS</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0" i="0" lang="en" sz="1400" u="none" cap="none" strike="noStrike">
                <a:solidFill>
                  <a:schemeClr val="dk2"/>
                </a:solidFill>
                <a:latin typeface="Arial"/>
                <a:ea typeface="Arial"/>
                <a:cs typeface="Arial"/>
                <a:sym typeface="Arial"/>
              </a:rPr>
              <a:t>Principal Component Analysis, or PCA, is a dimensionality-reduction method that is often used to reduce the dimensionality of large data sets, by transforming a large set of variables into a smaller</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one that still contains most of the information in the large set.</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MULTIPLE LINEAR REGRESSION</a:t>
            </a:r>
            <a:endParaRPr b="1" i="0" sz="1600" u="none" cap="none" strike="noStrike">
              <a:solidFill>
                <a:srgbClr val="C000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0" i="0" lang="en" sz="1400" u="none" cap="none" strike="noStrike">
                <a:solidFill>
                  <a:schemeClr val="dk2"/>
                </a:solidFill>
                <a:latin typeface="Arial"/>
                <a:ea typeface="Arial"/>
                <a:cs typeface="Arial"/>
                <a:sym typeface="Arial"/>
              </a:rPr>
              <a:t>Multiple linear regression is used to explain the relationship between one continuous dependent variable and two or more independent variables.  The independent variables can be continuous or categorical (dummy coded as appropriate).</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14"/>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ALGORITHM</a:t>
            </a:r>
            <a:endParaRPr b="1" i="0" sz="1600" u="none" cap="none" strike="noStrike">
              <a:solidFill>
                <a:srgbClr val="7030A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t/>
            </a:r>
            <a:endParaRPr b="1" i="0" sz="1600" u="none" cap="none" strike="noStrike">
              <a:solidFill>
                <a:srgbClr val="7030A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Imported libraries (Pandas as pd, Matplotlib.pyplot as mtp , Numpy as np)</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Imported dataset into data.</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Did Exploratory Data Analysis to know more about the dataset. The dataset has 1338 rows and 7 columns. There are 3 categorical columns and no null values in the dataset.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As PCA is designed for continuous data , categorical columns were ignored and others were stored in data. So, data has 1338 rows and 4 columns.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Removed outliers to make the results more significant. This was done using z_score. For this stats module was imported from Scipy library.</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After removing the outliers the dataset has 1309 rows and 4 columns.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Extracted the data into x and y.</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Did feature scaling to normalize the data. Standard Scaler from the module preprocessing of the Scikit learn library was used.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After this PCA was performed. This was done using PCA which was imported from the decomposition module of the Scikit learn library. Chose components as 2 because it can explain 76% of the data. The dimensions were reduced to 2.</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 The dataset was spit into training and test sets (x_tr,x_te,y_tr,y_te) using the function train_test_split from the module selection of the Scikit learn library.</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15"/>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Linear Regression was imported from the module linear_module of the Scikit learn library. The model was trained with passing in x_tr, y_tr.</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The values are predicted using the predict function by passing in x_te values and these values were stored in y_pred.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To plot a 3D graph mplot3D is imported from mpl_toolkits. A 3Dscatterplot  was plotted between the 1</a:t>
            </a:r>
            <a:r>
              <a:rPr b="0" baseline="30000" i="0" lang="en" sz="2700" u="none" cap="none" strike="noStrike">
                <a:solidFill>
                  <a:schemeClr val="dk1"/>
                </a:solidFill>
                <a:latin typeface="Times New Roman"/>
                <a:ea typeface="Times New Roman"/>
                <a:cs typeface="Times New Roman"/>
                <a:sym typeface="Times New Roman"/>
              </a:rPr>
              <a:t>st</a:t>
            </a:r>
            <a:r>
              <a:rPr b="0" i="0" lang="en" sz="1600" u="none" cap="none" strike="noStrike">
                <a:solidFill>
                  <a:schemeClr val="dk1"/>
                </a:solidFill>
                <a:latin typeface="Times New Roman"/>
                <a:ea typeface="Times New Roman"/>
                <a:cs typeface="Times New Roman"/>
                <a:sym typeface="Times New Roman"/>
              </a:rPr>
              <a:t> column of x_te, the 2</a:t>
            </a:r>
            <a:r>
              <a:rPr b="0" baseline="30000" i="0" lang="en" sz="2700" u="none" cap="none" strike="noStrike">
                <a:solidFill>
                  <a:schemeClr val="dk1"/>
                </a:solidFill>
                <a:latin typeface="Times New Roman"/>
                <a:ea typeface="Times New Roman"/>
                <a:cs typeface="Times New Roman"/>
                <a:sym typeface="Times New Roman"/>
              </a:rPr>
              <a:t>nd</a:t>
            </a:r>
            <a:r>
              <a:rPr b="0" i="0" lang="en" sz="1600" u="none" cap="none" strike="noStrike">
                <a:solidFill>
                  <a:schemeClr val="dk1"/>
                </a:solidFill>
                <a:latin typeface="Times New Roman"/>
                <a:ea typeface="Times New Roman"/>
                <a:cs typeface="Times New Roman"/>
                <a:sym typeface="Times New Roman"/>
              </a:rPr>
              <a:t> column of x_te and  y_te. A 3Dplot was plotted between the 1</a:t>
            </a:r>
            <a:r>
              <a:rPr b="0" baseline="30000" i="0" lang="en" sz="2700" u="none" cap="none" strike="noStrike">
                <a:solidFill>
                  <a:schemeClr val="dk1"/>
                </a:solidFill>
                <a:latin typeface="Times New Roman"/>
                <a:ea typeface="Times New Roman"/>
                <a:cs typeface="Times New Roman"/>
                <a:sym typeface="Times New Roman"/>
              </a:rPr>
              <a:t>st </a:t>
            </a:r>
            <a:r>
              <a:rPr b="0" i="0" lang="en" sz="1600" u="none" cap="none" strike="noStrike">
                <a:solidFill>
                  <a:schemeClr val="dk1"/>
                </a:solidFill>
                <a:latin typeface="Times New Roman"/>
                <a:ea typeface="Times New Roman"/>
                <a:cs typeface="Times New Roman"/>
                <a:sym typeface="Times New Roman"/>
              </a:rPr>
              <a:t>column of x_te,  2</a:t>
            </a:r>
            <a:r>
              <a:rPr b="0" baseline="30000" i="0" lang="en" sz="2700" u="none" cap="none" strike="noStrike">
                <a:solidFill>
                  <a:schemeClr val="dk1"/>
                </a:solidFill>
                <a:latin typeface="Times New Roman"/>
                <a:ea typeface="Times New Roman"/>
                <a:cs typeface="Times New Roman"/>
                <a:sym typeface="Times New Roman"/>
              </a:rPr>
              <a:t>nd</a:t>
            </a:r>
            <a:r>
              <a:rPr b="0" i="0" lang="en" sz="1600" u="none" cap="none" strike="noStrike">
                <a:solidFill>
                  <a:schemeClr val="dk1"/>
                </a:solidFill>
                <a:latin typeface="Times New Roman"/>
                <a:ea typeface="Times New Roman"/>
                <a:cs typeface="Times New Roman"/>
                <a:sym typeface="Times New Roman"/>
              </a:rPr>
              <a:t> column of x_te and y_pred.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The RMSE,MAE, MSE and r2_score were imported from the module metrics of the Scikit learn library.</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These are the scores –</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MAE : 5555.998306482995</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MSE : 48500318.33509166</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RMSE : 6964.21699368218</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r2 score : 0.6890072523530008</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p16"/>
          <p:cNvSpPr txBox="1"/>
          <p:nvPr/>
        </p:nvSpPr>
        <p:spPr>
          <a:xfrm>
            <a:off x="1192700" y="875875"/>
            <a:ext cx="45471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CHAPTER</a:t>
            </a:r>
            <a:endParaRPr b="0" i="0" sz="1400" u="none" cap="none" strike="noStrike">
              <a:solidFill>
                <a:srgbClr val="000000"/>
              </a:solidFill>
              <a:latin typeface="Arial"/>
              <a:ea typeface="Arial"/>
              <a:cs typeface="Arial"/>
              <a:sym typeface="Arial"/>
            </a:endParaRPr>
          </a:p>
        </p:txBody>
      </p:sp>
      <p:sp>
        <p:nvSpPr>
          <p:cNvPr id="163" name="Google Shape;163;p16"/>
          <p:cNvSpPr txBox="1"/>
          <p:nvPr/>
        </p:nvSpPr>
        <p:spPr>
          <a:xfrm>
            <a:off x="1099525" y="1546775"/>
            <a:ext cx="10007400" cy="44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9F5900"/>
                </a:solidFill>
                <a:latin typeface="Times New Roman"/>
                <a:ea typeface="Times New Roman"/>
                <a:cs typeface="Times New Roman"/>
                <a:sym typeface="Times New Roman"/>
              </a:rPr>
              <a:t>3. RANDOM FOREST REGRESSION WITH PCA</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9F59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INTRODUCTION</a:t>
            </a:r>
            <a:r>
              <a:rPr b="1" i="0" lang="en" sz="1600" u="none" cap="none" strike="noStrike">
                <a:solidFill>
                  <a:srgbClr val="C00000"/>
                </a:solidFill>
                <a:latin typeface="Times New Roman"/>
                <a:ea typeface="Times New Roman"/>
                <a:cs typeface="Times New Roman"/>
                <a:sym typeface="Times New Roman"/>
              </a:rPr>
              <a:t>  :</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0" i="0" lang="en" sz="1600" u="none" cap="none" strike="noStrike">
                <a:solidFill>
                  <a:schemeClr val="dk2"/>
                </a:solidFill>
                <a:highlight>
                  <a:srgbClr val="FFFFFF"/>
                </a:highlight>
                <a:latin typeface="Times New Roman"/>
                <a:ea typeface="Times New Roman"/>
                <a:cs typeface="Times New Roman"/>
                <a:sym typeface="Times New Roman"/>
              </a:rPr>
              <a:t>Principal Component Analysis or PCA is a widely used technique for dimensionality reduction of the large data set.      Reducing the number of components or features costs some accuracy and on the other hand, it makes the large data set simpler, easy to explore and visualize. Also, it reduces the computational complexity of the model which makes machine learning algorithms run faster.</a:t>
            </a:r>
            <a:endParaRPr b="0" i="0" sz="1600" u="none" cap="none" strike="noStrike">
              <a:solidFill>
                <a:schemeClr val="dk2"/>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1" i="0" lang="en" sz="1600" u="none" cap="none" strike="noStrike">
                <a:solidFill>
                  <a:schemeClr val="dk2"/>
                </a:solidFill>
                <a:highlight>
                  <a:srgbClr val="FFFFFF"/>
                </a:highlight>
                <a:latin typeface="Times New Roman"/>
                <a:ea typeface="Times New Roman"/>
                <a:cs typeface="Times New Roman"/>
                <a:sym typeface="Times New Roman"/>
              </a:rPr>
              <a:t>Random forests</a:t>
            </a:r>
            <a:r>
              <a:rPr b="0" i="0" lang="en" sz="1600" u="none" cap="none" strike="noStrike">
                <a:solidFill>
                  <a:schemeClr val="dk2"/>
                </a:solidFill>
                <a:highlight>
                  <a:srgbClr val="FFFFFF"/>
                </a:highlight>
                <a:latin typeface="Times New Roman"/>
                <a:ea typeface="Times New Roman"/>
                <a:cs typeface="Times New Roman"/>
                <a:sym typeface="Times New Roman"/>
              </a:rPr>
              <a:t> or </a:t>
            </a:r>
            <a:r>
              <a:rPr b="1" i="0" lang="en" sz="1600" u="none" cap="none" strike="noStrike">
                <a:solidFill>
                  <a:schemeClr val="dk2"/>
                </a:solidFill>
                <a:highlight>
                  <a:srgbClr val="FFFFFF"/>
                </a:highlight>
                <a:latin typeface="Times New Roman"/>
                <a:ea typeface="Times New Roman"/>
                <a:cs typeface="Times New Roman"/>
                <a:sym typeface="Times New Roman"/>
              </a:rPr>
              <a:t>random decision forests</a:t>
            </a:r>
            <a:r>
              <a:rPr b="0" i="0" lang="en" sz="1600" u="none" cap="none" strike="noStrike">
                <a:solidFill>
                  <a:schemeClr val="dk2"/>
                </a:solidFill>
                <a:highlight>
                  <a:srgbClr val="FFFFFF"/>
                </a:highlight>
                <a:latin typeface="Times New Roman"/>
                <a:ea typeface="Times New Roman"/>
                <a:cs typeface="Times New Roman"/>
                <a:sym typeface="Times New Roman"/>
              </a:rPr>
              <a:t> are an ensemble learning method for classification, regression and other tasks that operate by constructing a multitude of decision trees at training time and outputting the class that is the mode of the classes (classification) or mean prediction (regression) of the individual …</a:t>
            </a:r>
            <a:endParaRPr b="0" i="0" sz="1600" u="none" cap="none" strike="noStrike">
              <a:solidFill>
                <a:schemeClr val="dk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7"/>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ALGORITHM</a:t>
            </a:r>
            <a:endParaRPr b="1" i="0" sz="1600" u="none" cap="none" strike="noStrike">
              <a:solidFill>
                <a:srgbClr val="7030A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Imported libraries (Pandas as pd, Matplotlib.pyplot as mtp , Numpy as np)</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Imported dataset into data.</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Did Exploratory Data Analysis to know more about the dataset. The dataset has 1338 rows and 7 columns. There are 3 categorical columns and no null values in the dataset.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To get rid of categorical data and converting to Machine understable language, I used the Encoding part to encode the Categorical columns and Ultimately we get the dataset in Machine Readable form(Binary format)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Extracted the data into x and y.</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Did feature scaling to normalize the data. Standard Scaler from the module preprocessing of the Scikit learn library was used.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After this PCA was performed. This was done using PCA which was imported from the decomposition module of the Scikit learn library. Chose components as 2.. The dimensions were reduced to 2 as per the better predictions for this model..</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 The dataset was split into training and test sets (x_tr,x_te,y_tr,y_te) using the function train_test_split from the module selection of the Scikit learn library.</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 We consider the Training set data to train on Random Forest Regressor model. The RandomForestRegressor  Function has an argument called n_estimators.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 We consider n_estimators=2000(which means 2000  Decision tree models) for better accuracy as for this Model.</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 Ultimately,we predict the Test set results and checking the accuracy of the model.</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 name="Google Shape;175;p18"/>
          <p:cNvSpPr txBox="1"/>
          <p:nvPr/>
        </p:nvSpPr>
        <p:spPr>
          <a:xfrm>
            <a:off x="1378502" y="879882"/>
            <a:ext cx="10603800" cy="53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RandomForestRegression was imported from the module  ‘ensemble’  of the Scikit learn library. The model was trained with passing in x_tr, y_tr.</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The values are predicted using the predict function by passing in x_te values and these values were stored in y_pred.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To plot a 3D graph mplot3D is imported from mpl_toolkits. A 3Dscatterplot  was plotted between the 1</a:t>
            </a:r>
            <a:r>
              <a:rPr b="0" baseline="30000" i="0" lang="en" sz="2700" u="none" cap="none" strike="noStrike">
                <a:solidFill>
                  <a:schemeClr val="dk1"/>
                </a:solidFill>
                <a:latin typeface="Times New Roman"/>
                <a:ea typeface="Times New Roman"/>
                <a:cs typeface="Times New Roman"/>
                <a:sym typeface="Times New Roman"/>
              </a:rPr>
              <a:t>st</a:t>
            </a:r>
            <a:r>
              <a:rPr b="0" i="0" lang="en" sz="1600" u="none" cap="none" strike="noStrike">
                <a:solidFill>
                  <a:schemeClr val="dk1"/>
                </a:solidFill>
                <a:latin typeface="Times New Roman"/>
                <a:ea typeface="Times New Roman"/>
                <a:cs typeface="Times New Roman"/>
                <a:sym typeface="Times New Roman"/>
              </a:rPr>
              <a:t> column of x_te, the 2</a:t>
            </a:r>
            <a:r>
              <a:rPr b="0" baseline="30000" i="0" lang="en" sz="2700" u="none" cap="none" strike="noStrike">
                <a:solidFill>
                  <a:schemeClr val="dk1"/>
                </a:solidFill>
                <a:latin typeface="Times New Roman"/>
                <a:ea typeface="Times New Roman"/>
                <a:cs typeface="Times New Roman"/>
                <a:sym typeface="Times New Roman"/>
              </a:rPr>
              <a:t>nd</a:t>
            </a:r>
            <a:r>
              <a:rPr b="0" i="0" lang="en" sz="1600" u="none" cap="none" strike="noStrike">
                <a:solidFill>
                  <a:schemeClr val="dk1"/>
                </a:solidFill>
                <a:latin typeface="Times New Roman"/>
                <a:ea typeface="Times New Roman"/>
                <a:cs typeface="Times New Roman"/>
                <a:sym typeface="Times New Roman"/>
              </a:rPr>
              <a:t> column of x_te and  y_te. A 3Dplot was plotted between the 1</a:t>
            </a:r>
            <a:r>
              <a:rPr b="0" baseline="30000" i="0" lang="en" sz="2700" u="none" cap="none" strike="noStrike">
                <a:solidFill>
                  <a:schemeClr val="dk1"/>
                </a:solidFill>
                <a:latin typeface="Times New Roman"/>
                <a:ea typeface="Times New Roman"/>
                <a:cs typeface="Times New Roman"/>
                <a:sym typeface="Times New Roman"/>
              </a:rPr>
              <a:t>st </a:t>
            </a:r>
            <a:r>
              <a:rPr b="0" i="0" lang="en" sz="1600" u="none" cap="none" strike="noStrike">
                <a:solidFill>
                  <a:schemeClr val="dk1"/>
                </a:solidFill>
                <a:latin typeface="Times New Roman"/>
                <a:ea typeface="Times New Roman"/>
                <a:cs typeface="Times New Roman"/>
                <a:sym typeface="Times New Roman"/>
              </a:rPr>
              <a:t>column of x_te,  2</a:t>
            </a:r>
            <a:r>
              <a:rPr b="0" baseline="30000" i="0" lang="en" sz="2700" u="none" cap="none" strike="noStrike">
                <a:solidFill>
                  <a:schemeClr val="dk1"/>
                </a:solidFill>
                <a:latin typeface="Times New Roman"/>
                <a:ea typeface="Times New Roman"/>
                <a:cs typeface="Times New Roman"/>
                <a:sym typeface="Times New Roman"/>
              </a:rPr>
              <a:t>nd</a:t>
            </a:r>
            <a:r>
              <a:rPr b="0" i="0" lang="en" sz="1600" u="none" cap="none" strike="noStrike">
                <a:solidFill>
                  <a:schemeClr val="dk1"/>
                </a:solidFill>
                <a:latin typeface="Times New Roman"/>
                <a:ea typeface="Times New Roman"/>
                <a:cs typeface="Times New Roman"/>
                <a:sym typeface="Times New Roman"/>
              </a:rPr>
              <a:t> column of x_te and y_pred.</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a:t>
            </a:r>
            <a:r>
              <a:rPr b="0" i="0" lang="en" sz="1600" u="none" cap="none" strike="noStrike">
                <a:solidFill>
                  <a:schemeClr val="dk1"/>
                </a:solidFill>
                <a:latin typeface="Times New Roman"/>
                <a:ea typeface="Times New Roman"/>
                <a:cs typeface="Times New Roman"/>
                <a:sym typeface="Times New Roman"/>
              </a:rPr>
              <a:t>The RMSE,MAE, MSE and r2_score were imported from the module metrics of the Scikit learn library.</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latin typeface="Times New Roman"/>
                <a:ea typeface="Times New Roman"/>
                <a:cs typeface="Times New Roman"/>
                <a:sym typeface="Times New Roman"/>
              </a:rPr>
              <a:t>   	These are the scores –</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b="0" i="0" lang="en" sz="1600" u="none" cap="none" strike="noStrike">
                <a:solidFill>
                  <a:schemeClr val="accent2"/>
                </a:solidFill>
                <a:highlight>
                  <a:srgbClr val="FFFFFF"/>
                </a:highlight>
                <a:latin typeface="Times New Roman"/>
                <a:ea typeface="Times New Roman"/>
                <a:cs typeface="Times New Roman"/>
                <a:sym typeface="Times New Roman"/>
              </a:rPr>
              <a:t>Mean Absolute Error:  4191.676979121483</a:t>
            </a:r>
            <a:endParaRPr b="0" i="0" sz="1600" u="none" cap="none" strike="noStrike">
              <a:solidFill>
                <a:schemeClr val="accent2"/>
              </a:solidFill>
              <a:highlight>
                <a:srgbClr val="FFFFFF"/>
              </a:highlight>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accent2"/>
                </a:solidFill>
                <a:highlight>
                  <a:srgbClr val="FFFFFF"/>
                </a:highlight>
                <a:latin typeface="Times New Roman"/>
                <a:ea typeface="Times New Roman"/>
                <a:cs typeface="Times New Roman"/>
                <a:sym typeface="Times New Roman"/>
              </a:rPr>
              <a:t>   Mean Squared error:  36425789.40829998</a:t>
            </a:r>
            <a:endParaRPr b="0" i="0" sz="1600" u="none" cap="none" strike="noStrike">
              <a:solidFill>
                <a:schemeClr val="accent2"/>
              </a:solidFill>
              <a:highlight>
                <a:srgbClr val="FFFFFF"/>
              </a:highlight>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accent2"/>
                </a:solidFill>
                <a:highlight>
                  <a:srgbClr val="FFFFFF"/>
                </a:highlight>
                <a:latin typeface="Times New Roman"/>
                <a:ea typeface="Times New Roman"/>
                <a:cs typeface="Times New Roman"/>
                <a:sym typeface="Times New Roman"/>
              </a:rPr>
              <a:t>   Root Mean Squared Error:  6035.378149569419</a:t>
            </a:r>
            <a:endParaRPr b="0" i="0" sz="1600" u="none" cap="none" strike="noStrike">
              <a:solidFill>
                <a:schemeClr val="accent2"/>
              </a:solidFill>
              <a:highlight>
                <a:srgbClr val="FFFFFF"/>
              </a:highlight>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rPr b="0" i="0" lang="en" sz="1600" u="none" cap="none" strike="noStrike">
                <a:solidFill>
                  <a:schemeClr val="accent2"/>
                </a:solidFill>
                <a:highlight>
                  <a:srgbClr val="FFFFFF"/>
                </a:highlight>
                <a:latin typeface="Times New Roman"/>
                <a:ea typeface="Times New Roman"/>
                <a:cs typeface="Times New Roman"/>
                <a:sym typeface="Times New Roman"/>
              </a:rPr>
              <a:t>   R^2 score:  0.7646984037003144</a:t>
            </a:r>
            <a:r>
              <a:rPr b="0" i="0" lang="en"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latin typeface="Times New Roman"/>
                <a:ea typeface="Times New Roman"/>
                <a:cs typeface="Times New Roman"/>
                <a:sym typeface="Times New Roman"/>
              </a:rPr>
              <a:t> </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19"/>
          <p:cNvSpPr txBox="1"/>
          <p:nvPr/>
        </p:nvSpPr>
        <p:spPr>
          <a:xfrm>
            <a:off x="857250" y="782700"/>
            <a:ext cx="10603800" cy="53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B45F06"/>
                </a:solidFill>
                <a:latin typeface="Times New Roman"/>
                <a:ea typeface="Times New Roman"/>
                <a:cs typeface="Times New Roman"/>
                <a:sym typeface="Times New Roman"/>
              </a:rPr>
              <a:t>CONCLUSION :</a:t>
            </a:r>
            <a:endParaRPr b="1" i="0" sz="1600" u="none" cap="none" strike="noStrike">
              <a:solidFill>
                <a:srgbClr val="B45F0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Random Forest is suitable for situations when we have a large dataset, and interpretability is not a major concern.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2"/>
          <p:cNvSpPr txBox="1"/>
          <p:nvPr/>
        </p:nvSpPr>
        <p:spPr>
          <a:xfrm>
            <a:off x="1192700" y="875875"/>
            <a:ext cx="45471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B45F06"/>
                </a:solidFill>
                <a:latin typeface="Times New Roman"/>
                <a:ea typeface="Times New Roman"/>
                <a:cs typeface="Times New Roman"/>
                <a:sym typeface="Times New Roman"/>
              </a:rPr>
              <a:t>INDEX</a:t>
            </a:r>
            <a:endParaRPr b="0" i="0" sz="1400" u="none" cap="none" strike="noStrike">
              <a:solidFill>
                <a:srgbClr val="B45F06"/>
              </a:solidFill>
              <a:latin typeface="Arial"/>
              <a:ea typeface="Arial"/>
              <a:cs typeface="Arial"/>
              <a:sym typeface="Arial"/>
            </a:endParaRPr>
          </a:p>
        </p:txBody>
      </p:sp>
      <p:sp>
        <p:nvSpPr>
          <p:cNvPr id="67" name="Google Shape;67;p2"/>
          <p:cNvSpPr txBox="1"/>
          <p:nvPr/>
        </p:nvSpPr>
        <p:spPr>
          <a:xfrm>
            <a:off x="1192700" y="1677225"/>
            <a:ext cx="10007400" cy="44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8" name="Google Shape;68;p2"/>
          <p:cNvGraphicFramePr/>
          <p:nvPr/>
        </p:nvGraphicFramePr>
        <p:xfrm>
          <a:off x="2238375" y="1677225"/>
          <a:ext cx="3000000" cy="3000000"/>
        </p:xfrm>
        <a:graphic>
          <a:graphicData uri="http://schemas.openxmlformats.org/drawingml/2006/table">
            <a:tbl>
              <a:tblPr>
                <a:noFill/>
                <a:tableStyleId>{B15C6CDB-6223-4257-A844-7535ACBAAA8F}</a:tableStyleId>
              </a:tblPr>
              <a:tblGrid>
                <a:gridCol w="1406675"/>
                <a:gridCol w="3419325"/>
                <a:gridCol w="2413000"/>
              </a:tblGrid>
              <a:tr h="78225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S.NO</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TOPIC</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PAGE NO.</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8225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TABLE GRAPH</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 3 - 4</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8225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2</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ABSTRACT</a:t>
                      </a:r>
                      <a:endParaRPr b="1"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5</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8225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3</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CHAPTERS</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6-18</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8225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4</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CONCLUSION</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19</a:t>
                      </a:r>
                      <a:endParaRPr b="1" sz="14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4" name="Google Shape;74;p3"/>
          <p:cNvSpPr txBox="1"/>
          <p:nvPr/>
        </p:nvSpPr>
        <p:spPr>
          <a:xfrm>
            <a:off x="1192700" y="1677225"/>
            <a:ext cx="10007400" cy="44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5" name="Google Shape;75;p3"/>
          <p:cNvGraphicFramePr/>
          <p:nvPr/>
        </p:nvGraphicFramePr>
        <p:xfrm>
          <a:off x="1376025" y="838500"/>
          <a:ext cx="3000000" cy="3000000"/>
        </p:xfrm>
        <a:graphic>
          <a:graphicData uri="http://schemas.openxmlformats.org/drawingml/2006/table">
            <a:tbl>
              <a:tblPr>
                <a:noFill/>
                <a:tableStyleId>{B15C6CDB-6223-4257-A844-7535ACBAAA8F}</a:tableStyleId>
              </a:tblPr>
              <a:tblGrid>
                <a:gridCol w="900525"/>
                <a:gridCol w="4347650"/>
                <a:gridCol w="2039525"/>
                <a:gridCol w="2408925"/>
              </a:tblGrid>
              <a:tr h="954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S.NO</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GRAPH</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TITLE</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PAGE NO.</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2508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5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MULTIPLE LINEAR REGRESSION </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7 - 9</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9381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2.</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RANDOM FOREST</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1"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                10 - 12</a:t>
                      </a:r>
                      <a:endParaRPr b="1" sz="16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pic>
        <p:nvPicPr>
          <p:cNvPr id="76" name="Google Shape;76;p3"/>
          <p:cNvPicPr preferRelativeResize="0"/>
          <p:nvPr/>
        </p:nvPicPr>
        <p:blipFill rotWithShape="1">
          <a:blip r:embed="rId3">
            <a:alphaModFix/>
          </a:blip>
          <a:srcRect b="0" l="0" r="0" t="0"/>
          <a:stretch/>
        </p:blipFill>
        <p:spPr>
          <a:xfrm>
            <a:off x="2942250" y="1956775"/>
            <a:ext cx="2925050" cy="1956750"/>
          </a:xfrm>
          <a:prstGeom prst="rect">
            <a:avLst/>
          </a:prstGeom>
          <a:noFill/>
          <a:ln>
            <a:noFill/>
          </a:ln>
          <a:effectLst>
            <a:outerShdw blurRad="57150" rotWithShape="0" algn="bl" dir="5400000" dist="19050">
              <a:srgbClr val="000000">
                <a:alpha val="49803"/>
              </a:srgbClr>
            </a:outerShdw>
          </a:effectLst>
        </p:spPr>
      </p:pic>
      <p:pic>
        <p:nvPicPr>
          <p:cNvPr id="77" name="Google Shape;77;p3"/>
          <p:cNvPicPr preferRelativeResize="0"/>
          <p:nvPr/>
        </p:nvPicPr>
        <p:blipFill rotWithShape="1">
          <a:blip r:embed="rId4">
            <a:alphaModFix/>
          </a:blip>
          <a:srcRect b="0" l="0" r="0" t="0"/>
          <a:stretch/>
        </p:blipFill>
        <p:spPr>
          <a:xfrm>
            <a:off x="2942250" y="4155825"/>
            <a:ext cx="2925050" cy="17261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4"/>
          <p:cNvSpPr txBox="1"/>
          <p:nvPr/>
        </p:nvSpPr>
        <p:spPr>
          <a:xfrm>
            <a:off x="1192700" y="1677225"/>
            <a:ext cx="10007400" cy="44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84" name="Google Shape;84;p4"/>
          <p:cNvGraphicFramePr/>
          <p:nvPr/>
        </p:nvGraphicFramePr>
        <p:xfrm>
          <a:off x="1459925" y="805250"/>
          <a:ext cx="3000000" cy="3000000"/>
        </p:xfrm>
        <a:graphic>
          <a:graphicData uri="http://schemas.openxmlformats.org/drawingml/2006/table">
            <a:tbl>
              <a:tblPr>
                <a:noFill/>
                <a:tableStyleId>{B15C6CDB-6223-4257-A844-7535ACBAAA8F}</a:tableStyleId>
              </a:tblPr>
              <a:tblGrid>
                <a:gridCol w="874575"/>
                <a:gridCol w="4222300"/>
                <a:gridCol w="1980725"/>
                <a:gridCol w="2339475"/>
              </a:tblGrid>
              <a:tr h="833125">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S.NO</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GRAPH</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TOPIC</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PAGE NO.</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190250">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3.</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Times New Roman"/>
                          <a:ea typeface="Times New Roman"/>
                          <a:cs typeface="Times New Roman"/>
                          <a:sym typeface="Times New Roman"/>
                        </a:rPr>
                        <a:t>MULTIPLE LINEAR REGRESSION WITH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Times New Roman"/>
                          <a:ea typeface="Times New Roman"/>
                          <a:cs typeface="Times New Roman"/>
                          <a:sym typeface="Times New Roman"/>
                        </a:rPr>
                        <a:t>PCA</a:t>
                      </a:r>
                      <a:endParaRPr b="1" sz="15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t>13 - 15</a:t>
                      </a:r>
                      <a:endParaRPr b="1" sz="15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075075">
                <a:tc>
                  <a:txBody>
                    <a:bodyPr/>
                    <a:lstStyle/>
                    <a:p>
                      <a:pPr indent="0" lvl="0" marL="0" marR="0" rtl="0" algn="l">
                        <a:lnSpc>
                          <a:spcPct val="100000"/>
                        </a:lnSpc>
                        <a:spcBef>
                          <a:spcPts val="0"/>
                        </a:spcBef>
                        <a:spcAft>
                          <a:spcPts val="0"/>
                        </a:spcAft>
                        <a:buClr>
                          <a:srgbClr val="000000"/>
                        </a:buClr>
                        <a:buSzPts val="1700"/>
                        <a:buFont typeface="Arial"/>
                        <a:buNone/>
                      </a:pPr>
                      <a:r>
                        <a:rPr b="1" lang="en" sz="1700" u="none" cap="none" strike="noStrike">
                          <a:latin typeface="Times New Roman"/>
                          <a:ea typeface="Times New Roman"/>
                          <a:cs typeface="Times New Roman"/>
                          <a:sym typeface="Times New Roman"/>
                        </a:rPr>
                        <a:t>4.</a:t>
                      </a:r>
                      <a:endParaRPr b="1" sz="17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Times New Roman"/>
                          <a:ea typeface="Times New Roman"/>
                          <a:cs typeface="Times New Roman"/>
                          <a:sym typeface="Times New Roman"/>
                        </a:rPr>
                        <a:t>RANDOM FOREST</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Times New Roman"/>
                          <a:ea typeface="Times New Roman"/>
                          <a:cs typeface="Times New Roman"/>
                          <a:sym typeface="Times New Roman"/>
                        </a:rPr>
                        <a:t>WITH</a:t>
                      </a:r>
                      <a:endParaRPr b="1"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Times New Roman"/>
                          <a:ea typeface="Times New Roman"/>
                          <a:cs typeface="Times New Roman"/>
                          <a:sym typeface="Times New Roman"/>
                        </a:rPr>
                        <a:t>PCA</a:t>
                      </a:r>
                      <a:endParaRPr b="1" sz="1500" u="none" cap="none" strike="noStrike">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p>
                    <a:p>
                      <a:pPr indent="0" lvl="0" marL="0" marR="0" rtl="0" algn="ctr">
                        <a:lnSpc>
                          <a:spcPct val="100000"/>
                        </a:lnSpc>
                        <a:spcBef>
                          <a:spcPts val="0"/>
                        </a:spcBef>
                        <a:spcAft>
                          <a:spcPts val="0"/>
                        </a:spcAft>
                        <a:buClr>
                          <a:srgbClr val="000000"/>
                        </a:buClr>
                        <a:buSzPts val="1500"/>
                        <a:buFont typeface="Arial"/>
                        <a:buNone/>
                      </a:pPr>
                      <a:r>
                        <a:rPr b="1" lang="en" sz="1500" u="none" cap="none" strike="noStrike"/>
                        <a:t>16 - 18</a:t>
                      </a:r>
                      <a:endParaRPr b="1" sz="1500" u="none" cap="none" strike="noStrike"/>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pic>
        <p:nvPicPr>
          <p:cNvPr id="85" name="Google Shape;85;p4"/>
          <p:cNvPicPr preferRelativeResize="0"/>
          <p:nvPr/>
        </p:nvPicPr>
        <p:blipFill rotWithShape="1">
          <a:blip r:embed="rId3">
            <a:alphaModFix/>
          </a:blip>
          <a:srcRect b="0" l="0" r="0" t="0"/>
          <a:stretch/>
        </p:blipFill>
        <p:spPr>
          <a:xfrm>
            <a:off x="3142475" y="1849600"/>
            <a:ext cx="2953525" cy="1784400"/>
          </a:xfrm>
          <a:prstGeom prst="rect">
            <a:avLst/>
          </a:prstGeom>
          <a:noFill/>
          <a:ln>
            <a:noFill/>
          </a:ln>
          <a:effectLst>
            <a:outerShdw blurRad="57150" rotWithShape="0" algn="bl" dir="5400000" dist="19050">
              <a:srgbClr val="000000">
                <a:alpha val="49803"/>
              </a:srgbClr>
            </a:outerShdw>
          </a:effectLst>
        </p:spPr>
      </p:pic>
      <p:pic>
        <p:nvPicPr>
          <p:cNvPr id="86" name="Google Shape;86;p4"/>
          <p:cNvPicPr preferRelativeResize="0"/>
          <p:nvPr/>
        </p:nvPicPr>
        <p:blipFill rotWithShape="1">
          <a:blip r:embed="rId4">
            <a:alphaModFix/>
          </a:blip>
          <a:srcRect b="0" l="0" r="0" t="0"/>
          <a:stretch/>
        </p:blipFill>
        <p:spPr>
          <a:xfrm>
            <a:off x="3087800" y="3992825"/>
            <a:ext cx="3062875" cy="16856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5"/>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B45F06"/>
                </a:solidFill>
                <a:highlight>
                  <a:srgbClr val="FFFFFF"/>
                </a:highlight>
                <a:latin typeface="Times New Roman"/>
                <a:ea typeface="Times New Roman"/>
                <a:cs typeface="Times New Roman"/>
                <a:sym typeface="Times New Roman"/>
              </a:rPr>
              <a:t>ABSTRACT</a:t>
            </a:r>
            <a:endParaRPr b="1" i="0" sz="1800" u="none" cap="none" strike="noStrike">
              <a:solidFill>
                <a:srgbClr val="B45F06"/>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B45F06"/>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 We need to achieve the best model among MLR model,RFR model,PCA with MLR model,PCA with RLR model for the given dataset.</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→For this, we use different functions for their respective models.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→Ultimately, we find the best one among four models by finding the accuracy score of each model.</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rgbClr val="000000"/>
              </a:buClr>
              <a:buSzPts val="1800"/>
              <a:buFont typeface="Arial"/>
              <a:buNone/>
            </a:pPr>
            <a:r>
              <a:t/>
            </a:r>
            <a:endParaRPr b="1" i="0" sz="1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p6"/>
          <p:cNvSpPr txBox="1"/>
          <p:nvPr/>
        </p:nvSpPr>
        <p:spPr>
          <a:xfrm>
            <a:off x="1099525" y="652250"/>
            <a:ext cx="4640100" cy="55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CHAPTER</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1099525" y="1062250"/>
            <a:ext cx="10007400" cy="49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9F5900"/>
                </a:solidFill>
                <a:latin typeface="Times New Roman"/>
                <a:ea typeface="Times New Roman"/>
                <a:cs typeface="Times New Roman"/>
                <a:sym typeface="Times New Roman"/>
              </a:rPr>
              <a:t>SOFTWARE LIBRARIES USED IN ALL THE MODELS</a:t>
            </a:r>
            <a:endParaRPr b="1" i="0" sz="1600" u="none" cap="none" strike="noStrike">
              <a:solidFill>
                <a:srgbClr val="9F59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9F59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PANDAS</a:t>
            </a:r>
            <a:r>
              <a:rPr b="0" i="0" lang="en" sz="1600" u="none" cap="none" strike="noStrike">
                <a:solidFill>
                  <a:srgbClr val="C00000"/>
                </a:solidFill>
                <a:latin typeface="Times New Roman"/>
                <a:ea typeface="Times New Roman"/>
                <a:cs typeface="Times New Roman"/>
                <a:sym typeface="Times New Roman"/>
              </a:rPr>
              <a:t> - </a:t>
            </a:r>
            <a:r>
              <a:rPr b="0" i="0" lang="en" sz="1600" u="none" cap="none" strike="noStrike">
                <a:solidFill>
                  <a:srgbClr val="292929"/>
                </a:solidFill>
                <a:highlight>
                  <a:srgbClr val="FFFFFF"/>
                </a:highlight>
                <a:latin typeface="Times New Roman"/>
                <a:ea typeface="Times New Roman"/>
                <a:cs typeface="Times New Roman"/>
                <a:sym typeface="Times New Roman"/>
              </a:rPr>
              <a:t>Pandas is Python Data Analysis Library. In this project we have used it for reading and importing our Insurance dataset and also for data analysis..</a:t>
            </a:r>
            <a:endParaRPr b="0" i="0" sz="16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0" i="0" lang="en" sz="1600" u="none" cap="none" strike="noStrike">
                <a:solidFill>
                  <a:srgbClr val="292929"/>
                </a:solidFill>
                <a:highlight>
                  <a:srgbClr val="FFFFFF"/>
                </a:highlight>
                <a:latin typeface="Times New Roman"/>
                <a:ea typeface="Times New Roman"/>
                <a:cs typeface="Times New Roman"/>
                <a:sym typeface="Times New Roman"/>
              </a:rPr>
              <a:t>Primary object types:</a:t>
            </a:r>
            <a:endParaRPr b="0" i="0" sz="16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0" i="0" lang="en" sz="1600" u="none" cap="none" strike="noStrike">
                <a:solidFill>
                  <a:srgbClr val="292929"/>
                </a:solidFill>
                <a:highlight>
                  <a:srgbClr val="FFFFFF"/>
                </a:highlight>
                <a:latin typeface="Times New Roman"/>
                <a:ea typeface="Times New Roman"/>
                <a:cs typeface="Times New Roman"/>
                <a:sym typeface="Times New Roman"/>
              </a:rPr>
              <a:t>DataFrame: rows and columns (like a spreadsheet)</a:t>
            </a:r>
            <a:endParaRPr b="0" i="0" sz="16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0" i="0" lang="en" sz="1600" u="none" cap="none" strike="noStrike">
                <a:solidFill>
                  <a:srgbClr val="292929"/>
                </a:solidFill>
                <a:highlight>
                  <a:srgbClr val="FFFFFF"/>
                </a:highlight>
                <a:latin typeface="Times New Roman"/>
                <a:ea typeface="Times New Roman"/>
                <a:cs typeface="Times New Roman"/>
                <a:sym typeface="Times New Roman"/>
              </a:rPr>
              <a:t>Series: a single column</a:t>
            </a:r>
            <a:endParaRPr b="0" i="0" sz="16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NUMPY</a:t>
            </a:r>
            <a:r>
              <a:rPr b="0" i="0" lang="en" sz="1600" u="none" cap="none" strike="noStrike">
                <a:solidFill>
                  <a:srgbClr val="C00000"/>
                </a:solidFill>
                <a:latin typeface="Times New Roman"/>
                <a:ea typeface="Times New Roman"/>
                <a:cs typeface="Times New Roman"/>
                <a:sym typeface="Times New Roman"/>
              </a:rPr>
              <a:t> - </a:t>
            </a:r>
            <a:r>
              <a:rPr b="0" i="0" lang="en" sz="1600" u="none" cap="none" strike="noStrike">
                <a:solidFill>
                  <a:schemeClr val="dk1"/>
                </a:solidFill>
                <a:highlight>
                  <a:srgbClr val="FFFFFF"/>
                </a:highlight>
                <a:latin typeface="Times New Roman"/>
                <a:ea typeface="Times New Roman"/>
                <a:cs typeface="Times New Roman"/>
                <a:sym typeface="Times New Roman"/>
              </a:rPr>
              <a:t>(Numerical Python) is a linear algebra library in Python. It is a very important library on which almost every data science or machine learning Python packages such as SciPy (Scientific Python), Matplotlib (plotting library), Scikit-learn, etc depend.</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MATPLOTLIB</a:t>
            </a:r>
            <a:r>
              <a:rPr b="0" i="0" lang="en" sz="1600" u="none" cap="none" strike="noStrike">
                <a:solidFill>
                  <a:srgbClr val="C00000"/>
                </a:solidFill>
                <a:latin typeface="Times New Roman"/>
                <a:ea typeface="Times New Roman"/>
                <a:cs typeface="Times New Roman"/>
                <a:sym typeface="Times New Roman"/>
              </a:rPr>
              <a:t>-</a:t>
            </a:r>
            <a:r>
              <a:rPr b="0" i="0" lang="en" sz="1600" u="none" cap="none" strike="noStrike">
                <a:solidFill>
                  <a:srgbClr val="A64D79"/>
                </a:solidFill>
                <a:latin typeface="Times New Roman"/>
                <a:ea typeface="Times New Roman"/>
                <a:cs typeface="Times New Roman"/>
                <a:sym typeface="Times New Roman"/>
              </a:rPr>
              <a:t> </a:t>
            </a:r>
            <a:r>
              <a:rPr b="0" i="0" lang="en" sz="1600" u="none" cap="none" strike="noStrike">
                <a:solidFill>
                  <a:schemeClr val="dk1"/>
                </a:solidFill>
                <a:latin typeface="Times New Roman"/>
                <a:ea typeface="Times New Roman"/>
                <a:cs typeface="Times New Roman"/>
                <a:sym typeface="Times New Roman"/>
              </a:rPr>
              <a:t>This library is used </a:t>
            </a:r>
            <a:r>
              <a:rPr b="0" i="0" lang="en" sz="1600" u="none" cap="none" strike="noStrike">
                <a:solidFill>
                  <a:srgbClr val="464646"/>
                </a:solidFill>
                <a:highlight>
                  <a:srgbClr val="FDFDFD"/>
                </a:highlight>
                <a:latin typeface="Times New Roman"/>
                <a:ea typeface="Times New Roman"/>
                <a:cs typeface="Times New Roman"/>
                <a:sym typeface="Times New Roman"/>
              </a:rPr>
              <a:t>for creating static, animated, and interactive visualizations.</a:t>
            </a:r>
            <a:endParaRPr b="0" i="0" sz="1600" u="none" cap="none" strike="noStrike">
              <a:solidFill>
                <a:srgbClr val="464646"/>
              </a:solidFill>
              <a:highlight>
                <a:srgbClr val="FDFDFD"/>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rPr b="1" i="0" lang="en" sz="1600" u="none" cap="none" strike="noStrike">
                <a:solidFill>
                  <a:srgbClr val="C00000"/>
                </a:solidFill>
                <a:latin typeface="Times New Roman"/>
                <a:ea typeface="Times New Roman"/>
                <a:cs typeface="Times New Roman"/>
                <a:sym typeface="Times New Roman"/>
              </a:rPr>
              <a:t>SCIKIT LEARN</a:t>
            </a:r>
            <a:r>
              <a:rPr b="0" i="0" lang="en" sz="1600" u="none" cap="none" strike="noStrike">
                <a:solidFill>
                  <a:schemeClr val="dk2"/>
                </a:solidFill>
                <a:latin typeface="Arial"/>
                <a:ea typeface="Arial"/>
                <a:cs typeface="Arial"/>
                <a:sym typeface="Arial"/>
              </a:rPr>
              <a:t> - </a:t>
            </a:r>
            <a:r>
              <a:rPr b="0" i="0" lang="en" sz="1600" u="none" cap="none" strike="noStrike">
                <a:solidFill>
                  <a:schemeClr val="dk1"/>
                </a:solidFill>
                <a:latin typeface="Times New Roman"/>
                <a:ea typeface="Times New Roman"/>
                <a:cs typeface="Times New Roman"/>
                <a:sym typeface="Times New Roman"/>
              </a:rPr>
              <a:t>Scikit-learn is a free machine learning library for Python. It features various algorithms like support vector machine, random forests, and k-neighbours, and it also supports Python numerical and scientific libraries like NumPy and SciPy..</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9F59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7"/>
          <p:cNvSpPr txBox="1"/>
          <p:nvPr/>
        </p:nvSpPr>
        <p:spPr>
          <a:xfrm>
            <a:off x="1192700" y="875875"/>
            <a:ext cx="45471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CHAPTER</a:t>
            </a:r>
            <a:endParaRPr b="0" i="0" sz="1400" u="none" cap="none" strike="noStrike">
              <a:solidFill>
                <a:srgbClr val="000000"/>
              </a:solidFill>
              <a:latin typeface="Arial"/>
              <a:ea typeface="Arial"/>
              <a:cs typeface="Arial"/>
              <a:sym typeface="Arial"/>
            </a:endParaRPr>
          </a:p>
        </p:txBody>
      </p:sp>
      <p:sp>
        <p:nvSpPr>
          <p:cNvPr id="106" name="Google Shape;106;p7"/>
          <p:cNvSpPr txBox="1"/>
          <p:nvPr/>
        </p:nvSpPr>
        <p:spPr>
          <a:xfrm>
            <a:off x="1099525" y="1546775"/>
            <a:ext cx="10007400" cy="44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100"/>
              <a:buFont typeface="Arial"/>
              <a:buNone/>
            </a:pPr>
            <a:r>
              <a:rPr b="1" i="0" lang="en" sz="1600" u="none" cap="none" strike="noStrike">
                <a:solidFill>
                  <a:srgbClr val="9F5900"/>
                </a:solidFill>
                <a:latin typeface="Times New Roman"/>
                <a:ea typeface="Times New Roman"/>
                <a:cs typeface="Times New Roman"/>
                <a:sym typeface="Times New Roman"/>
              </a:rPr>
              <a:t>3. MULTIPLE LINEAR REGRESSION</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t/>
            </a:r>
            <a:endParaRPr b="1" i="0" sz="1600" u="none" cap="none" strike="noStrike">
              <a:solidFill>
                <a:srgbClr val="9F590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1"/>
              </a:buClr>
              <a:buSzPts val="1100"/>
              <a:buFont typeface="Arial"/>
              <a:buNone/>
            </a:pPr>
            <a:r>
              <a:rPr b="1" i="0" lang="en" sz="1600" u="none" cap="none" strike="noStrike">
                <a:solidFill>
                  <a:srgbClr val="7030A0"/>
                </a:solidFill>
                <a:latin typeface="Times New Roman"/>
                <a:ea typeface="Times New Roman"/>
                <a:cs typeface="Times New Roman"/>
                <a:sym typeface="Times New Roman"/>
              </a:rPr>
              <a:t>INTRODUCTION</a:t>
            </a:r>
            <a:r>
              <a:rPr b="1" i="0" lang="en" sz="1600" u="none" cap="none" strike="noStrike">
                <a:solidFill>
                  <a:srgbClr val="C00000"/>
                </a:solidFill>
                <a:latin typeface="Times New Roman"/>
                <a:ea typeface="Times New Roman"/>
                <a:cs typeface="Times New Roman"/>
                <a:sym typeface="Times New Roman"/>
              </a:rPr>
              <a:t>  :</a:t>
            </a:r>
            <a:endParaRPr b="1" i="0" sz="16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8"/>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7030A0"/>
                </a:solidFill>
                <a:latin typeface="Times New Roman"/>
                <a:ea typeface="Times New Roman"/>
                <a:cs typeface="Times New Roman"/>
                <a:sym typeface="Times New Roman"/>
              </a:rPr>
              <a:t>ALGORITHM</a:t>
            </a:r>
            <a:endParaRPr b="1" i="0" sz="1600" u="none" cap="none" strike="noStrike">
              <a:solidFill>
                <a:srgbClr val="7030A0"/>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7030A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p:nvPr/>
        </p:nvSpPr>
        <p:spPr>
          <a:xfrm>
            <a:off x="481948" y="462440"/>
            <a:ext cx="11228100" cy="5933100"/>
          </a:xfrm>
          <a:prstGeom prst="rect">
            <a:avLst/>
          </a:prstGeom>
          <a:noFill/>
          <a:ln cap="flat" cmpd="sng" w="381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p9"/>
          <p:cNvSpPr txBox="1"/>
          <p:nvPr/>
        </p:nvSpPr>
        <p:spPr>
          <a:xfrm>
            <a:off x="857250" y="782700"/>
            <a:ext cx="10603800" cy="54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