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1"/>
  </p:notesMasterIdLst>
  <p:handoutMasterIdLst>
    <p:handoutMasterId r:id="rId12"/>
  </p:handout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26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65" d="100"/>
          <a:sy n="65" d="100"/>
        </p:scale>
        <p:origin x="936"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97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62B80FE-187A-4085-BD71-F0873FF7BD68}" type="datetime1">
              <a:rPr lang="es-ES" smtClean="0"/>
              <a:t>22/11/2024</a:t>
            </a:fld>
            <a:endParaRPr lang="es-ES"/>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s-ES" smtClean="0"/>
              <a:t>‹Nº›</a:t>
            </a:fld>
            <a:endParaRPr lang="es-E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59A2BD-4571-4110-BB3E-5D004DE434FA}" type="datetime1">
              <a:rPr lang="es-ES" noProof="0" smtClean="0"/>
              <a:t>22/11/2024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s-ES" noProof="0" smtClean="0"/>
              <a:t>‹Nº›</a:t>
            </a:fld>
            <a:endParaRPr lang="es-ES"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a:t>
            </a:fld>
            <a:endParaRPr lang="es-E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C6B3AB32-59DF-41F1-9618-EDFBF5049629}" type="slidenum">
              <a:rPr lang="es-ES" smtClean="0"/>
              <a:t>2</a:t>
            </a:fld>
            <a:endParaRPr lang="es-ES"/>
          </a:p>
        </p:txBody>
      </p:sp>
    </p:spTree>
    <p:extLst>
      <p:ext uri="{BB962C8B-B14F-4D97-AF65-F5344CB8AC3E}">
        <p14:creationId xmlns:p14="http://schemas.microsoft.com/office/powerpoint/2010/main" val="4082966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05F98-9FC3-C300-2F16-3CA197F2ECF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A5F1B79-4099-8397-0BBA-A0F18337612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01913DE-F5D0-4C4C-294E-EA14A9B5260D}"/>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60BA4A4D-C54B-FF45-2B3D-295638F13EFE}"/>
              </a:ext>
            </a:extLst>
          </p:cNvPr>
          <p:cNvSpPr>
            <a:spLocks noGrp="1"/>
          </p:cNvSpPr>
          <p:nvPr>
            <p:ph type="sldNum" sz="quarter" idx="5"/>
          </p:nvPr>
        </p:nvSpPr>
        <p:spPr/>
        <p:txBody>
          <a:bodyPr/>
          <a:lstStyle/>
          <a:p>
            <a:pPr rtl="0"/>
            <a:fld id="{C6B3AB32-59DF-41F1-9618-EDFBF5049629}" type="slidenum">
              <a:rPr lang="es-ES" smtClean="0"/>
              <a:t>3</a:t>
            </a:fld>
            <a:endParaRPr lang="es-ES"/>
          </a:p>
        </p:txBody>
      </p:sp>
    </p:spTree>
    <p:extLst>
      <p:ext uri="{BB962C8B-B14F-4D97-AF65-F5344CB8AC3E}">
        <p14:creationId xmlns:p14="http://schemas.microsoft.com/office/powerpoint/2010/main" val="1447129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A32CC-D856-3774-CC0D-89B18A4FE58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E775A00-835C-949E-577E-40A28B6A982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54CD5EA-C0D8-EAFC-9CAC-C685848BB38A}"/>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9EB5E384-6CB4-8583-0F90-84F594B67932}"/>
              </a:ext>
            </a:extLst>
          </p:cNvPr>
          <p:cNvSpPr>
            <a:spLocks noGrp="1"/>
          </p:cNvSpPr>
          <p:nvPr>
            <p:ph type="sldNum" sz="quarter" idx="5"/>
          </p:nvPr>
        </p:nvSpPr>
        <p:spPr/>
        <p:txBody>
          <a:bodyPr/>
          <a:lstStyle/>
          <a:p>
            <a:pPr rtl="0"/>
            <a:fld id="{C6B3AB32-59DF-41F1-9618-EDFBF5049629}" type="slidenum">
              <a:rPr lang="es-ES" smtClean="0"/>
              <a:t>4</a:t>
            </a:fld>
            <a:endParaRPr lang="es-ES"/>
          </a:p>
        </p:txBody>
      </p:sp>
    </p:spTree>
    <p:extLst>
      <p:ext uri="{BB962C8B-B14F-4D97-AF65-F5344CB8AC3E}">
        <p14:creationId xmlns:p14="http://schemas.microsoft.com/office/powerpoint/2010/main" val="846078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3C4EA-1120-B15F-9F6C-FCAEF14C6BE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38E2B1F-0E6C-F300-7E64-9ED05D28EDA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5EDAD86-E45F-888B-58A8-AD6F70190F97}"/>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01228DFC-28C4-54ED-1215-E7A87805CDF0}"/>
              </a:ext>
            </a:extLst>
          </p:cNvPr>
          <p:cNvSpPr>
            <a:spLocks noGrp="1"/>
          </p:cNvSpPr>
          <p:nvPr>
            <p:ph type="sldNum" sz="quarter" idx="5"/>
          </p:nvPr>
        </p:nvSpPr>
        <p:spPr/>
        <p:txBody>
          <a:bodyPr/>
          <a:lstStyle/>
          <a:p>
            <a:pPr rtl="0"/>
            <a:fld id="{C6B3AB32-59DF-41F1-9618-EDFBF5049629}" type="slidenum">
              <a:rPr lang="es-ES" smtClean="0"/>
              <a:t>5</a:t>
            </a:fld>
            <a:endParaRPr lang="es-ES"/>
          </a:p>
        </p:txBody>
      </p:sp>
    </p:spTree>
    <p:extLst>
      <p:ext uri="{BB962C8B-B14F-4D97-AF65-F5344CB8AC3E}">
        <p14:creationId xmlns:p14="http://schemas.microsoft.com/office/powerpoint/2010/main" val="2644917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4C3C9-E9AF-B89B-03EF-FB8B3602FC3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601F6A9-5651-80FD-73C0-EE12BF7DC4C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46B5D49-634D-E28D-0EEF-3AF0076348EE}"/>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BCEB3F8F-6D34-FB85-3AFF-793FF62A35C5}"/>
              </a:ext>
            </a:extLst>
          </p:cNvPr>
          <p:cNvSpPr>
            <a:spLocks noGrp="1"/>
          </p:cNvSpPr>
          <p:nvPr>
            <p:ph type="sldNum" sz="quarter" idx="5"/>
          </p:nvPr>
        </p:nvSpPr>
        <p:spPr/>
        <p:txBody>
          <a:bodyPr/>
          <a:lstStyle/>
          <a:p>
            <a:pPr rtl="0"/>
            <a:fld id="{C6B3AB32-59DF-41F1-9618-EDFBF5049629}" type="slidenum">
              <a:rPr lang="es-ES" smtClean="0"/>
              <a:t>6</a:t>
            </a:fld>
            <a:endParaRPr lang="es-ES"/>
          </a:p>
        </p:txBody>
      </p:sp>
    </p:spTree>
    <p:extLst>
      <p:ext uri="{BB962C8B-B14F-4D97-AF65-F5344CB8AC3E}">
        <p14:creationId xmlns:p14="http://schemas.microsoft.com/office/powerpoint/2010/main" val="466375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473CC-D9BD-AED8-86F0-142E0C77242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1838209-91D4-9808-C980-A06BB5EBEAC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A6871EE-073C-F021-5772-E6EB0554B728}"/>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F0A5DB67-D1F3-73DC-7A32-B1F79703B22C}"/>
              </a:ext>
            </a:extLst>
          </p:cNvPr>
          <p:cNvSpPr>
            <a:spLocks noGrp="1"/>
          </p:cNvSpPr>
          <p:nvPr>
            <p:ph type="sldNum" sz="quarter" idx="5"/>
          </p:nvPr>
        </p:nvSpPr>
        <p:spPr/>
        <p:txBody>
          <a:bodyPr/>
          <a:lstStyle/>
          <a:p>
            <a:pPr rtl="0"/>
            <a:fld id="{C6B3AB32-59DF-41F1-9618-EDFBF5049629}" type="slidenum">
              <a:rPr lang="es-ES" smtClean="0"/>
              <a:t>7</a:t>
            </a:fld>
            <a:endParaRPr lang="es-ES"/>
          </a:p>
        </p:txBody>
      </p:sp>
    </p:spTree>
    <p:extLst>
      <p:ext uri="{BB962C8B-B14F-4D97-AF65-F5344CB8AC3E}">
        <p14:creationId xmlns:p14="http://schemas.microsoft.com/office/powerpoint/2010/main" val="1087670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A62B6-EE51-1204-8341-8CF70354918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0FCE1A4-85C2-9C99-58C5-24B9D439AE9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1723F3C-7C1C-F8EB-4A61-7D7A9AC59229}"/>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11F083BE-3329-876B-7A8E-BB5111DE92AF}"/>
              </a:ext>
            </a:extLst>
          </p:cNvPr>
          <p:cNvSpPr>
            <a:spLocks noGrp="1"/>
          </p:cNvSpPr>
          <p:nvPr>
            <p:ph type="sldNum" sz="quarter" idx="5"/>
          </p:nvPr>
        </p:nvSpPr>
        <p:spPr/>
        <p:txBody>
          <a:bodyPr/>
          <a:lstStyle/>
          <a:p>
            <a:pPr rtl="0"/>
            <a:fld id="{C6B3AB32-59DF-41F1-9618-EDFBF5049629}" type="slidenum">
              <a:rPr lang="es-ES" smtClean="0"/>
              <a:t>8</a:t>
            </a:fld>
            <a:endParaRPr lang="es-ES"/>
          </a:p>
        </p:txBody>
      </p:sp>
    </p:spTree>
    <p:extLst>
      <p:ext uri="{BB962C8B-B14F-4D97-AF65-F5344CB8AC3E}">
        <p14:creationId xmlns:p14="http://schemas.microsoft.com/office/powerpoint/2010/main" val="2110487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0E6A8-B739-BD02-1C4A-6E7A1C3EF57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297F647-6BE8-6BD3-AC23-7C18AEDE173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D0CA8BB-ADE7-7410-109E-8F45AECE3E73}"/>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DC776F2D-E36A-643F-7AD8-91E7E0CA0BEC}"/>
              </a:ext>
            </a:extLst>
          </p:cNvPr>
          <p:cNvSpPr>
            <a:spLocks noGrp="1"/>
          </p:cNvSpPr>
          <p:nvPr>
            <p:ph type="sldNum" sz="quarter" idx="5"/>
          </p:nvPr>
        </p:nvSpPr>
        <p:spPr/>
        <p:txBody>
          <a:bodyPr/>
          <a:lstStyle/>
          <a:p>
            <a:pPr rtl="0"/>
            <a:fld id="{C6B3AB32-59DF-41F1-9618-EDFBF5049629}" type="slidenum">
              <a:rPr lang="es-ES" smtClean="0"/>
              <a:t>9</a:t>
            </a:fld>
            <a:endParaRPr lang="es-ES"/>
          </a:p>
        </p:txBody>
      </p:sp>
    </p:spTree>
    <p:extLst>
      <p:ext uri="{BB962C8B-B14F-4D97-AF65-F5344CB8AC3E}">
        <p14:creationId xmlns:p14="http://schemas.microsoft.com/office/powerpoint/2010/main" val="183323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F409C0D2-15DE-4FAC-845B-C48979FFAEB9}" type="datetime1">
              <a:rPr lang="es-ES" noProof="0" smtClean="0"/>
              <a:t>22/11/2024</a:t>
            </a:fld>
            <a:endParaRPr lang="es-ES"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CF9F163-DD03-4353-882E-CE0F9A80F1C3}" type="datetime1">
              <a:rPr lang="es-ES" noProof="0" smtClean="0"/>
              <a:t>22/11/2024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D2FF54C-EA2F-453C-857C-5C9ADB86CB43}" type="datetime1">
              <a:rPr lang="es-ES" noProof="0" smtClean="0"/>
              <a:t>22/11/2024</a:t>
            </a:fld>
            <a:endParaRPr lang="es-ES"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57670FF6-52DC-429F-9C56-6A1BF295232E}" type="datetime1">
              <a:rPr lang="es-ES" noProof="0" smtClean="0"/>
              <a:t>22/11/2024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85E27922-51B6-4B96-9C28-2CD2060AE75A}" type="datetime1">
              <a:rPr lang="es-ES" noProof="0" smtClean="0"/>
              <a:t>22/11/2024</a:t>
            </a:fld>
            <a:endParaRPr lang="es-ES"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3ECF5D1-1C98-40FD-9D65-EED7644802B9}" type="datetime1">
              <a:rPr lang="es-ES" noProof="0" smtClean="0"/>
              <a:t>22/11/2024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8556C746-EB55-4634-AD93-A9FF2473885C}" type="datetime1">
              <a:rPr lang="es-ES" noProof="0" smtClean="0"/>
              <a:t>22/11/2024</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C9051F13-F75A-440F-BED7-E2004746A95F}" type="datetime1">
              <a:rPr lang="es-ES" noProof="0" smtClean="0"/>
              <a:t>22/11/2024</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5"/>
            <a:ext cx="11300036" cy="6763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hasCustomPrompt="1"/>
          </p:nvPr>
        </p:nvSpPr>
        <p:spPr>
          <a:xfrm>
            <a:off x="575894" y="729658"/>
            <a:ext cx="11029616" cy="365125"/>
          </a:xfrm>
        </p:spPr>
        <p:txBody>
          <a:bodyPr rtlCol="0"/>
          <a:lstStyle>
            <a:lvl1pPr>
              <a:defRPr/>
            </a:lvl1pPr>
          </a:lstStyle>
          <a:p>
            <a:pPr rtl="0"/>
            <a:r>
              <a:rPr lang="es-ES" noProof="0" dirty="0"/>
              <a:t>******</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3D7A2E7D-666A-420B-9042-959E1D47E21D}" type="datetime1">
              <a:rPr lang="es-ES" noProof="0" smtClean="0"/>
              <a:t>22/11/2024</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0403F12F-0E67-4CAB-8DFD-26DCD4A99D59}" type="datetime1">
              <a:rPr lang="es-ES" noProof="0" smtClean="0"/>
              <a:t>22/11/2024</a:t>
            </a:fld>
            <a:endParaRPr lang="es-ES" noProof="0"/>
          </a:p>
        </p:txBody>
      </p:sp>
      <p:sp>
        <p:nvSpPr>
          <p:cNvPr id="6" name="Marcador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9709DA8C-1A59-4B91-B9EA-509377CD0E23}" type="datetime1">
              <a:rPr lang="es-ES" noProof="0" smtClean="0"/>
              <a:t>22/11/2024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DF7BF2-42BB-439B-88AA-F60334FF1291}" type="datetime1">
              <a:rPr lang="es-ES" noProof="0" smtClean="0"/>
              <a:t>22/11/2024</a:t>
            </a:fld>
            <a:endParaRPr lang="es-ES"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ES" sz="6000" dirty="0">
                <a:solidFill>
                  <a:schemeClr val="bg1"/>
                </a:solidFill>
              </a:rPr>
              <a:t>Validaciones en django</a:t>
            </a:r>
          </a:p>
        </p:txBody>
      </p:sp>
      <p:sp>
        <p:nvSpPr>
          <p:cNvPr id="6" name="CuadroTexto 5">
            <a:extLst>
              <a:ext uri="{FF2B5EF4-FFF2-40B4-BE49-F238E27FC236}">
                <a16:creationId xmlns:a16="http://schemas.microsoft.com/office/drawing/2014/main" id="{9E7A9CB0-1D3A-F623-5090-42D693085EDD}"/>
              </a:ext>
            </a:extLst>
          </p:cNvPr>
          <p:cNvSpPr txBox="1"/>
          <p:nvPr/>
        </p:nvSpPr>
        <p:spPr>
          <a:xfrm>
            <a:off x="825910" y="5648632"/>
            <a:ext cx="7713406" cy="369332"/>
          </a:xfrm>
          <a:prstGeom prst="rect">
            <a:avLst/>
          </a:prstGeom>
          <a:noFill/>
        </p:spPr>
        <p:txBody>
          <a:bodyPr wrap="square" rtlCol="0">
            <a:spAutoFit/>
          </a:bodyPr>
          <a:lstStyle/>
          <a:p>
            <a:r>
              <a:rPr lang="es-ES" dirty="0">
                <a:solidFill>
                  <a:schemeClr val="bg1"/>
                </a:solidFill>
              </a:rPr>
              <a:t>RICARDO RAMOS Z.</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633EB-7DCB-4DDC-80AF-C885A3EE1245}"/>
              </a:ext>
            </a:extLst>
          </p:cNvPr>
          <p:cNvSpPr>
            <a:spLocks noGrp="1"/>
          </p:cNvSpPr>
          <p:nvPr>
            <p:ph type="title"/>
          </p:nvPr>
        </p:nvSpPr>
        <p:spPr>
          <a:xfrm>
            <a:off x="575894" y="729658"/>
            <a:ext cx="11029616" cy="420716"/>
          </a:xfrm>
        </p:spPr>
        <p:txBody>
          <a:bodyPr rtlCol="0">
            <a:normAutofit fontScale="90000"/>
          </a:bodyPr>
          <a:lstStyle/>
          <a:p>
            <a:pPr rtl="0"/>
            <a:r>
              <a:rPr lang="es-ES" dirty="0"/>
              <a:t>Validaciones en el modelo</a:t>
            </a:r>
          </a:p>
        </p:txBody>
      </p:sp>
      <p:sp>
        <p:nvSpPr>
          <p:cNvPr id="6" name="CuadroTexto 5">
            <a:extLst>
              <a:ext uri="{FF2B5EF4-FFF2-40B4-BE49-F238E27FC236}">
                <a16:creationId xmlns:a16="http://schemas.microsoft.com/office/drawing/2014/main" id="{77E53AE1-1EF4-EAD3-9686-4DA244C4ACE4}"/>
              </a:ext>
            </a:extLst>
          </p:cNvPr>
          <p:cNvSpPr txBox="1"/>
          <p:nvPr/>
        </p:nvSpPr>
        <p:spPr>
          <a:xfrm>
            <a:off x="457200" y="1548581"/>
            <a:ext cx="11267768" cy="923330"/>
          </a:xfrm>
          <a:prstGeom prst="rect">
            <a:avLst/>
          </a:prstGeom>
          <a:noFill/>
        </p:spPr>
        <p:txBody>
          <a:bodyPr wrap="square" rtlCol="0">
            <a:spAutoFit/>
          </a:bodyPr>
          <a:lstStyle/>
          <a:p>
            <a:r>
              <a:rPr lang="es-ES"/>
              <a:t>La validación en el modelo asegura que los datos en la base de datos siempre sean válidos, independientemente de cómo se hayan introducido. Esto incluye datos ingresados desde formularios, la consola de Django, API externas o cualquier otro lugar donde se manipulen los modelos.</a:t>
            </a:r>
            <a:endParaRPr lang="es-ES" dirty="0"/>
          </a:p>
        </p:txBody>
      </p:sp>
      <p:sp>
        <p:nvSpPr>
          <p:cNvPr id="8" name="CuadroTexto 7">
            <a:extLst>
              <a:ext uri="{FF2B5EF4-FFF2-40B4-BE49-F238E27FC236}">
                <a16:creationId xmlns:a16="http://schemas.microsoft.com/office/drawing/2014/main" id="{5E80275A-EE61-86FC-3CA6-1203928A5BA2}"/>
              </a:ext>
            </a:extLst>
          </p:cNvPr>
          <p:cNvSpPr txBox="1"/>
          <p:nvPr/>
        </p:nvSpPr>
        <p:spPr>
          <a:xfrm>
            <a:off x="575894" y="2654714"/>
            <a:ext cx="11149074" cy="1754326"/>
          </a:xfrm>
          <a:prstGeom prst="rect">
            <a:avLst/>
          </a:prstGeom>
          <a:noFill/>
        </p:spPr>
        <p:txBody>
          <a:bodyPr wrap="square" rtlCol="0">
            <a:spAutoFit/>
          </a:bodyPr>
          <a:lstStyle/>
          <a:p>
            <a:r>
              <a:rPr lang="es-ES" b="1" dirty="0"/>
              <a:t>Ventajas</a:t>
            </a:r>
          </a:p>
          <a:p>
            <a:pPr marL="285750" indent="-285750">
              <a:buFont typeface="Arial" panose="020B0604020202020204" pitchFamily="34" charset="0"/>
              <a:buChar char="•"/>
            </a:pPr>
            <a:r>
              <a:rPr lang="es-ES" b="1" dirty="0"/>
              <a:t>Centralización:</a:t>
            </a:r>
            <a:r>
              <a:rPr lang="es-ES" dirty="0"/>
              <a:t> Las reglas de validación están definidas en un único lugar: el modelo. Esto garantiza que todos los datos almacenados cumplan con las restricciones.</a:t>
            </a:r>
          </a:p>
          <a:p>
            <a:pPr marL="285750" indent="-285750">
              <a:buFont typeface="Arial" panose="020B0604020202020204" pitchFamily="34" charset="0"/>
              <a:buChar char="•"/>
            </a:pPr>
            <a:r>
              <a:rPr lang="es-ES" b="1" dirty="0"/>
              <a:t>Aplicación global:</a:t>
            </a:r>
            <a:r>
              <a:rPr lang="es-ES" dirty="0"/>
              <a:t> Las validaciones funcionan para cualquier entrada de datos, no solo formularios. Por ejemplo, si creas o actualizas un registro con Model.objects.create() o </a:t>
            </a:r>
            <a:r>
              <a:rPr lang="es-ES" dirty="0" err="1"/>
              <a:t>Model.save</a:t>
            </a:r>
            <a:r>
              <a:rPr lang="es-ES" dirty="0"/>
              <a:t>(), las validaciones se aplicarán.</a:t>
            </a:r>
          </a:p>
          <a:p>
            <a:pPr marL="285750" indent="-285750">
              <a:buFont typeface="Arial" panose="020B0604020202020204" pitchFamily="34" charset="0"/>
              <a:buChar char="•"/>
            </a:pPr>
            <a:r>
              <a:rPr lang="es-ES" b="1" dirty="0"/>
              <a:t>Integridad de datos:</a:t>
            </a:r>
            <a:r>
              <a:rPr lang="es-ES" dirty="0"/>
              <a:t> Protege los datos de tu base de datos, evitando inconsistencias.</a:t>
            </a:r>
          </a:p>
        </p:txBody>
      </p:sp>
      <p:sp>
        <p:nvSpPr>
          <p:cNvPr id="9" name="CuadroTexto 8">
            <a:extLst>
              <a:ext uri="{FF2B5EF4-FFF2-40B4-BE49-F238E27FC236}">
                <a16:creationId xmlns:a16="http://schemas.microsoft.com/office/drawing/2014/main" id="{FB0E10E7-0A5D-6512-858F-2968BFE18763}"/>
              </a:ext>
            </a:extLst>
          </p:cNvPr>
          <p:cNvSpPr txBox="1"/>
          <p:nvPr/>
        </p:nvSpPr>
        <p:spPr>
          <a:xfrm>
            <a:off x="575894" y="4768645"/>
            <a:ext cx="11149074" cy="1477328"/>
          </a:xfrm>
          <a:prstGeom prst="rect">
            <a:avLst/>
          </a:prstGeom>
          <a:noFill/>
        </p:spPr>
        <p:txBody>
          <a:bodyPr wrap="square" rtlCol="0">
            <a:spAutoFit/>
          </a:bodyPr>
          <a:lstStyle/>
          <a:p>
            <a:r>
              <a:rPr lang="es-ES" b="1" dirty="0"/>
              <a:t>Limitaciones</a:t>
            </a:r>
          </a:p>
          <a:p>
            <a:pPr marL="285750" indent="-285750">
              <a:buFont typeface="Arial" panose="020B0604020202020204" pitchFamily="34" charset="0"/>
              <a:buChar char="•"/>
            </a:pPr>
            <a:r>
              <a:rPr lang="es-ES" b="1" dirty="0"/>
              <a:t>Flexibilidad limitada en contextos específicos:</a:t>
            </a:r>
            <a:r>
              <a:rPr lang="es-ES" dirty="0"/>
              <a:t> No puedes definir reglas de validación personalizadas para un formulario en particular. Las validaciones aplican para todos los casos de uso del modelo.</a:t>
            </a:r>
          </a:p>
          <a:p>
            <a:pPr marL="285750" indent="-285750">
              <a:buFont typeface="Arial" panose="020B0604020202020204" pitchFamily="34" charset="0"/>
              <a:buChar char="•"/>
            </a:pPr>
            <a:r>
              <a:rPr lang="es-ES" b="1" dirty="0"/>
              <a:t>Errores genéricos:</a:t>
            </a:r>
            <a:r>
              <a:rPr lang="es-ES" dirty="0"/>
              <a:t> Los errores de validación son menos específicos para el usuario final, ya que no se presentan en un formulario específico, sino en el contexto del modelo.</a:t>
            </a:r>
          </a:p>
        </p:txBody>
      </p:sp>
    </p:spTree>
    <p:extLst>
      <p:ext uri="{BB962C8B-B14F-4D97-AF65-F5344CB8AC3E}">
        <p14:creationId xmlns:p14="http://schemas.microsoft.com/office/powerpoint/2010/main" val="49760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ABFF6-79FD-3C55-30EA-B68910A3845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39F5AAF-60BE-4CF6-7CD1-2784059F7E45}"/>
              </a:ext>
            </a:extLst>
          </p:cNvPr>
          <p:cNvSpPr>
            <a:spLocks noGrp="1"/>
          </p:cNvSpPr>
          <p:nvPr>
            <p:ph type="title"/>
          </p:nvPr>
        </p:nvSpPr>
        <p:spPr>
          <a:xfrm>
            <a:off x="575894" y="729658"/>
            <a:ext cx="11029616" cy="420716"/>
          </a:xfrm>
        </p:spPr>
        <p:txBody>
          <a:bodyPr rtlCol="0">
            <a:normAutofit fontScale="90000"/>
          </a:bodyPr>
          <a:lstStyle/>
          <a:p>
            <a:pPr rtl="0"/>
            <a:r>
              <a:rPr lang="es-ES" dirty="0"/>
              <a:t>Validaciones en el formulario</a:t>
            </a:r>
          </a:p>
        </p:txBody>
      </p:sp>
      <p:sp>
        <p:nvSpPr>
          <p:cNvPr id="6" name="CuadroTexto 5">
            <a:extLst>
              <a:ext uri="{FF2B5EF4-FFF2-40B4-BE49-F238E27FC236}">
                <a16:creationId xmlns:a16="http://schemas.microsoft.com/office/drawing/2014/main" id="{FEA9539E-FC75-3662-6712-11A9EFD8D2A3}"/>
              </a:ext>
            </a:extLst>
          </p:cNvPr>
          <p:cNvSpPr txBox="1"/>
          <p:nvPr/>
        </p:nvSpPr>
        <p:spPr>
          <a:xfrm>
            <a:off x="457200" y="1548581"/>
            <a:ext cx="11267768" cy="923330"/>
          </a:xfrm>
          <a:prstGeom prst="rect">
            <a:avLst/>
          </a:prstGeom>
          <a:noFill/>
        </p:spPr>
        <p:txBody>
          <a:bodyPr wrap="square" rtlCol="0">
            <a:spAutoFit/>
          </a:bodyPr>
          <a:lstStyle/>
          <a:p>
            <a:r>
              <a:rPr lang="es-ES" dirty="0"/>
              <a:t>La validación en el formulario asegura que los datos proporcionados por el usuario cumplan con las reglas antes de ser procesados o almacenados. Esto permite personalizar la experiencia del usuario y presentar errores específicos en la interfaz.</a:t>
            </a:r>
          </a:p>
        </p:txBody>
      </p:sp>
      <p:sp>
        <p:nvSpPr>
          <p:cNvPr id="8" name="CuadroTexto 7">
            <a:extLst>
              <a:ext uri="{FF2B5EF4-FFF2-40B4-BE49-F238E27FC236}">
                <a16:creationId xmlns:a16="http://schemas.microsoft.com/office/drawing/2014/main" id="{F8ACC78E-C6BE-C6F3-22BB-E939B6626D29}"/>
              </a:ext>
            </a:extLst>
          </p:cNvPr>
          <p:cNvSpPr txBox="1"/>
          <p:nvPr/>
        </p:nvSpPr>
        <p:spPr>
          <a:xfrm>
            <a:off x="575894" y="2536730"/>
            <a:ext cx="11149074" cy="2308324"/>
          </a:xfrm>
          <a:prstGeom prst="rect">
            <a:avLst/>
          </a:prstGeom>
          <a:noFill/>
        </p:spPr>
        <p:txBody>
          <a:bodyPr wrap="square" rtlCol="0">
            <a:spAutoFit/>
          </a:bodyPr>
          <a:lstStyle/>
          <a:p>
            <a:r>
              <a:rPr lang="es-ES" b="1" dirty="0"/>
              <a:t>Ventajas</a:t>
            </a:r>
          </a:p>
          <a:p>
            <a:pPr marL="285750" indent="-285750">
              <a:buFont typeface="Arial" panose="020B0604020202020204" pitchFamily="34" charset="0"/>
              <a:buChar char="•"/>
            </a:pPr>
            <a:r>
              <a:rPr lang="es-ES" b="1" dirty="0"/>
              <a:t>Contexto específico:</a:t>
            </a:r>
            <a:r>
              <a:rPr lang="es-ES" dirty="0"/>
              <a:t> Puedes adaptar las reglas de validación a un formulario en particular. Útil si necesitas reglas diferentes para distintas vistas (por ejemplo, un formulario de creación puede tener validaciones distintas de uno de edición).</a:t>
            </a:r>
          </a:p>
          <a:p>
            <a:pPr marL="285750" indent="-285750">
              <a:buFont typeface="Arial" panose="020B0604020202020204" pitchFamily="34" charset="0"/>
              <a:buChar char="•"/>
            </a:pPr>
            <a:r>
              <a:rPr lang="es-ES" b="1" dirty="0"/>
              <a:t>Interacción con el usuario:</a:t>
            </a:r>
            <a:r>
              <a:rPr lang="es-ES" dirty="0"/>
              <a:t> Los errores de validación se pueden mostrar directamente en la plantilla de forma clara y amigable. Puedes dar retroalimentación específica para cada campo.</a:t>
            </a:r>
          </a:p>
          <a:p>
            <a:pPr marL="285750" indent="-285750">
              <a:buFont typeface="Arial" panose="020B0604020202020204" pitchFamily="34" charset="0"/>
              <a:buChar char="•"/>
            </a:pPr>
            <a:r>
              <a:rPr lang="es-ES" b="1" dirty="0"/>
              <a:t>Flexibilidad:</a:t>
            </a:r>
            <a:r>
              <a:rPr lang="es-ES" dirty="0"/>
              <a:t> Los formularios pueden incluir lógica de validación que no está directamente relacionada con la base de datos (por ejemplo, verificar que dos campos coincidan, como contraseñas).</a:t>
            </a:r>
          </a:p>
        </p:txBody>
      </p:sp>
      <p:sp>
        <p:nvSpPr>
          <p:cNvPr id="9" name="CuadroTexto 8">
            <a:extLst>
              <a:ext uri="{FF2B5EF4-FFF2-40B4-BE49-F238E27FC236}">
                <a16:creationId xmlns:a16="http://schemas.microsoft.com/office/drawing/2014/main" id="{6ABB70F9-657D-9EE6-3F14-F0D1ACE98612}"/>
              </a:ext>
            </a:extLst>
          </p:cNvPr>
          <p:cNvSpPr txBox="1"/>
          <p:nvPr/>
        </p:nvSpPr>
        <p:spPr>
          <a:xfrm>
            <a:off x="575894" y="5034112"/>
            <a:ext cx="11149074" cy="1477328"/>
          </a:xfrm>
          <a:prstGeom prst="rect">
            <a:avLst/>
          </a:prstGeom>
          <a:noFill/>
        </p:spPr>
        <p:txBody>
          <a:bodyPr wrap="square" rtlCol="0">
            <a:spAutoFit/>
          </a:bodyPr>
          <a:lstStyle/>
          <a:p>
            <a:r>
              <a:rPr lang="es-ES" b="1" dirty="0"/>
              <a:t>Limitaciones</a:t>
            </a:r>
          </a:p>
          <a:p>
            <a:pPr marL="285750" indent="-285750">
              <a:buFont typeface="Arial" panose="020B0604020202020204" pitchFamily="34" charset="0"/>
              <a:buChar char="•"/>
            </a:pPr>
            <a:r>
              <a:rPr lang="es-ES" b="1" dirty="0"/>
              <a:t>Alcance limitado:</a:t>
            </a:r>
            <a:r>
              <a:rPr lang="es-ES" dirty="0"/>
              <a:t> Las validaciones en los formularios solo se aplican cuando el usuario interactúa con ellos. Si los datos se modifican desde la API, la consola o directamente en la base de datos, estas validaciones no se ejecutan.</a:t>
            </a:r>
          </a:p>
          <a:p>
            <a:pPr marL="285750" indent="-285750">
              <a:buFont typeface="Arial" panose="020B0604020202020204" pitchFamily="34" charset="0"/>
              <a:buChar char="•"/>
            </a:pPr>
            <a:r>
              <a:rPr lang="es-ES" b="1" dirty="0"/>
              <a:t>Duplicación potencial:</a:t>
            </a:r>
            <a:r>
              <a:rPr lang="es-ES" dirty="0"/>
              <a:t> Si tienes validaciones tanto en el modelo como en el formulario, puedes terminar duplicando lógica, lo que dificulta el mantenimiento.</a:t>
            </a:r>
          </a:p>
        </p:txBody>
      </p:sp>
    </p:spTree>
    <p:extLst>
      <p:ext uri="{BB962C8B-B14F-4D97-AF65-F5344CB8AC3E}">
        <p14:creationId xmlns:p14="http://schemas.microsoft.com/office/powerpoint/2010/main" val="1813080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E386C-4894-B71E-E9FD-3591BC884E2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46272F7-A92D-88E3-7A9E-38E2D52A1713}"/>
              </a:ext>
            </a:extLst>
          </p:cNvPr>
          <p:cNvSpPr>
            <a:spLocks noGrp="1"/>
          </p:cNvSpPr>
          <p:nvPr>
            <p:ph type="title"/>
          </p:nvPr>
        </p:nvSpPr>
        <p:spPr>
          <a:xfrm>
            <a:off x="575894" y="729658"/>
            <a:ext cx="11029616" cy="420716"/>
          </a:xfrm>
        </p:spPr>
        <p:txBody>
          <a:bodyPr rtlCol="0">
            <a:normAutofit fontScale="90000"/>
          </a:bodyPr>
          <a:lstStyle/>
          <a:p>
            <a:pPr rtl="0"/>
            <a:r>
              <a:rPr lang="es-ES" dirty="0"/>
              <a:t>cuadro COMPARATIVO</a:t>
            </a:r>
          </a:p>
        </p:txBody>
      </p:sp>
      <p:pic>
        <p:nvPicPr>
          <p:cNvPr id="13" name="Imagen 12">
            <a:extLst>
              <a:ext uri="{FF2B5EF4-FFF2-40B4-BE49-F238E27FC236}">
                <a16:creationId xmlns:a16="http://schemas.microsoft.com/office/drawing/2014/main" id="{BC7F5F0C-2146-1177-A1EC-2CAFAEF0F405}"/>
              </a:ext>
            </a:extLst>
          </p:cNvPr>
          <p:cNvPicPr>
            <a:picLocks noChangeAspect="1"/>
          </p:cNvPicPr>
          <p:nvPr/>
        </p:nvPicPr>
        <p:blipFill>
          <a:blip r:embed="rId3"/>
          <a:stretch>
            <a:fillRect/>
          </a:stretch>
        </p:blipFill>
        <p:spPr>
          <a:xfrm>
            <a:off x="779358" y="1848436"/>
            <a:ext cx="10633283" cy="4065667"/>
          </a:xfrm>
          <a:prstGeom prst="rect">
            <a:avLst/>
          </a:prstGeom>
        </p:spPr>
      </p:pic>
    </p:spTree>
    <p:extLst>
      <p:ext uri="{BB962C8B-B14F-4D97-AF65-F5344CB8AC3E}">
        <p14:creationId xmlns:p14="http://schemas.microsoft.com/office/powerpoint/2010/main" val="3963133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550A3-BB66-0373-1F61-77AF50F2174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707673-C3A4-4886-1E61-DCE1B72D7155}"/>
              </a:ext>
            </a:extLst>
          </p:cNvPr>
          <p:cNvSpPr>
            <a:spLocks noGrp="1"/>
          </p:cNvSpPr>
          <p:nvPr>
            <p:ph type="title"/>
          </p:nvPr>
        </p:nvSpPr>
        <p:spPr>
          <a:xfrm>
            <a:off x="575894" y="729658"/>
            <a:ext cx="11029616" cy="420716"/>
          </a:xfrm>
        </p:spPr>
        <p:txBody>
          <a:bodyPr rtlCol="0">
            <a:normAutofit fontScale="90000"/>
          </a:bodyPr>
          <a:lstStyle/>
          <a:p>
            <a:pPr rtl="0"/>
            <a:r>
              <a:rPr lang="es-ES" dirty="0"/>
              <a:t>VALIDACIÓN EN BASE AL MODELO</a:t>
            </a:r>
          </a:p>
        </p:txBody>
      </p:sp>
      <p:pic>
        <p:nvPicPr>
          <p:cNvPr id="5" name="Imagen 4">
            <a:extLst>
              <a:ext uri="{FF2B5EF4-FFF2-40B4-BE49-F238E27FC236}">
                <a16:creationId xmlns:a16="http://schemas.microsoft.com/office/drawing/2014/main" id="{BF974A9D-973A-31F0-AE86-9D66C59D5911}"/>
              </a:ext>
            </a:extLst>
          </p:cNvPr>
          <p:cNvPicPr>
            <a:picLocks noChangeAspect="1"/>
          </p:cNvPicPr>
          <p:nvPr/>
        </p:nvPicPr>
        <p:blipFill>
          <a:blip r:embed="rId3"/>
          <a:stretch>
            <a:fillRect/>
          </a:stretch>
        </p:blipFill>
        <p:spPr>
          <a:xfrm>
            <a:off x="451017" y="1339415"/>
            <a:ext cx="5763429" cy="1676634"/>
          </a:xfrm>
          <a:prstGeom prst="rect">
            <a:avLst/>
          </a:prstGeom>
        </p:spPr>
      </p:pic>
      <p:sp>
        <p:nvSpPr>
          <p:cNvPr id="6" name="Flecha: a la derecha 5">
            <a:extLst>
              <a:ext uri="{FF2B5EF4-FFF2-40B4-BE49-F238E27FC236}">
                <a16:creationId xmlns:a16="http://schemas.microsoft.com/office/drawing/2014/main" id="{9E546061-C5EA-6F31-ED63-0EA976DE73C5}"/>
              </a:ext>
            </a:extLst>
          </p:cNvPr>
          <p:cNvSpPr/>
          <p:nvPr/>
        </p:nvSpPr>
        <p:spPr>
          <a:xfrm>
            <a:off x="8018435" y="1624667"/>
            <a:ext cx="825910" cy="11061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C3173436-960F-BB6E-E46B-E84FBE3A08C7}"/>
              </a:ext>
            </a:extLst>
          </p:cNvPr>
          <p:cNvSpPr txBox="1"/>
          <p:nvPr/>
        </p:nvSpPr>
        <p:spPr>
          <a:xfrm>
            <a:off x="9394723" y="1854565"/>
            <a:ext cx="2346260" cy="646331"/>
          </a:xfrm>
          <a:prstGeom prst="rect">
            <a:avLst/>
          </a:prstGeom>
          <a:noFill/>
        </p:spPr>
        <p:txBody>
          <a:bodyPr wrap="square" rtlCol="0">
            <a:spAutoFit/>
          </a:bodyPr>
          <a:lstStyle/>
          <a:p>
            <a:r>
              <a:rPr lang="es-ES" dirty="0"/>
              <a:t>Validaciones en los atributos del modelo</a:t>
            </a:r>
          </a:p>
        </p:txBody>
      </p:sp>
      <p:pic>
        <p:nvPicPr>
          <p:cNvPr id="9" name="Imagen 8">
            <a:extLst>
              <a:ext uri="{FF2B5EF4-FFF2-40B4-BE49-F238E27FC236}">
                <a16:creationId xmlns:a16="http://schemas.microsoft.com/office/drawing/2014/main" id="{5206776A-6AAF-4C67-BAFA-CDFF3301D9D1}"/>
              </a:ext>
            </a:extLst>
          </p:cNvPr>
          <p:cNvPicPr>
            <a:picLocks noChangeAspect="1"/>
          </p:cNvPicPr>
          <p:nvPr/>
        </p:nvPicPr>
        <p:blipFill>
          <a:blip r:embed="rId4"/>
          <a:stretch>
            <a:fillRect/>
          </a:stretch>
        </p:blipFill>
        <p:spPr>
          <a:xfrm>
            <a:off x="451017" y="3075041"/>
            <a:ext cx="7163800" cy="3743847"/>
          </a:xfrm>
          <a:prstGeom prst="rect">
            <a:avLst/>
          </a:prstGeom>
        </p:spPr>
      </p:pic>
      <p:sp>
        <p:nvSpPr>
          <p:cNvPr id="10" name="Flecha: a la derecha 9">
            <a:extLst>
              <a:ext uri="{FF2B5EF4-FFF2-40B4-BE49-F238E27FC236}">
                <a16:creationId xmlns:a16="http://schemas.microsoft.com/office/drawing/2014/main" id="{023D3101-7FE3-24A5-4135-F677E429A270}"/>
              </a:ext>
            </a:extLst>
          </p:cNvPr>
          <p:cNvSpPr/>
          <p:nvPr/>
        </p:nvSpPr>
        <p:spPr>
          <a:xfrm>
            <a:off x="8018435" y="4393899"/>
            <a:ext cx="825910" cy="11061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00B73720-D42B-8AC4-D8AB-9DF08743BFCF}"/>
              </a:ext>
            </a:extLst>
          </p:cNvPr>
          <p:cNvSpPr txBox="1"/>
          <p:nvPr/>
        </p:nvSpPr>
        <p:spPr>
          <a:xfrm>
            <a:off x="9394723" y="4208299"/>
            <a:ext cx="2346260" cy="1477328"/>
          </a:xfrm>
          <a:prstGeom prst="rect">
            <a:avLst/>
          </a:prstGeom>
          <a:noFill/>
        </p:spPr>
        <p:txBody>
          <a:bodyPr wrap="square" rtlCol="0">
            <a:spAutoFit/>
          </a:bodyPr>
          <a:lstStyle/>
          <a:p>
            <a:r>
              <a:rPr lang="es-ES" dirty="0"/>
              <a:t>Validaciones en el método clean() del modelo. Se pueden usar expresiones regulares</a:t>
            </a:r>
          </a:p>
        </p:txBody>
      </p:sp>
    </p:spTree>
    <p:extLst>
      <p:ext uri="{BB962C8B-B14F-4D97-AF65-F5344CB8AC3E}">
        <p14:creationId xmlns:p14="http://schemas.microsoft.com/office/powerpoint/2010/main" val="528645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4DE13-04A3-894B-0ACA-2902472D495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DEAA618-6140-483D-905C-5E1881F367BD}"/>
              </a:ext>
            </a:extLst>
          </p:cNvPr>
          <p:cNvSpPr>
            <a:spLocks noGrp="1"/>
          </p:cNvSpPr>
          <p:nvPr>
            <p:ph type="title"/>
          </p:nvPr>
        </p:nvSpPr>
        <p:spPr>
          <a:xfrm>
            <a:off x="575894" y="729658"/>
            <a:ext cx="11029616" cy="420716"/>
          </a:xfrm>
        </p:spPr>
        <p:txBody>
          <a:bodyPr rtlCol="0">
            <a:normAutofit fontScale="90000"/>
          </a:bodyPr>
          <a:lstStyle/>
          <a:p>
            <a:pPr rtl="0"/>
            <a:r>
              <a:rPr lang="es-ES" dirty="0"/>
              <a:t>VALIDACIÓN genérica para las plantillas</a:t>
            </a:r>
          </a:p>
        </p:txBody>
      </p:sp>
      <p:sp>
        <p:nvSpPr>
          <p:cNvPr id="3" name="CuadroTexto 2">
            <a:extLst>
              <a:ext uri="{FF2B5EF4-FFF2-40B4-BE49-F238E27FC236}">
                <a16:creationId xmlns:a16="http://schemas.microsoft.com/office/drawing/2014/main" id="{8E66CD9E-F74C-F65C-57AD-15DBF60479E0}"/>
              </a:ext>
            </a:extLst>
          </p:cNvPr>
          <p:cNvSpPr txBox="1"/>
          <p:nvPr/>
        </p:nvSpPr>
        <p:spPr>
          <a:xfrm>
            <a:off x="457200" y="1548581"/>
            <a:ext cx="11267768" cy="369332"/>
          </a:xfrm>
          <a:prstGeom prst="rect">
            <a:avLst/>
          </a:prstGeom>
          <a:noFill/>
        </p:spPr>
        <p:txBody>
          <a:bodyPr wrap="square" rtlCol="0">
            <a:spAutoFit/>
          </a:bodyPr>
          <a:lstStyle/>
          <a:p>
            <a:r>
              <a:rPr lang="es-ES" dirty="0"/>
              <a:t>Las plantillas de crear o actualizar registros de los CRUDs, se hacen en base a la plantilla genérica maestro_form.html</a:t>
            </a:r>
          </a:p>
        </p:txBody>
      </p:sp>
      <p:sp>
        <p:nvSpPr>
          <p:cNvPr id="4" name="Rectángulo 3">
            <a:extLst>
              <a:ext uri="{FF2B5EF4-FFF2-40B4-BE49-F238E27FC236}">
                <a16:creationId xmlns:a16="http://schemas.microsoft.com/office/drawing/2014/main" id="{561E4A17-B223-8091-8BEB-5E4C6016E60D}"/>
              </a:ext>
            </a:extLst>
          </p:cNvPr>
          <p:cNvSpPr/>
          <p:nvPr/>
        </p:nvSpPr>
        <p:spPr>
          <a:xfrm>
            <a:off x="457200" y="2654710"/>
            <a:ext cx="4055806" cy="38050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81D29EF1-2AF8-B3F0-BECC-97243B601E98}"/>
              </a:ext>
            </a:extLst>
          </p:cNvPr>
          <p:cNvSpPr/>
          <p:nvPr/>
        </p:nvSpPr>
        <p:spPr>
          <a:xfrm>
            <a:off x="457200" y="2168013"/>
            <a:ext cx="4055806" cy="486697"/>
          </a:xfrm>
          <a:prstGeom prst="rect">
            <a:avLst/>
          </a:prstGeom>
          <a:solidFill>
            <a:srgbClr val="1A32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maestro_form.html</a:t>
            </a:r>
          </a:p>
        </p:txBody>
      </p:sp>
      <p:sp>
        <p:nvSpPr>
          <p:cNvPr id="12" name="Rectángulo 11">
            <a:extLst>
              <a:ext uri="{FF2B5EF4-FFF2-40B4-BE49-F238E27FC236}">
                <a16:creationId xmlns:a16="http://schemas.microsoft.com/office/drawing/2014/main" id="{C8C84F8D-3114-A448-0283-65A580620AB9}"/>
              </a:ext>
            </a:extLst>
          </p:cNvPr>
          <p:cNvSpPr/>
          <p:nvPr/>
        </p:nvSpPr>
        <p:spPr>
          <a:xfrm>
            <a:off x="575894" y="2831695"/>
            <a:ext cx="3789629" cy="14305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include:</a:t>
            </a:r>
          </a:p>
          <a:p>
            <a:pPr algn="ctr"/>
            <a:r>
              <a:rPr lang="es-ES" dirty="0"/>
              <a:t>modal_errors.html</a:t>
            </a:r>
          </a:p>
          <a:p>
            <a:pPr algn="ctr"/>
            <a:r>
              <a:rPr lang="es-ES" dirty="0"/>
              <a:t>include:</a:t>
            </a:r>
          </a:p>
          <a:p>
            <a:pPr algn="ctr"/>
            <a:r>
              <a:rPr lang="es-ES" dirty="0"/>
              <a:t>modal_fields_requirements.html</a:t>
            </a:r>
          </a:p>
        </p:txBody>
      </p:sp>
      <p:sp>
        <p:nvSpPr>
          <p:cNvPr id="13" name="Rectángulo 12">
            <a:extLst>
              <a:ext uri="{FF2B5EF4-FFF2-40B4-BE49-F238E27FC236}">
                <a16:creationId xmlns:a16="http://schemas.microsoft.com/office/drawing/2014/main" id="{21215224-C341-CA69-A74D-D90A3F1685CB}"/>
              </a:ext>
            </a:extLst>
          </p:cNvPr>
          <p:cNvSpPr/>
          <p:nvPr/>
        </p:nvSpPr>
        <p:spPr>
          <a:xfrm>
            <a:off x="575894" y="4547424"/>
            <a:ext cx="3789629" cy="14305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Script</a:t>
            </a:r>
          </a:p>
          <a:p>
            <a:pPr algn="ctr"/>
            <a:r>
              <a:rPr lang="es-ES" dirty="0"/>
              <a:t>Que captura las excepciones de las validaciones, coloca los bordes de los elementos en rojo y coloca el foco en el primer elemento del error</a:t>
            </a:r>
          </a:p>
        </p:txBody>
      </p:sp>
      <p:sp>
        <p:nvSpPr>
          <p:cNvPr id="14" name="Flecha: a la derecha 13">
            <a:extLst>
              <a:ext uri="{FF2B5EF4-FFF2-40B4-BE49-F238E27FC236}">
                <a16:creationId xmlns:a16="http://schemas.microsoft.com/office/drawing/2014/main" id="{C774833C-F590-DAFA-320E-8EEB57CB22E2}"/>
              </a:ext>
            </a:extLst>
          </p:cNvPr>
          <p:cNvSpPr/>
          <p:nvPr/>
        </p:nvSpPr>
        <p:spPr>
          <a:xfrm>
            <a:off x="4999702" y="2993927"/>
            <a:ext cx="825910" cy="11061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C85235A8-A338-81D8-100E-210D81F3951C}"/>
              </a:ext>
            </a:extLst>
          </p:cNvPr>
          <p:cNvSpPr txBox="1"/>
          <p:nvPr/>
        </p:nvSpPr>
        <p:spPr>
          <a:xfrm>
            <a:off x="6194322" y="3223825"/>
            <a:ext cx="5411188" cy="646331"/>
          </a:xfrm>
          <a:prstGeom prst="rect">
            <a:avLst/>
          </a:prstGeom>
          <a:noFill/>
        </p:spPr>
        <p:txBody>
          <a:bodyPr wrap="square" rtlCol="0">
            <a:spAutoFit/>
          </a:bodyPr>
          <a:lstStyle/>
          <a:p>
            <a:r>
              <a:rPr lang="es-ES" dirty="0"/>
              <a:t>Plantillas del modal que muestra los errores y el modal que muestra la ayuda para llenar los inputs del form </a:t>
            </a:r>
          </a:p>
        </p:txBody>
      </p:sp>
      <p:sp>
        <p:nvSpPr>
          <p:cNvPr id="16" name="Flecha: a la derecha 15">
            <a:extLst>
              <a:ext uri="{FF2B5EF4-FFF2-40B4-BE49-F238E27FC236}">
                <a16:creationId xmlns:a16="http://schemas.microsoft.com/office/drawing/2014/main" id="{6283506E-09BE-0A69-901C-D65DD3C3982F}"/>
              </a:ext>
            </a:extLst>
          </p:cNvPr>
          <p:cNvSpPr/>
          <p:nvPr/>
        </p:nvSpPr>
        <p:spPr>
          <a:xfrm>
            <a:off x="4999702" y="4709656"/>
            <a:ext cx="825910" cy="11061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56B0D7FB-9B66-99FA-1AD3-428DFBA537A1}"/>
              </a:ext>
            </a:extLst>
          </p:cNvPr>
          <p:cNvSpPr txBox="1"/>
          <p:nvPr/>
        </p:nvSpPr>
        <p:spPr>
          <a:xfrm>
            <a:off x="6194322" y="4939554"/>
            <a:ext cx="5411188" cy="646331"/>
          </a:xfrm>
          <a:prstGeom prst="rect">
            <a:avLst/>
          </a:prstGeom>
          <a:noFill/>
        </p:spPr>
        <p:txBody>
          <a:bodyPr wrap="square" rtlCol="0">
            <a:spAutoFit/>
          </a:bodyPr>
          <a:lstStyle/>
          <a:p>
            <a:r>
              <a:rPr lang="es-ES" dirty="0"/>
              <a:t>Script de JavaScript que se encarga de controlar las validaciones.</a:t>
            </a:r>
          </a:p>
        </p:txBody>
      </p:sp>
    </p:spTree>
    <p:extLst>
      <p:ext uri="{BB962C8B-B14F-4D97-AF65-F5344CB8AC3E}">
        <p14:creationId xmlns:p14="http://schemas.microsoft.com/office/powerpoint/2010/main" val="371358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BEBEA-0E8B-8618-5B67-535CCD54307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275E058-0AA7-E357-8FAB-5F3BBDC6A4A7}"/>
              </a:ext>
            </a:extLst>
          </p:cNvPr>
          <p:cNvSpPr>
            <a:spLocks noGrp="1"/>
          </p:cNvSpPr>
          <p:nvPr>
            <p:ph type="title"/>
          </p:nvPr>
        </p:nvSpPr>
        <p:spPr>
          <a:xfrm>
            <a:off x="575894" y="729658"/>
            <a:ext cx="11029616" cy="420716"/>
          </a:xfrm>
        </p:spPr>
        <p:txBody>
          <a:bodyPr rtlCol="0">
            <a:normAutofit fontScale="90000"/>
          </a:bodyPr>
          <a:lstStyle/>
          <a:p>
            <a:pPr rtl="0"/>
            <a:r>
              <a:rPr lang="es-ES" dirty="0"/>
              <a:t>Expresiones regulares</a:t>
            </a:r>
          </a:p>
        </p:txBody>
      </p:sp>
      <p:sp>
        <p:nvSpPr>
          <p:cNvPr id="3" name="CuadroTexto 2">
            <a:extLst>
              <a:ext uri="{FF2B5EF4-FFF2-40B4-BE49-F238E27FC236}">
                <a16:creationId xmlns:a16="http://schemas.microsoft.com/office/drawing/2014/main" id="{C9425B46-767F-EF77-3AA0-E54830EE5B2C}"/>
              </a:ext>
            </a:extLst>
          </p:cNvPr>
          <p:cNvSpPr txBox="1"/>
          <p:nvPr/>
        </p:nvSpPr>
        <p:spPr>
          <a:xfrm>
            <a:off x="457200" y="1430597"/>
            <a:ext cx="11267768" cy="923330"/>
          </a:xfrm>
          <a:prstGeom prst="rect">
            <a:avLst/>
          </a:prstGeom>
          <a:noFill/>
        </p:spPr>
        <p:txBody>
          <a:bodyPr wrap="square" rtlCol="0">
            <a:spAutoFit/>
          </a:bodyPr>
          <a:lstStyle/>
          <a:p>
            <a:r>
              <a:rPr lang="es-ES" dirty="0"/>
              <a:t>Son patrones de búsqueda que permiten verificar si un texto cumple con ciertas reglas. En Python, las expresiones regulares se manejan con el módulo re. En Django, puedes usarlas para validar campos de formularios cuando necesitas asegurarte de que los datos ingresados por el usuario sigan un formato específico. Los patrones básicos son:</a:t>
            </a:r>
          </a:p>
        </p:txBody>
      </p:sp>
      <p:pic>
        <p:nvPicPr>
          <p:cNvPr id="7" name="Imagen 6">
            <a:extLst>
              <a:ext uri="{FF2B5EF4-FFF2-40B4-BE49-F238E27FC236}">
                <a16:creationId xmlns:a16="http://schemas.microsoft.com/office/drawing/2014/main" id="{09F69F7D-F923-39BE-AA29-2247C04C0D29}"/>
              </a:ext>
            </a:extLst>
          </p:cNvPr>
          <p:cNvPicPr>
            <a:picLocks noChangeAspect="1"/>
          </p:cNvPicPr>
          <p:nvPr/>
        </p:nvPicPr>
        <p:blipFill>
          <a:blip r:embed="rId3"/>
          <a:stretch>
            <a:fillRect/>
          </a:stretch>
        </p:blipFill>
        <p:spPr>
          <a:xfrm>
            <a:off x="2689802" y="2523530"/>
            <a:ext cx="6801799" cy="4115374"/>
          </a:xfrm>
          <a:prstGeom prst="rect">
            <a:avLst/>
          </a:prstGeom>
        </p:spPr>
      </p:pic>
    </p:spTree>
    <p:extLst>
      <p:ext uri="{BB962C8B-B14F-4D97-AF65-F5344CB8AC3E}">
        <p14:creationId xmlns:p14="http://schemas.microsoft.com/office/powerpoint/2010/main" val="1566201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2C109-E589-A103-D57C-C3AB18F2335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5B8249F-10DB-90E5-32BC-6A1D8A55ADFB}"/>
              </a:ext>
            </a:extLst>
          </p:cNvPr>
          <p:cNvSpPr>
            <a:spLocks noGrp="1"/>
          </p:cNvSpPr>
          <p:nvPr>
            <p:ph type="title"/>
          </p:nvPr>
        </p:nvSpPr>
        <p:spPr>
          <a:xfrm>
            <a:off x="575894" y="729658"/>
            <a:ext cx="11029616" cy="420716"/>
          </a:xfrm>
        </p:spPr>
        <p:txBody>
          <a:bodyPr rtlCol="0">
            <a:normAutofit fontScale="90000"/>
          </a:bodyPr>
          <a:lstStyle/>
          <a:p>
            <a:pPr rtl="0"/>
            <a:r>
              <a:rPr lang="es-ES" dirty="0"/>
              <a:t>Ejemplo de validación de Expresiones regulares</a:t>
            </a:r>
          </a:p>
        </p:txBody>
      </p:sp>
      <p:sp>
        <p:nvSpPr>
          <p:cNvPr id="4" name="CuadroTexto 3">
            <a:extLst>
              <a:ext uri="{FF2B5EF4-FFF2-40B4-BE49-F238E27FC236}">
                <a16:creationId xmlns:a16="http://schemas.microsoft.com/office/drawing/2014/main" id="{5F1CC473-869B-D64E-621A-0F7D84100375}"/>
              </a:ext>
            </a:extLst>
          </p:cNvPr>
          <p:cNvSpPr txBox="1"/>
          <p:nvPr/>
        </p:nvSpPr>
        <p:spPr>
          <a:xfrm>
            <a:off x="481782" y="1533832"/>
            <a:ext cx="11228438" cy="646331"/>
          </a:xfrm>
          <a:prstGeom prst="rect">
            <a:avLst/>
          </a:prstGeom>
          <a:noFill/>
        </p:spPr>
        <p:txBody>
          <a:bodyPr wrap="square" rtlCol="0">
            <a:spAutoFit/>
          </a:bodyPr>
          <a:lstStyle/>
          <a:p>
            <a:r>
              <a:rPr lang="es-ES" dirty="0"/>
              <a:t>Validar un número telefónico, debe empezar por el signo +, a continuación, uno, dos o tres dígitos, luego un espacio en blanco y luego, 9 o 10 dígitos, pero no pueden empezar con el dígito cero.</a:t>
            </a:r>
          </a:p>
        </p:txBody>
      </p:sp>
      <p:pic>
        <p:nvPicPr>
          <p:cNvPr id="6" name="Imagen 5">
            <a:extLst>
              <a:ext uri="{FF2B5EF4-FFF2-40B4-BE49-F238E27FC236}">
                <a16:creationId xmlns:a16="http://schemas.microsoft.com/office/drawing/2014/main" id="{97F881B6-5720-DA1A-95AC-089613B8B002}"/>
              </a:ext>
            </a:extLst>
          </p:cNvPr>
          <p:cNvPicPr>
            <a:picLocks noChangeAspect="1"/>
          </p:cNvPicPr>
          <p:nvPr/>
        </p:nvPicPr>
        <p:blipFill>
          <a:blip r:embed="rId3"/>
          <a:stretch>
            <a:fillRect/>
          </a:stretch>
        </p:blipFill>
        <p:spPr>
          <a:xfrm>
            <a:off x="525010" y="2492373"/>
            <a:ext cx="11141980" cy="3635969"/>
          </a:xfrm>
          <a:prstGeom prst="rect">
            <a:avLst/>
          </a:prstGeom>
        </p:spPr>
      </p:pic>
    </p:spTree>
    <p:extLst>
      <p:ext uri="{BB962C8B-B14F-4D97-AF65-F5344CB8AC3E}">
        <p14:creationId xmlns:p14="http://schemas.microsoft.com/office/powerpoint/2010/main" val="1918426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84AF9-2414-CC3B-7081-A69B0C20BCC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662BB29-8110-CA73-A3E7-A7AF8F19B235}"/>
              </a:ext>
            </a:extLst>
          </p:cNvPr>
          <p:cNvSpPr>
            <a:spLocks noGrp="1"/>
          </p:cNvSpPr>
          <p:nvPr>
            <p:ph type="title"/>
          </p:nvPr>
        </p:nvSpPr>
        <p:spPr>
          <a:xfrm>
            <a:off x="575894" y="729658"/>
            <a:ext cx="11029616" cy="420716"/>
          </a:xfrm>
        </p:spPr>
        <p:txBody>
          <a:bodyPr rtlCol="0">
            <a:normAutofit fontScale="90000"/>
          </a:bodyPr>
          <a:lstStyle/>
          <a:p>
            <a:pPr rtl="0"/>
            <a:r>
              <a:rPr lang="es-ES" dirty="0"/>
              <a:t>explicación de validación de Expresiones regulares</a:t>
            </a:r>
          </a:p>
        </p:txBody>
      </p:sp>
      <p:sp>
        <p:nvSpPr>
          <p:cNvPr id="4" name="CuadroTexto 3">
            <a:extLst>
              <a:ext uri="{FF2B5EF4-FFF2-40B4-BE49-F238E27FC236}">
                <a16:creationId xmlns:a16="http://schemas.microsoft.com/office/drawing/2014/main" id="{97E812D2-FAE1-992A-A363-FF09092DC9B7}"/>
              </a:ext>
            </a:extLst>
          </p:cNvPr>
          <p:cNvSpPr txBox="1"/>
          <p:nvPr/>
        </p:nvSpPr>
        <p:spPr>
          <a:xfrm>
            <a:off x="481782" y="1533832"/>
            <a:ext cx="11228438" cy="646331"/>
          </a:xfrm>
          <a:prstGeom prst="rect">
            <a:avLst/>
          </a:prstGeom>
          <a:noFill/>
        </p:spPr>
        <p:txBody>
          <a:bodyPr wrap="square" rtlCol="0">
            <a:spAutoFit/>
          </a:bodyPr>
          <a:lstStyle/>
          <a:p>
            <a:r>
              <a:rPr lang="es-ES" dirty="0"/>
              <a:t>Validar un número telefónico, debe empezar por el signo +, a continuación, uno, dos o tres dígitos, luego un espacio en blanco y luego, 9 o 10 dígitos, pero no pueden empezar con el dígito cero.</a:t>
            </a:r>
          </a:p>
        </p:txBody>
      </p:sp>
      <p:pic>
        <p:nvPicPr>
          <p:cNvPr id="5" name="Imagen 4">
            <a:extLst>
              <a:ext uri="{FF2B5EF4-FFF2-40B4-BE49-F238E27FC236}">
                <a16:creationId xmlns:a16="http://schemas.microsoft.com/office/drawing/2014/main" id="{BB5A359B-800B-706A-A004-2C080B0A46BF}"/>
              </a:ext>
            </a:extLst>
          </p:cNvPr>
          <p:cNvPicPr>
            <a:picLocks noChangeAspect="1"/>
          </p:cNvPicPr>
          <p:nvPr/>
        </p:nvPicPr>
        <p:blipFill>
          <a:blip r:embed="rId3"/>
          <a:stretch>
            <a:fillRect/>
          </a:stretch>
        </p:blipFill>
        <p:spPr>
          <a:xfrm>
            <a:off x="1501877" y="2959868"/>
            <a:ext cx="9188245" cy="3435940"/>
          </a:xfrm>
          <a:prstGeom prst="rect">
            <a:avLst/>
          </a:prstGeom>
        </p:spPr>
      </p:pic>
      <p:sp>
        <p:nvSpPr>
          <p:cNvPr id="9" name="CuadroTexto 8">
            <a:extLst>
              <a:ext uri="{FF2B5EF4-FFF2-40B4-BE49-F238E27FC236}">
                <a16:creationId xmlns:a16="http://schemas.microsoft.com/office/drawing/2014/main" id="{640D49BF-CFD2-3773-F826-CA2E1413B38B}"/>
              </a:ext>
            </a:extLst>
          </p:cNvPr>
          <p:cNvSpPr txBox="1"/>
          <p:nvPr/>
        </p:nvSpPr>
        <p:spPr>
          <a:xfrm>
            <a:off x="575894" y="2396208"/>
            <a:ext cx="3576866" cy="369332"/>
          </a:xfrm>
          <a:prstGeom prst="rect">
            <a:avLst/>
          </a:prstGeom>
          <a:noFill/>
          <a:ln>
            <a:solidFill>
              <a:srgbClr val="C00000"/>
            </a:solidFill>
          </a:ln>
        </p:spPr>
        <p:txBody>
          <a:bodyPr wrap="square" rtlCol="0">
            <a:spAutoFit/>
          </a:bodyPr>
          <a:lstStyle/>
          <a:p>
            <a:r>
              <a:rPr lang="pt-BR" dirty="0"/>
              <a:t>patron = r"^\+\d{1,3} [1-9]\d{8,9}$"</a:t>
            </a:r>
            <a:endParaRPr lang="es-ES" dirty="0"/>
          </a:p>
        </p:txBody>
      </p:sp>
      <p:sp>
        <p:nvSpPr>
          <p:cNvPr id="10" name="CuadroTexto 9">
            <a:extLst>
              <a:ext uri="{FF2B5EF4-FFF2-40B4-BE49-F238E27FC236}">
                <a16:creationId xmlns:a16="http://schemas.microsoft.com/office/drawing/2014/main" id="{741DE7C0-54CB-1C7A-822B-A8AEADE386F6}"/>
              </a:ext>
            </a:extLst>
          </p:cNvPr>
          <p:cNvSpPr txBox="1"/>
          <p:nvPr/>
        </p:nvSpPr>
        <p:spPr>
          <a:xfrm>
            <a:off x="4555781" y="2396208"/>
            <a:ext cx="7049729" cy="369332"/>
          </a:xfrm>
          <a:prstGeom prst="rect">
            <a:avLst/>
          </a:prstGeom>
          <a:noFill/>
          <a:ln>
            <a:solidFill>
              <a:srgbClr val="C00000"/>
            </a:solidFill>
          </a:ln>
        </p:spPr>
        <p:txBody>
          <a:bodyPr wrap="square" rtlCol="0">
            <a:spAutoFit/>
          </a:bodyPr>
          <a:lstStyle/>
          <a:p>
            <a:r>
              <a:rPr lang="es-ES"/>
              <a:t>El prefijo r evita que Python interprete los caracteres de escape, como \</a:t>
            </a:r>
          </a:p>
        </p:txBody>
      </p:sp>
      <p:sp>
        <p:nvSpPr>
          <p:cNvPr id="11" name="Rectángulo 10">
            <a:extLst>
              <a:ext uri="{FF2B5EF4-FFF2-40B4-BE49-F238E27FC236}">
                <a16:creationId xmlns:a16="http://schemas.microsoft.com/office/drawing/2014/main" id="{168D0692-150A-35E7-F447-4A64B42F2686}"/>
              </a:ext>
            </a:extLst>
          </p:cNvPr>
          <p:cNvSpPr/>
          <p:nvPr/>
        </p:nvSpPr>
        <p:spPr>
          <a:xfrm>
            <a:off x="1501877" y="3429000"/>
            <a:ext cx="1226575" cy="405581"/>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Rectángulo 11">
            <a:extLst>
              <a:ext uri="{FF2B5EF4-FFF2-40B4-BE49-F238E27FC236}">
                <a16:creationId xmlns:a16="http://schemas.microsoft.com/office/drawing/2014/main" id="{238D1DC7-3BBA-C63A-35EE-901B8C28367D}"/>
              </a:ext>
            </a:extLst>
          </p:cNvPr>
          <p:cNvSpPr/>
          <p:nvPr/>
        </p:nvSpPr>
        <p:spPr>
          <a:xfrm>
            <a:off x="1501877" y="5969795"/>
            <a:ext cx="1226575" cy="405581"/>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09126873"/>
      </p:ext>
    </p:extLst>
  </p:cSld>
  <p:clrMapOvr>
    <a:masterClrMapping/>
  </p:clrMapOvr>
</p:sld>
</file>

<file path=ppt/theme/theme1.xml><?xml version="1.0" encoding="utf-8"?>
<a:theme xmlns:a="http://schemas.openxmlformats.org/drawingml/2006/main" name="Personaliza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9_TF56390039_Win32" id="{FCB14B3E-2B92-48B8-A334-05E7A8EE34E1}" vid="{B6EC9E21-8C82-4EB1-BBE7-A370F785D0C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{89069D95-64E9-4BFF-BD1B-26FA7F515EEA}tf56390039_win32</Template>
  <TotalTime>67</TotalTime>
  <Words>759</Words>
  <Application>Microsoft Office PowerPoint</Application>
  <PresentationFormat>Panorámica</PresentationFormat>
  <Paragraphs>52</Paragraphs>
  <Slides>9</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Gill Sans MT</vt:lpstr>
      <vt:lpstr>Wingdings 2</vt:lpstr>
      <vt:lpstr>Personalizado</vt:lpstr>
      <vt:lpstr>Validaciones en django</vt:lpstr>
      <vt:lpstr>Validaciones en el modelo</vt:lpstr>
      <vt:lpstr>Validaciones en el formulario</vt:lpstr>
      <vt:lpstr>cuadro COMPARATIVO</vt:lpstr>
      <vt:lpstr>VALIDACIÓN EN BASE AL MODELO</vt:lpstr>
      <vt:lpstr>VALIDACIÓN genérica para las plantillas</vt:lpstr>
      <vt:lpstr>Expresiones regulares</vt:lpstr>
      <vt:lpstr>Ejemplo de validación de Expresiones regulares</vt:lpstr>
      <vt:lpstr>explicación de validación de Expresiones regulares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Ricardo Ramos Zevallos</dc:creator>
  <cp:lastModifiedBy>Ricardo Ramos Zevallos</cp:lastModifiedBy>
  <cp:revision>14</cp:revision>
  <dcterms:created xsi:type="dcterms:W3CDTF">2024-11-23T04:36:48Z</dcterms:created>
  <dcterms:modified xsi:type="dcterms:W3CDTF">2024-11-23T05:43:55Z</dcterms:modified>
</cp:coreProperties>
</file>