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CA51AF-AA68-42B9-806F-56AD61360C3D}" type="datetime1">
              <a:rPr lang="en-US" smtClean="0"/>
              <a:t>10/3/2016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A9963C-C20C-412E-9BFE-CC18305F9C81}" type="slidenum">
              <a:rPr lang="en-US" smtClean="0"/>
              <a:t>‹#›</a:t>
            </a:fld>
            <a:endParaRPr lang="en-US"/>
          </a:p>
        </p:txBody>
      </p:sp>
    </p:spTree>
    <p:extLst>
      <p:ext uri="{BB962C8B-B14F-4D97-AF65-F5344CB8AC3E}">
        <p14:creationId xmlns:p14="http://schemas.microsoft.com/office/powerpoint/2010/main" val="2496099284"/>
      </p:ext>
    </p:extLst>
  </p:cSld>
  <p:clrMap bg1="lt1" tx1="dk1" bg2="lt2" tx2="dk2" accent1="accent1" accent2="accent2" accent3="accent3" accent4="accent4" accent5="accent5" accent6="accent6" hlink="hlink" folHlink="folHlink"/>
  <p:hf sldNum="0"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2.022"/>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9370 9200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349"/>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661"/>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BDC05-9DAF-4826-B977-C3834958BD68}" type="datetime1">
              <a:rPr lang="en-US" smtClean="0"/>
              <a:t>10/3/2016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292C3-338D-4BA3-8C41-4B7FC8543F76}" type="slidenum">
              <a:rPr lang="en-US" smtClean="0"/>
              <a:t>‹#›</a:t>
            </a:fld>
            <a:endParaRPr lang="en-US"/>
          </a:p>
        </p:txBody>
      </p:sp>
    </p:spTree>
    <p:extLst>
      <p:ext uri="{BB962C8B-B14F-4D97-AF65-F5344CB8AC3E}">
        <p14:creationId xmlns:p14="http://schemas.microsoft.com/office/powerpoint/2010/main" val="1228323563"/>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07390-D114-4C6A-82B5-BBE5CE6A72DC}" type="datetime1">
              <a:rPr lang="en-US" smtClean="0"/>
              <a:t>10/3/2016</a:t>
            </a:fld>
            <a:endParaRPr lang="en-US"/>
          </a:p>
        </p:txBody>
      </p:sp>
      <p:sp>
        <p:nvSpPr>
          <p:cNvPr id="5" name="Footer Placeholder 4"/>
          <p:cNvSpPr>
            <a:spLocks noGrp="1"/>
          </p:cNvSpPr>
          <p:nvPr>
            <p:ph type="ftr" sz="quarter" idx="11"/>
          </p:nvPr>
        </p:nvSpPr>
        <p:spPr/>
        <p:txBody>
          <a:bodyPr/>
          <a:lstStyle/>
          <a:p>
            <a:r>
              <a:rPr lang="en-US"/>
              <a:t>MSME Cloud</a:t>
            </a:r>
            <a:endParaRPr lang="en-US"/>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7499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831AB-B0E6-45A1-8D60-6C7E158314CB}" type="datetime1">
              <a:rPr lang="en-US" smtClean="0"/>
              <a:t>10/3/2016</a:t>
            </a:fld>
            <a:endParaRPr lang="en-US"/>
          </a:p>
        </p:txBody>
      </p:sp>
      <p:sp>
        <p:nvSpPr>
          <p:cNvPr id="5" name="Footer Placeholder 4"/>
          <p:cNvSpPr>
            <a:spLocks noGrp="1"/>
          </p:cNvSpPr>
          <p:nvPr>
            <p:ph type="ftr" sz="quarter" idx="11"/>
          </p:nvPr>
        </p:nvSpPr>
        <p:spPr/>
        <p:txBody>
          <a:bodyPr/>
          <a:lstStyle/>
          <a:p>
            <a:r>
              <a:rPr lang="en-US"/>
              <a:t>MSME Cloud</a:t>
            </a:r>
            <a:endParaRPr lang="en-US"/>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86348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E280A-FC5F-4C8C-9A15-2C1A10B50908}" type="datetime1">
              <a:rPr lang="en-US" smtClean="0"/>
              <a:t>10/3/2016</a:t>
            </a:fld>
            <a:endParaRPr lang="en-US"/>
          </a:p>
        </p:txBody>
      </p:sp>
      <p:sp>
        <p:nvSpPr>
          <p:cNvPr id="5" name="Footer Placeholder 4"/>
          <p:cNvSpPr>
            <a:spLocks noGrp="1"/>
          </p:cNvSpPr>
          <p:nvPr>
            <p:ph type="ftr" sz="quarter" idx="11"/>
          </p:nvPr>
        </p:nvSpPr>
        <p:spPr/>
        <p:txBody>
          <a:bodyPr/>
          <a:lstStyle/>
          <a:p>
            <a:r>
              <a:rPr lang="en-US"/>
              <a:t>MSME Cloud</a:t>
            </a:r>
            <a:endParaRPr lang="en-US"/>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24065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BA214-CBB9-4BE5-BA15-E493E9ECDA1F}" type="datetime1">
              <a:rPr lang="en-US" smtClean="0"/>
              <a:t>10/3/2016</a:t>
            </a:fld>
            <a:endParaRPr lang="en-US"/>
          </a:p>
        </p:txBody>
      </p:sp>
      <p:sp>
        <p:nvSpPr>
          <p:cNvPr id="5" name="Footer Placeholder 4"/>
          <p:cNvSpPr>
            <a:spLocks noGrp="1"/>
          </p:cNvSpPr>
          <p:nvPr>
            <p:ph type="ftr" sz="quarter" idx="11"/>
          </p:nvPr>
        </p:nvSpPr>
        <p:spPr/>
        <p:txBody>
          <a:bodyPr/>
          <a:lstStyle/>
          <a:p>
            <a:r>
              <a:rPr lang="en-US"/>
              <a:t>MSME Cloud</a:t>
            </a:r>
            <a:endParaRPr lang="en-US"/>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58680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3D55B-D836-45B4-B936-DA78D1F89681}" type="datetime1">
              <a:rPr lang="en-US" smtClean="0"/>
              <a:t>10/3/2016</a:t>
            </a:fld>
            <a:endParaRPr lang="en-US"/>
          </a:p>
        </p:txBody>
      </p:sp>
      <p:sp>
        <p:nvSpPr>
          <p:cNvPr id="5" name="Footer Placeholder 4"/>
          <p:cNvSpPr>
            <a:spLocks noGrp="1"/>
          </p:cNvSpPr>
          <p:nvPr>
            <p:ph type="ftr" sz="quarter" idx="11"/>
          </p:nvPr>
        </p:nvSpPr>
        <p:spPr/>
        <p:txBody>
          <a:bodyPr/>
          <a:lstStyle/>
          <a:p>
            <a:r>
              <a:rPr lang="en-US"/>
              <a:t>MSME Cloud</a:t>
            </a:r>
            <a:endParaRPr lang="en-US"/>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73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73161-BF48-4441-8857-5F2F25A2B294}" type="datetime1">
              <a:rPr lang="en-US" smtClean="0"/>
              <a:t>10/3/2016</a:t>
            </a:fld>
            <a:endParaRPr lang="en-US"/>
          </a:p>
        </p:txBody>
      </p:sp>
      <p:sp>
        <p:nvSpPr>
          <p:cNvPr id="6" name="Footer Placeholder 5"/>
          <p:cNvSpPr>
            <a:spLocks noGrp="1"/>
          </p:cNvSpPr>
          <p:nvPr>
            <p:ph type="ftr" sz="quarter" idx="11"/>
          </p:nvPr>
        </p:nvSpPr>
        <p:spPr/>
        <p:txBody>
          <a:bodyPr/>
          <a:lstStyle/>
          <a:p>
            <a:r>
              <a:rPr lang="en-US"/>
              <a:t>MSME Cloud</a:t>
            </a:r>
            <a:endParaRPr lang="en-US"/>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0873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639B9-51FD-4C31-8647-28994D994B4F}" type="datetime1">
              <a:rPr lang="en-US" smtClean="0"/>
              <a:t>10/3/2016</a:t>
            </a:fld>
            <a:endParaRPr lang="en-US"/>
          </a:p>
        </p:txBody>
      </p:sp>
      <p:sp>
        <p:nvSpPr>
          <p:cNvPr id="8" name="Footer Placeholder 7"/>
          <p:cNvSpPr>
            <a:spLocks noGrp="1"/>
          </p:cNvSpPr>
          <p:nvPr>
            <p:ph type="ftr" sz="quarter" idx="11"/>
          </p:nvPr>
        </p:nvSpPr>
        <p:spPr/>
        <p:txBody>
          <a:bodyPr/>
          <a:lstStyle/>
          <a:p>
            <a:r>
              <a:rPr lang="en-US"/>
              <a:t>MSME Cloud</a:t>
            </a:r>
            <a:endParaRPr lang="en-US"/>
          </a:p>
        </p:txBody>
      </p:sp>
      <p:sp>
        <p:nvSpPr>
          <p:cNvPr id="9" name="Slide Number Placeholder 8"/>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67102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2592E-1EA5-47BE-850B-F6BF4338D92D}" type="datetime1">
              <a:rPr lang="en-US" smtClean="0"/>
              <a:t>10/3/2016</a:t>
            </a:fld>
            <a:endParaRPr lang="en-US"/>
          </a:p>
        </p:txBody>
      </p:sp>
      <p:sp>
        <p:nvSpPr>
          <p:cNvPr id="4" name="Footer Placeholder 3"/>
          <p:cNvSpPr>
            <a:spLocks noGrp="1"/>
          </p:cNvSpPr>
          <p:nvPr>
            <p:ph type="ftr" sz="quarter" idx="11"/>
          </p:nvPr>
        </p:nvSpPr>
        <p:spPr/>
        <p:txBody>
          <a:bodyPr/>
          <a:lstStyle/>
          <a:p>
            <a:r>
              <a:rPr lang="en-US"/>
              <a:t>MSME Cloud</a:t>
            </a:r>
            <a:endParaRPr lang="en-US"/>
          </a:p>
        </p:txBody>
      </p:sp>
      <p:sp>
        <p:nvSpPr>
          <p:cNvPr id="5" name="Slide Number Placeholder 4"/>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51611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692A2F-2634-4098-ACD9-1B1C7E7FAD54}" type="datetime1">
              <a:rPr lang="en-US" smtClean="0"/>
              <a:t>10/3/2016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MSME Cloud</a:t>
            </a:r>
            <a:endParaRPr lang="en-US"/>
          </a:p>
        </p:txBody>
      </p:sp>
      <p:sp>
        <p:nvSpPr>
          <p:cNvPr id="9" name="Slide Number Placeholder 8"/>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7427480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3EA9DC-2DEA-4F86-883C-AD49D5C5EDA4}" type="datetime1">
              <a:rPr lang="en-US" smtClean="0"/>
              <a:t>10/3/2016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MSME Cloud</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BA51F7-FDE6-4140-B874-4C56724C1AB8}" type="slidenum">
              <a:rPr lang="en-US" smtClean="0"/>
              <a:t>‹#›</a:t>
            </a:fld>
            <a:endParaRPr lang="en-US"/>
          </a:p>
        </p:txBody>
      </p:sp>
    </p:spTree>
    <p:extLst>
      <p:ext uri="{BB962C8B-B14F-4D97-AF65-F5344CB8AC3E}">
        <p14:creationId xmlns:p14="http://schemas.microsoft.com/office/powerpoint/2010/main" val="9306798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DD2A40-0ED9-42F1-A3A6-B0E87AFA8A08}" type="datetime1">
              <a:rPr lang="en-US" smtClean="0"/>
              <a:t>10/3/2016</a:t>
            </a:fld>
            <a:endParaRPr lang="en-US"/>
          </a:p>
        </p:txBody>
      </p:sp>
      <p:sp>
        <p:nvSpPr>
          <p:cNvPr id="6" name="Footer Placeholder 5"/>
          <p:cNvSpPr>
            <a:spLocks noGrp="1"/>
          </p:cNvSpPr>
          <p:nvPr>
            <p:ph type="ftr" sz="quarter" idx="11"/>
          </p:nvPr>
        </p:nvSpPr>
        <p:spPr/>
        <p:txBody>
          <a:bodyPr/>
          <a:lstStyle/>
          <a:p>
            <a:r>
              <a:rPr lang="en-US"/>
              <a:t>MSME Cloud</a:t>
            </a:r>
            <a:endParaRPr lang="en-US"/>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7217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28491E-9044-42F5-A2E8-AC6EC439F5CA}" type="datetime1">
              <a:rPr lang="en-US" smtClean="0"/>
              <a:t>10/3/2016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MSME Cloud</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BA51F7-FDE6-4140-B874-4C56724C1AB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373087"/>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688021" y="6470880"/>
            <a:ext cx="2010103" cy="267170"/>
          </a:xfrm>
        </p:spPr>
        <p:txBody>
          <a:bodyPr/>
          <a:lstStyle/>
          <a:p>
            <a:fld id="{0B4DA7F7-979E-465E-9545-8598E5A326FB}" type="datetime1">
              <a:rPr lang="en-US" smtClean="0"/>
              <a:t>10/3/2016</a:t>
            </a:fld>
            <a:endParaRPr lang="en-US" dirty="0"/>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6552640" y="6470880"/>
              <a:ext cx="0" cy="360"/>
            </p14:xfrm>
          </p:contentPart>
        </mc:Choice>
        <mc:Fallback>
          <p:pic>
            <p:nvPicPr>
              <p:cNvPr id="6" name="Ink 5"/>
              <p:cNvPicPr/>
              <p:nvPr/>
            </p:nvPicPr>
            <p:blipFill/>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3982240" y="6623520"/>
              <a:ext cx="0" cy="360"/>
            </p14:xfrm>
          </p:contentPart>
        </mc:Choice>
        <mc:Fallback>
          <p:pic>
            <p:nvPicPr>
              <p:cNvPr id="7" name="Ink 6"/>
              <p:cNvPicPr/>
              <p:nvPr/>
            </p:nvPicPr>
            <p:blipFill/>
            <p:spPr/>
          </p:pic>
        </mc:Fallback>
      </mc:AlternateContent>
      <mc:AlternateContent xmlns:mc="http://schemas.openxmlformats.org/markup-compatibility/2006">
        <mc:Choice xmlns:p14="http://schemas.microsoft.com/office/powerpoint/2010/main" Requires="p14">
          <p:contentPart p14:bwMode="auto" r:id="rId5">
            <p14:nvContentPartPr>
              <p14:cNvPr id="8" name="Ink 7"/>
              <p14:cNvContentPartPr/>
              <p14:nvPr/>
            </p14:nvContentPartPr>
            <p14:xfrm>
              <a:off x="3982240" y="6623520"/>
              <a:ext cx="0" cy="360"/>
            </p14:xfrm>
          </p:contentPart>
        </mc:Choice>
        <mc:Fallback>
          <p:pic>
            <p:nvPicPr>
              <p:cNvPr id="8" name="Ink 7"/>
              <p:cNvPicPr/>
              <p:nvPr/>
            </p:nvPicPr>
            <p:blipFill/>
            <p:spPr/>
          </p:pic>
        </mc:Fallback>
      </mc:AlternateContent>
      <p:sp>
        <p:nvSpPr>
          <p:cNvPr id="10" name="Rectangle 9"/>
          <p:cNvSpPr/>
          <p:nvPr/>
        </p:nvSpPr>
        <p:spPr>
          <a:xfrm>
            <a:off x="-296917" y="121639"/>
            <a:ext cx="5969875" cy="1323439"/>
          </a:xfrm>
          <a:prstGeom prst="rect">
            <a:avLst/>
          </a:prstGeom>
          <a:noFill/>
          <a:scene3d>
            <a:camera prst="orthographicFront"/>
            <a:lightRig rig="threePt" dir="t"/>
          </a:scene3d>
          <a:sp3d>
            <a:bevelT w="19050"/>
          </a:sp3d>
        </p:spPr>
        <p:txBody>
          <a:bodyPr wrap="square" lIns="91440" tIns="45720" rIns="91440" bIns="45720">
            <a:spAutoFit/>
          </a:bodyPr>
          <a:lstStyle/>
          <a:p>
            <a:pPr algn="ctr"/>
            <a:r>
              <a:rPr lang="en-US" sz="5400" b="1" cap="none" spc="50" dirty="0">
                <a:ln w="0"/>
                <a:solidFill>
                  <a:schemeClr val="tx2">
                    <a:lumMod val="40000"/>
                    <a:lumOff val="60000"/>
                  </a:schemeClr>
                </a:solidFill>
                <a:effectLst>
                  <a:innerShdw blurRad="63500" dist="50800" dir="13500000">
                    <a:srgbClr val="000000">
                      <a:alpha val="50000"/>
                    </a:srgbClr>
                  </a:innerShdw>
                </a:effectLst>
              </a:rPr>
              <a:t>MSME</a:t>
            </a:r>
            <a:r>
              <a:rPr lang="en-US" sz="5400" b="1" cap="none" spc="50" dirty="0">
                <a:ln w="0"/>
                <a:solidFill>
                  <a:schemeClr val="bg2"/>
                </a:solidFill>
                <a:effectLst>
                  <a:innerShdw blurRad="63500" dist="50800" dir="13500000">
                    <a:srgbClr val="000000">
                      <a:alpha val="50000"/>
                    </a:srgbClr>
                  </a:innerShdw>
                </a:effectLst>
              </a:rPr>
              <a:t> </a:t>
            </a:r>
            <a:r>
              <a:rPr lang="en-US" sz="8000" b="1" cap="none" spc="50" dirty="0">
                <a:ln w="0"/>
                <a:solidFill>
                  <a:schemeClr val="tx2">
                    <a:lumMod val="60000"/>
                    <a:lumOff val="40000"/>
                  </a:schemeClr>
                </a:solidFill>
                <a:effectLst>
                  <a:innerShdw blurRad="63500" dist="50800" dir="13500000">
                    <a:srgbClr val="000000">
                      <a:alpha val="50000"/>
                    </a:srgbClr>
                  </a:innerShdw>
                </a:effectLst>
              </a:rPr>
              <a:t>Cloud</a:t>
            </a:r>
          </a:p>
        </p:txBody>
      </p:sp>
      <p:sp>
        <p:nvSpPr>
          <p:cNvPr id="13" name="Rectangle 12"/>
          <p:cNvSpPr/>
          <p:nvPr/>
        </p:nvSpPr>
        <p:spPr>
          <a:xfrm>
            <a:off x="-984987" y="889003"/>
            <a:ext cx="7722117" cy="708715"/>
          </a:xfrm>
          <a:prstGeom prst="rect">
            <a:avLst/>
          </a:prstGeom>
          <a:noFill/>
        </p:spPr>
        <p:txBody>
          <a:bodyPr wrap="square">
            <a:spAutoFit/>
          </a:bodyPr>
          <a:lstStyle/>
          <a:p>
            <a:pPr algn="ct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B2B</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E-Commerce</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Portal</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for</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IT</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Products</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and</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Services</a:t>
            </a:r>
          </a:p>
        </p:txBody>
      </p:sp>
    </p:spTree>
    <p:extLst>
      <p:ext uri="{BB962C8B-B14F-4D97-AF65-F5344CB8AC3E}">
        <p14:creationId xmlns:p14="http://schemas.microsoft.com/office/powerpoint/2010/main" val="69789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10/3/2016</a:t>
            </a:fld>
            <a:endParaRPr lang="en-US"/>
          </a:p>
        </p:txBody>
      </p:sp>
      <p:sp>
        <p:nvSpPr>
          <p:cNvPr id="3" name="Footer Placeholder 2"/>
          <p:cNvSpPr>
            <a:spLocks noGrp="1"/>
          </p:cNvSpPr>
          <p:nvPr>
            <p:ph type="ftr" sz="quarter" idx="11"/>
          </p:nvPr>
        </p:nvSpPr>
        <p:spPr/>
        <p:txBody>
          <a:bodyPr/>
          <a:lstStyle/>
          <a:p>
            <a:r>
              <a:rPr lang="en-US"/>
              <a:t>MSME Cloud</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78200659"/>
              </p:ext>
            </p:extLst>
          </p:nvPr>
        </p:nvGraphicFramePr>
        <p:xfrm>
          <a:off x="2333415" y="650240"/>
          <a:ext cx="7701280" cy="4735830"/>
        </p:xfrm>
        <a:graphic>
          <a:graphicData uri="http://schemas.openxmlformats.org/drawingml/2006/table">
            <a:tbl>
              <a:tblPr firstRow="1" bandRow="1">
                <a:tableStyleId>{5C22544A-7EE6-4342-B048-85BDC9FD1C3A}</a:tableStyleId>
              </a:tblPr>
              <a:tblGrid>
                <a:gridCol w="3850640">
                  <a:extLst>
                    <a:ext uri="{9D8B030D-6E8A-4147-A177-3AD203B41FA5}">
                      <a16:colId xmlns:a16="http://schemas.microsoft.com/office/drawing/2014/main" val="2009765025"/>
                    </a:ext>
                  </a:extLst>
                </a:gridCol>
                <a:gridCol w="3850640">
                  <a:extLst>
                    <a:ext uri="{9D8B030D-6E8A-4147-A177-3AD203B41FA5}">
                      <a16:colId xmlns:a16="http://schemas.microsoft.com/office/drawing/2014/main" val="208281062"/>
                    </a:ext>
                  </a:extLst>
                </a:gridCol>
              </a:tblGrid>
              <a:tr h="377190">
                <a:tc>
                  <a:txBody>
                    <a:bodyPr/>
                    <a:lstStyle/>
                    <a:p>
                      <a:endParaRPr lang="en-US" dirty="0"/>
                    </a:p>
                  </a:txBody>
                  <a:tcPr/>
                </a:tc>
                <a:tc>
                  <a:txBody>
                    <a:bodyPr/>
                    <a:lstStyle/>
                    <a:p>
                      <a:endParaRPr lang="en-US"/>
                    </a:p>
                  </a:txBody>
                  <a:tcPr/>
                </a:tc>
                <a:extLst>
                  <a:ext uri="{0D108BD9-81ED-4DB2-BD59-A6C34878D82A}">
                    <a16:rowId xmlns:a16="http://schemas.microsoft.com/office/drawing/2014/main" val="4201051662"/>
                  </a:ext>
                </a:extLst>
              </a:tr>
              <a:tr h="1100244">
                <a:tc>
                  <a:txBody>
                    <a:bodyPr/>
                    <a:lstStyle/>
                    <a:p>
                      <a:pPr algn="ctr"/>
                      <a:r>
                        <a:rPr lang="en-US" sz="2400" kern="1200" dirty="0">
                          <a:solidFill>
                            <a:schemeClr val="dk1"/>
                          </a:solidFill>
                          <a:effectLst/>
                          <a:latin typeface="+mn-lt"/>
                          <a:ea typeface="+mn-ea"/>
                          <a:cs typeface="+mn-cs"/>
                        </a:rPr>
                        <a:t>Credit</a:t>
                      </a:r>
                      <a:endParaRPr lang="en-US" sz="2400" dirty="0"/>
                    </a:p>
                  </a:txBody>
                  <a:tcPr/>
                </a:tc>
                <a:tc>
                  <a:txBody>
                    <a:bodyPr/>
                    <a:lstStyle/>
                    <a:p>
                      <a:pPr marL="0" marR="0">
                        <a:spcBef>
                          <a:spcPts val="0"/>
                        </a:spcBef>
                        <a:spcAft>
                          <a:spcPts val="0"/>
                        </a:spcAft>
                      </a:pPr>
                      <a:r>
                        <a:rPr lang="en-US" sz="1600" i="0" dirty="0">
                          <a:effectLst/>
                          <a:latin typeface="Times New Roman" panose="02020603050405020304" pitchFamily="18" charset="0"/>
                          <a:ea typeface="Times New Roman" panose="02020603050405020304" pitchFamily="18" charset="0"/>
                        </a:rPr>
                        <a:t> use case describes situations when customer should receive a refund for a transaction that was either successfully processed and settled through the system or for some transaction that was not originally submitted through the payment gateway.</a:t>
                      </a:r>
                      <a:endParaRPr lang="en-US" sz="16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145689245"/>
                  </a:ext>
                </a:extLst>
              </a:tr>
              <a:tr h="1100244">
                <a:tc>
                  <a:txBody>
                    <a:bodyPr/>
                    <a:lstStyle/>
                    <a:p>
                      <a:pPr algn="ctr"/>
                      <a:r>
                        <a:rPr lang="en-US" sz="2400" kern="1200" dirty="0">
                          <a:solidFill>
                            <a:schemeClr val="dk1"/>
                          </a:solidFill>
                          <a:effectLst/>
                          <a:latin typeface="+mn-lt"/>
                          <a:ea typeface="+mn-ea"/>
                          <a:cs typeface="+mn-cs"/>
                        </a:rPr>
                        <a:t>Void</a:t>
                      </a:r>
                      <a:endParaRPr lang="en-US" sz="2400" dirty="0"/>
                    </a:p>
                  </a:txBody>
                  <a:tcPr/>
                </a:tc>
                <a:tc>
                  <a:txBody>
                    <a:bodyPr/>
                    <a:lstStyle/>
                    <a:p>
                      <a:pPr marL="0" marR="0">
                        <a:spcBef>
                          <a:spcPts val="0"/>
                        </a:spcBef>
                        <a:spcAft>
                          <a:spcPts val="0"/>
                        </a:spcAft>
                      </a:pPr>
                      <a:r>
                        <a:rPr lang="en-US" sz="16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Use case describes cases when it is needed to cancel one or several related transactions that were not yet settled. If possible, the transactions will not be sent for settlement. If the Void transaction fails, the original transaction is likely already settled.</a:t>
                      </a:r>
                      <a:endParaRPr lang="en-US" sz="16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441016242"/>
                  </a:ext>
                </a:extLst>
              </a:tr>
              <a:tr h="1100244">
                <a:tc>
                  <a:txBody>
                    <a:bodyPr/>
                    <a:lstStyle/>
                    <a:p>
                      <a:pPr algn="ctr"/>
                      <a:r>
                        <a:rPr lang="en-US" sz="1800" kern="1200" dirty="0">
                          <a:solidFill>
                            <a:schemeClr val="dk1"/>
                          </a:solidFill>
                          <a:effectLst/>
                          <a:latin typeface="+mn-lt"/>
                          <a:ea typeface="+mn-ea"/>
                          <a:cs typeface="+mn-cs"/>
                        </a:rPr>
                        <a:t>Verify</a:t>
                      </a:r>
                      <a:endParaRPr lang="en-US" sz="2400" dirty="0"/>
                    </a:p>
                  </a:txBody>
                  <a:tcPr/>
                </a:tc>
                <a:tc>
                  <a:txBody>
                    <a:bodyPr/>
                    <a:lstStyle/>
                    <a:p>
                      <a:r>
                        <a:rPr lang="en-US" sz="1800" kern="1200" dirty="0">
                          <a:solidFill>
                            <a:schemeClr val="dk1"/>
                          </a:solidFill>
                          <a:effectLst/>
                          <a:latin typeface="+mn-lt"/>
                          <a:ea typeface="+mn-ea"/>
                          <a:cs typeface="+mn-cs"/>
                        </a:rPr>
                        <a:t>use case describes zero or small amount verification transactions which could also include verification of some client's data such as address</a:t>
                      </a:r>
                      <a:endParaRPr lang="en-US" dirty="0"/>
                    </a:p>
                  </a:txBody>
                  <a:tcPr/>
                </a:tc>
                <a:extLst>
                  <a:ext uri="{0D108BD9-81ED-4DB2-BD59-A6C34878D82A}">
                    <a16:rowId xmlns:a16="http://schemas.microsoft.com/office/drawing/2014/main" val="3379161648"/>
                  </a:ext>
                </a:extLst>
              </a:tr>
            </a:tbl>
          </a:graphicData>
        </a:graphic>
      </p:graphicFrame>
    </p:spTree>
    <p:extLst>
      <p:ext uri="{BB962C8B-B14F-4D97-AF65-F5344CB8AC3E}">
        <p14:creationId xmlns:p14="http://schemas.microsoft.com/office/powerpoint/2010/main" val="164646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a:effectLst>
                  <a:reflection stA="0" endPos="65000" dist="50800" dir="5400000" sy="-100000" algn="bl" rotWithShape="0"/>
                </a:effectLst>
              </a:rPr>
              <a:t>Team</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Members</a:t>
            </a:r>
            <a:r>
              <a:rPr lang="en-US" sz="2800" dirty="0">
                <a:effectLst>
                  <a:reflection endPos="65000" dist="50800" dir="5400000" sy="-100000" algn="bl" rotWithShape="0"/>
                </a:effectLst>
              </a:rPr>
              <a:t>:</a:t>
            </a:r>
            <a:br>
              <a:rPr lang="en-US" sz="2800" dirty="0">
                <a:effectLst>
                  <a:reflection endPos="65000" dist="50800" dir="5400000" sy="-100000" algn="bl" rotWithShape="0"/>
                </a:effectLst>
              </a:rPr>
            </a:b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Madhur</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Aggarwal,</a:t>
            </a: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Saumya</a:t>
            </a:r>
            <a:r>
              <a:rPr lang="en-US" sz="2800" dirty="0">
                <a:effectLst>
                  <a:reflection stA="0" endPos="65000" dist="50800" dir="5400000" sy="-100000" algn="bl" rotWithShape="0"/>
                </a:effectLst>
              </a:rPr>
              <a:t> Srivastava, T. </a:t>
            </a:r>
            <a:r>
              <a:rPr lang="en-US" sz="2800" dirty="0" err="1">
                <a:effectLst>
                  <a:reflection stA="0" endPos="65000" dist="50800" dir="5400000" sy="-100000" algn="bl" rotWithShape="0"/>
                </a:effectLst>
              </a:rPr>
              <a:t>Revanth</a:t>
            </a:r>
            <a:r>
              <a:rPr lang="en-US" sz="2800" dirty="0">
                <a:effectLst>
                  <a:reflection stA="0" endPos="65000" dist="50800" dir="5400000" sy="-100000" algn="bl" rotWithShape="0"/>
                </a:effectLst>
              </a:rPr>
              <a:t>, D. </a:t>
            </a:r>
            <a:r>
              <a:rPr lang="en-US" sz="2800" dirty="0" err="1">
                <a:effectLst>
                  <a:reflection stA="0" endPos="65000" dist="50800" dir="5400000" sy="-100000" algn="bl" rotWithShape="0"/>
                </a:effectLst>
              </a:rPr>
              <a:t>Vamshi</a:t>
            </a:r>
            <a:r>
              <a:rPr lang="en-US" sz="2800" dirty="0">
                <a:effectLst>
                  <a:reflection stA="0" endPos="65000" dist="50800" dir="5400000" sy="-100000" algn="bl" rotWithShape="0"/>
                </a:effectLst>
              </a:rPr>
              <a:t> Krishna, Rama </a:t>
            </a:r>
            <a:r>
              <a:rPr lang="en-US" sz="2800" dirty="0" err="1">
                <a:effectLst>
                  <a:reflection stA="0" endPos="65000" dist="50800" dir="5400000" sy="-100000" algn="bl" rotWithShape="0"/>
                </a:effectLst>
              </a:rPr>
              <a:t>Rohit</a:t>
            </a:r>
            <a:r>
              <a:rPr lang="en-US" sz="2800" dirty="0">
                <a:effectLst>
                  <a:reflection stA="0" endPos="65000" dist="50800" dir="5400000" sy="-100000" algn="bl" rotWithShape="0"/>
                </a:effectLst>
              </a:rPr>
              <a:t> Reddy.</a:t>
            </a:r>
          </a:p>
          <a:p>
            <a:pPr algn="ctr"/>
            <a:endParaRPr lang="en-US" sz="2800" dirty="0">
              <a:effectLst>
                <a:reflection stA="0" endPos="65000" dist="50800" dir="5400000" sy="-100000" algn="bl" rotWithShape="0"/>
              </a:effectLst>
            </a:endParaRPr>
          </a:p>
          <a:p>
            <a:pPr algn="ctr"/>
            <a:r>
              <a:rPr lang="en-US" sz="2800" dirty="0">
                <a:effectLst>
                  <a:reflection stA="0" endPos="65000" dist="50800" dir="5400000" sy="-100000" algn="bl" rotWithShape="0"/>
                </a:effectLst>
              </a:rPr>
              <a:t>Client</a:t>
            </a:r>
          </a:p>
          <a:p>
            <a:pPr algn="ctr"/>
            <a:r>
              <a:rPr lang="en-US" sz="2800" dirty="0">
                <a:effectLst>
                  <a:reflection stA="0" endPos="65000" dist="50800" dir="5400000" sy="-100000" algn="bl" rotWithShape="0"/>
                </a:effectLst>
              </a:rPr>
              <a:t>Rama Mohan (MSME Cloud)</a:t>
            </a:r>
          </a:p>
        </p:txBody>
      </p:sp>
      <p:sp>
        <p:nvSpPr>
          <p:cNvPr id="4" name="Date Placeholder 3"/>
          <p:cNvSpPr>
            <a:spLocks noGrp="1"/>
          </p:cNvSpPr>
          <p:nvPr>
            <p:ph type="dt" sz="half" idx="10"/>
          </p:nvPr>
        </p:nvSpPr>
        <p:spPr/>
        <p:txBody>
          <a:bodyPr/>
          <a:lstStyle/>
          <a:p>
            <a:fld id="{C52BA214-CBB9-4BE5-BA15-E493E9ECDA1F}" type="datetime1">
              <a:rPr lang="en-US" smtClean="0"/>
              <a:t>10/3/2016</a:t>
            </a:fld>
            <a:endParaRPr lang="en-US"/>
          </a:p>
        </p:txBody>
      </p:sp>
      <p:sp>
        <p:nvSpPr>
          <p:cNvPr id="5" name="Footer Placeholder 4"/>
          <p:cNvSpPr>
            <a:spLocks noGrp="1"/>
          </p:cNvSpPr>
          <p:nvPr>
            <p:ph type="ftr" sz="quarter" idx="11"/>
          </p:nvPr>
        </p:nvSpPr>
        <p:spPr/>
        <p:txBody>
          <a:bodyPr/>
          <a:lstStyle/>
          <a:p>
            <a:r>
              <a:rPr lang="en-US"/>
              <a:t>MSME Cloud</a:t>
            </a:r>
            <a:endParaRPr lang="en-US"/>
          </a:p>
        </p:txBody>
      </p:sp>
      <p:sp>
        <p:nvSpPr>
          <p:cNvPr id="7" name="Rectangle 6"/>
          <p:cNvSpPr/>
          <p:nvPr/>
        </p:nvSpPr>
        <p:spPr>
          <a:xfrm>
            <a:off x="1097280" y="681335"/>
            <a:ext cx="4130529"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SSAD</a:t>
            </a:r>
            <a:r>
              <a:rPr lang="en-US" sz="5400" b="1" cap="none" spc="0" dirty="0">
                <a:ln w="12700">
                  <a:solidFill>
                    <a:schemeClr val="accent1"/>
                  </a:solidFill>
                  <a:prstDash val="solid"/>
                </a:ln>
                <a:solidFill>
                  <a:schemeClr val="accent1"/>
                </a:solidFill>
                <a:effectLst>
                  <a:outerShdw dist="38100" dir="2640000" algn="bl" rotWithShape="0">
                    <a:schemeClr val="accent1"/>
                  </a:outerShdw>
                  <a:reflection stA="0" endPos="58000" dist="50800" dir="5400000" sy="-10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Team</a:t>
            </a:r>
            <a:r>
              <a:rPr lang="en-US" sz="5400" b="1" cap="none" spc="0" dirty="0">
                <a:ln w="12700">
                  <a:solidFill>
                    <a:schemeClr val="accent1"/>
                  </a:solidFill>
                  <a:prstDash val="solid"/>
                </a:ln>
                <a:solidFill>
                  <a:schemeClr val="accent1"/>
                </a:solidFill>
                <a:effectLst>
                  <a:outerShdw dist="38100" dir="2640000" algn="bl" rotWithShape="0">
                    <a:schemeClr val="accent1"/>
                  </a:outerShdw>
                  <a:reflection stA="0" endPos="58000" dist="50800" dir="5400000" sy="-10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46</a:t>
            </a:r>
            <a:endParaRPr lang="en-US" sz="5400" b="1" cap="none" spc="0" dirty="0">
              <a:ln w="12700">
                <a:solidFill>
                  <a:schemeClr val="accent1"/>
                </a:solidFill>
                <a:prstDash val="solid"/>
              </a:ln>
              <a:solidFill>
                <a:schemeClr val="bg2">
                  <a:lumMod val="10000"/>
                </a:schemeClr>
              </a:solidFill>
              <a:effectLst>
                <a:outerShdw dist="38100" dir="2640000" algn="bl" rotWithShape="0">
                  <a:schemeClr val="accent1"/>
                </a:outerShdw>
                <a:reflection stA="0" endPos="58000" dist="50800" dir="5400000" sy="-100000" algn="bl" rotWithShape="0"/>
              </a:effectLst>
            </a:endParaRPr>
          </a:p>
        </p:txBody>
      </p:sp>
    </p:spTree>
    <p:extLst>
      <p:ext uri="{BB962C8B-B14F-4D97-AF65-F5344CB8AC3E}">
        <p14:creationId xmlns:p14="http://schemas.microsoft.com/office/powerpoint/2010/main" val="217124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10/3/2016</a:t>
            </a:fld>
            <a:endParaRPr lang="en-US"/>
          </a:p>
        </p:txBody>
      </p:sp>
      <p:sp>
        <p:nvSpPr>
          <p:cNvPr id="4" name="Footer Placeholder 3"/>
          <p:cNvSpPr>
            <a:spLocks noGrp="1"/>
          </p:cNvSpPr>
          <p:nvPr>
            <p:ph type="ftr" sz="quarter" idx="11"/>
          </p:nvPr>
        </p:nvSpPr>
        <p:spPr/>
        <p:txBody>
          <a:bodyPr/>
          <a:lstStyle/>
          <a:p>
            <a:r>
              <a:rPr lang="en-US"/>
              <a:t>MSME Cloud</a:t>
            </a:r>
            <a:endParaRPr lang="en-US"/>
          </a:p>
        </p:txBody>
      </p:sp>
      <p:sp>
        <p:nvSpPr>
          <p:cNvPr id="5" name="Rectangle 4"/>
          <p:cNvSpPr/>
          <p:nvPr/>
        </p:nvSpPr>
        <p:spPr>
          <a:xfrm>
            <a:off x="1097280" y="671175"/>
            <a:ext cx="563987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Problem Statement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useBgFill="1">
        <p:nvSpPr>
          <p:cNvPr id="6" name="Rectangle 5"/>
          <p:cNvSpPr/>
          <p:nvPr/>
        </p:nvSpPr>
        <p:spPr>
          <a:xfrm>
            <a:off x="1097280" y="2102158"/>
            <a:ext cx="10058400" cy="2739211"/>
          </a:xfrm>
          <a:prstGeom prst="rect">
            <a:avLst/>
          </a:prstGeom>
          <a:effectLst/>
        </p:spPr>
        <p:txBody>
          <a:bodyPr wrap="square">
            <a:spAutoFit/>
          </a:bodyPr>
          <a:lstStyle/>
          <a:p>
            <a:pPr marL="342900" marR="0" lvl="0" indent="-342900" algn="just">
              <a:spcBef>
                <a:spcPts val="600"/>
              </a:spcBef>
              <a:spcAft>
                <a:spcPts val="600"/>
              </a:spcAft>
              <a:buFont typeface="Arial" panose="020B0604020202020204" pitchFamily="34" charset="0"/>
              <a:buChar char=""/>
              <a:tabLst>
                <a:tab pos="0" algn="l"/>
              </a:tabLst>
            </a:pPr>
            <a:r>
              <a:rPr lang="en-US" b="1" kern="50" dirty="0">
                <a:solidFill>
                  <a:schemeClr val="tx1">
                    <a:lumMod val="95000"/>
                    <a:lumOff val="5000"/>
                  </a:schemeClr>
                </a:solidFill>
                <a:latin typeface="Times New Roman" panose="02020603050405020304" pitchFamily="18" charset="0"/>
              </a:rPr>
              <a:t>In the current era, setting up IT infrastructure in micro, small and medium enterprises has become a serious issue due to inability to make right decisions. Generally, the challenges faced by such companies are delayed technical support, inefficient consulting, high maintenance and heavy budgeting.</a:t>
            </a:r>
          </a:p>
          <a:p>
            <a:pPr marL="342900" marR="0" lvl="0" indent="-342900" algn="just">
              <a:spcBef>
                <a:spcPts val="600"/>
              </a:spcBef>
              <a:spcAft>
                <a:spcPts val="600"/>
              </a:spcAft>
              <a:buFont typeface="Arial" panose="020B0604020202020204" pitchFamily="34" charset="0"/>
              <a:buChar char=""/>
              <a:tabLst>
                <a:tab pos="0" algn="l"/>
              </a:tabLst>
            </a:pPr>
            <a:r>
              <a:rPr lang="en-US" b="1" kern="50" dirty="0">
                <a:solidFill>
                  <a:schemeClr val="tx1">
                    <a:lumMod val="95000"/>
                    <a:lumOff val="5000"/>
                  </a:schemeClr>
                </a:solidFill>
                <a:latin typeface="Times New Roman" panose="02020603050405020304" pitchFamily="18" charset="0"/>
              </a:rPr>
              <a:t>To overcome this hurdle, MSME CLOUD has come up with an efficient way to handle the IT procurement. It uses house of art (B2B) ecommerce solution to handle the issues quickly by saving the client’s time with a click away service model. This model ensures there is no latency in providing technical support with a end­-end expert consulting for making efficient decisions which would eventually eliminate the budgeting, as they are offered support through online mode.</a:t>
            </a:r>
          </a:p>
        </p:txBody>
      </p:sp>
    </p:spTree>
    <p:extLst>
      <p:ext uri="{BB962C8B-B14F-4D97-AF65-F5344CB8AC3E}">
        <p14:creationId xmlns:p14="http://schemas.microsoft.com/office/powerpoint/2010/main" val="119111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800" dirty="0"/>
              <a:t>B2B E-Commerce: </a:t>
            </a:r>
            <a:r>
              <a:rPr lang="en-US" sz="2800" b="1" dirty="0"/>
              <a:t>Business-to-business</a:t>
            </a:r>
            <a:r>
              <a:rPr lang="en-US" sz="2800" dirty="0"/>
              <a:t> (</a:t>
            </a:r>
            <a:r>
              <a:rPr lang="en-US" sz="2800" b="1" dirty="0"/>
              <a:t>B2B</a:t>
            </a:r>
            <a:r>
              <a:rPr lang="en-US" sz="2800" dirty="0"/>
              <a:t>) refers to a situation where one business makes a commercial transaction with another. We provide IT Products and Services to other retailers. </a:t>
            </a:r>
          </a:p>
        </p:txBody>
      </p:sp>
      <p:sp>
        <p:nvSpPr>
          <p:cNvPr id="4" name="Content Placeholder 3"/>
          <p:cNvSpPr>
            <a:spLocks noGrp="1"/>
          </p:cNvSpPr>
          <p:nvPr>
            <p:ph sz="half" idx="2"/>
          </p:nvPr>
        </p:nvSpPr>
        <p:spPr/>
        <p:txBody>
          <a:bodyPr>
            <a:normAutofit/>
          </a:bodyPr>
          <a:lstStyle/>
          <a:p>
            <a:r>
              <a:rPr lang="en-US" sz="2800" dirty="0"/>
              <a:t>Provision of IT </a:t>
            </a:r>
            <a:r>
              <a:rPr lang="en-US" sz="2800" b="1" dirty="0"/>
              <a:t>Products and Services</a:t>
            </a:r>
            <a:r>
              <a:rPr lang="en-US" sz="2800" dirty="0"/>
              <a:t>: The website will not only offer IT products (Hardware), but services too. We would collaborate with service centers and technicians, and act as the mediator between the customer and the service provider. </a:t>
            </a:r>
          </a:p>
        </p:txBody>
      </p:sp>
      <p:sp>
        <p:nvSpPr>
          <p:cNvPr id="5" name="Date Placeholder 4"/>
          <p:cNvSpPr>
            <a:spLocks noGrp="1"/>
          </p:cNvSpPr>
          <p:nvPr>
            <p:ph type="dt" sz="half" idx="10"/>
          </p:nvPr>
        </p:nvSpPr>
        <p:spPr/>
        <p:txBody>
          <a:bodyPr/>
          <a:lstStyle/>
          <a:p>
            <a:fld id="{4D473161-BF48-4441-8857-5F2F25A2B294}" type="datetime1">
              <a:rPr lang="en-US" smtClean="0"/>
              <a:t>10/3/2016</a:t>
            </a:fld>
            <a:endParaRPr lang="en-US"/>
          </a:p>
        </p:txBody>
      </p:sp>
      <p:sp>
        <p:nvSpPr>
          <p:cNvPr id="6" name="Footer Placeholder 5"/>
          <p:cNvSpPr>
            <a:spLocks noGrp="1"/>
          </p:cNvSpPr>
          <p:nvPr>
            <p:ph type="ftr" sz="quarter" idx="11"/>
          </p:nvPr>
        </p:nvSpPr>
        <p:spPr/>
        <p:txBody>
          <a:bodyPr/>
          <a:lstStyle/>
          <a:p>
            <a:r>
              <a:rPr lang="en-US"/>
              <a:t>MSME Cloud</a:t>
            </a:r>
            <a:endParaRPr lang="en-US"/>
          </a:p>
        </p:txBody>
      </p:sp>
      <p:sp>
        <p:nvSpPr>
          <p:cNvPr id="7" name="Rectangle 6"/>
          <p:cNvSpPr/>
          <p:nvPr/>
        </p:nvSpPr>
        <p:spPr>
          <a:xfrm>
            <a:off x="-650538" y="351464"/>
            <a:ext cx="7671098" cy="769441"/>
          </a:xfrm>
          <a:prstGeom prst="rect">
            <a:avLst/>
          </a:prstGeom>
          <a:noFill/>
        </p:spPr>
        <p:txBody>
          <a:bodyPr wrap="squar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About The Project</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125125" y="993433"/>
            <a:ext cx="4674987" cy="523220"/>
          </a:xfrm>
          <a:prstGeom prst="rect">
            <a:avLst/>
          </a:prstGeom>
          <a:noFill/>
        </p:spPr>
        <p:txBody>
          <a:bodyPr wrap="squar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Breaking it Down</a:t>
            </a:r>
          </a:p>
        </p:txBody>
      </p:sp>
    </p:spTree>
    <p:extLst>
      <p:ext uri="{BB962C8B-B14F-4D97-AF65-F5344CB8AC3E}">
        <p14:creationId xmlns:p14="http://schemas.microsoft.com/office/powerpoint/2010/main" val="94584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30588"/>
            <a:ext cx="10058400" cy="4023360"/>
          </a:xfrm>
        </p:spPr>
        <p:txBody>
          <a:bodyPr>
            <a:normAutofit/>
          </a:bodyPr>
          <a:lstStyle/>
          <a:p>
            <a:r>
              <a:rPr lang="en-US" sz="3200" dirty="0"/>
              <a:t>As a B2B portal, this website mainly targets on vending IT products and services to :</a:t>
            </a:r>
          </a:p>
          <a:p>
            <a:r>
              <a:rPr lang="en-US" sz="3200" b="1" dirty="0"/>
              <a:t>Medium and Small Enterprises</a:t>
            </a:r>
            <a:r>
              <a:rPr lang="en-US" sz="3200" dirty="0"/>
              <a:t>, because these firms generally cannot afford to have a technical department to themselves so there is more scope for business, which is beneficial to both the enterprise and the provider.</a:t>
            </a:r>
          </a:p>
        </p:txBody>
      </p:sp>
      <p:sp>
        <p:nvSpPr>
          <p:cNvPr id="4" name="Date Placeholder 3"/>
          <p:cNvSpPr>
            <a:spLocks noGrp="1"/>
          </p:cNvSpPr>
          <p:nvPr>
            <p:ph type="dt" sz="half" idx="10"/>
          </p:nvPr>
        </p:nvSpPr>
        <p:spPr/>
        <p:txBody>
          <a:bodyPr/>
          <a:lstStyle/>
          <a:p>
            <a:fld id="{C52BA214-CBB9-4BE5-BA15-E493E9ECDA1F}" type="datetime1">
              <a:rPr lang="en-US" smtClean="0"/>
              <a:t>10/3/2016</a:t>
            </a:fld>
            <a:endParaRPr lang="en-US"/>
          </a:p>
        </p:txBody>
      </p:sp>
      <p:sp>
        <p:nvSpPr>
          <p:cNvPr id="5" name="Footer Placeholder 4"/>
          <p:cNvSpPr>
            <a:spLocks noGrp="1"/>
          </p:cNvSpPr>
          <p:nvPr>
            <p:ph type="ftr" sz="quarter" idx="11"/>
          </p:nvPr>
        </p:nvSpPr>
        <p:spPr/>
        <p:txBody>
          <a:bodyPr/>
          <a:lstStyle/>
          <a:p>
            <a:r>
              <a:rPr lang="en-US"/>
              <a:t>MSME Cloud</a:t>
            </a:r>
            <a:endParaRPr lang="en-US"/>
          </a:p>
        </p:txBody>
      </p:sp>
      <p:sp>
        <p:nvSpPr>
          <p:cNvPr id="6" name="Rectangle 5"/>
          <p:cNvSpPr/>
          <p:nvPr/>
        </p:nvSpPr>
        <p:spPr>
          <a:xfrm>
            <a:off x="406798" y="701422"/>
            <a:ext cx="6558774"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Target User-Profile</a:t>
            </a:r>
          </a:p>
        </p:txBody>
      </p:sp>
    </p:spTree>
    <p:extLst>
      <p:ext uri="{BB962C8B-B14F-4D97-AF65-F5344CB8AC3E}">
        <p14:creationId xmlns:p14="http://schemas.microsoft.com/office/powerpoint/2010/main" val="304256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10/3/2016</a:t>
            </a:fld>
            <a:endParaRPr lang="en-US"/>
          </a:p>
        </p:txBody>
      </p:sp>
      <p:sp>
        <p:nvSpPr>
          <p:cNvPr id="4" name="Footer Placeholder 3"/>
          <p:cNvSpPr>
            <a:spLocks noGrp="1"/>
          </p:cNvSpPr>
          <p:nvPr>
            <p:ph type="ftr" sz="quarter" idx="11"/>
          </p:nvPr>
        </p:nvSpPr>
        <p:spPr/>
        <p:txBody>
          <a:bodyPr/>
          <a:lstStyle/>
          <a:p>
            <a:r>
              <a:rPr lang="en-US"/>
              <a:t>MSME Cloud</a:t>
            </a:r>
            <a:endParaRPr lang="en-US"/>
          </a:p>
        </p:txBody>
      </p:sp>
      <p:sp>
        <p:nvSpPr>
          <p:cNvPr id="5" name="Rectangle 4"/>
          <p:cNvSpPr/>
          <p:nvPr/>
        </p:nvSpPr>
        <p:spPr>
          <a:xfrm>
            <a:off x="540561" y="478135"/>
            <a:ext cx="11456341" cy="830997"/>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Feature Requirements for Phase 1 (Achieved)</a:t>
            </a:r>
          </a:p>
        </p:txBody>
      </p:sp>
      <p:graphicFrame>
        <p:nvGraphicFramePr>
          <p:cNvPr id="6" name="Table 5"/>
          <p:cNvGraphicFramePr>
            <a:graphicFrameLocks noGrp="1"/>
          </p:cNvGraphicFramePr>
          <p:nvPr>
            <p:extLst>
              <p:ext uri="{D42A27DB-BD31-4B8C-83A1-F6EECF244321}">
                <p14:modId xmlns:p14="http://schemas.microsoft.com/office/powerpoint/2010/main" val="3008150374"/>
              </p:ext>
            </p:extLst>
          </p:nvPr>
        </p:nvGraphicFramePr>
        <p:xfrm>
          <a:off x="984834" y="1309132"/>
          <a:ext cx="9798780" cy="4803267"/>
        </p:xfrm>
        <a:graphic>
          <a:graphicData uri="http://schemas.openxmlformats.org/drawingml/2006/table">
            <a:tbl>
              <a:tblPr firstRow="1" bandRow="1">
                <a:tableStyleId>{5C22544A-7EE6-4342-B048-85BDC9FD1C3A}</a:tableStyleId>
              </a:tblPr>
              <a:tblGrid>
                <a:gridCol w="4899390">
                  <a:extLst>
                    <a:ext uri="{9D8B030D-6E8A-4147-A177-3AD203B41FA5}">
                      <a16:colId xmlns:a16="http://schemas.microsoft.com/office/drawing/2014/main" val="1518109690"/>
                    </a:ext>
                  </a:extLst>
                </a:gridCol>
                <a:gridCol w="4899390">
                  <a:extLst>
                    <a:ext uri="{9D8B030D-6E8A-4147-A177-3AD203B41FA5}">
                      <a16:colId xmlns:a16="http://schemas.microsoft.com/office/drawing/2014/main" val="1818120121"/>
                    </a:ext>
                  </a:extLst>
                </a:gridCol>
              </a:tblGrid>
              <a:tr h="342972">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val="1005583181"/>
                  </a:ext>
                </a:extLst>
              </a:tr>
              <a:tr h="1886344">
                <a:tc>
                  <a:txBody>
                    <a:bodyPr/>
                    <a:lstStyle/>
                    <a:p>
                      <a:pPr algn="ctr"/>
                      <a:r>
                        <a:rPr lang="en-US" sz="2000" kern="1200" dirty="0">
                          <a:solidFill>
                            <a:schemeClr val="dk1"/>
                          </a:solidFill>
                          <a:effectLst/>
                          <a:latin typeface="+mn-lt"/>
                          <a:ea typeface="+mn-ea"/>
                          <a:cs typeface="+mn-cs"/>
                        </a:rPr>
                        <a:t>View Items</a:t>
                      </a:r>
                      <a:endParaRPr lang="en-US" sz="2000" dirty="0"/>
                    </a:p>
                  </a:txBody>
                  <a:tcPr/>
                </a:tc>
                <a:tc>
                  <a:txBody>
                    <a:bodyPr/>
                    <a:lstStyle/>
                    <a:p>
                      <a:r>
                        <a:rPr lang="en-US" sz="1800" kern="1200" dirty="0">
                          <a:solidFill>
                            <a:schemeClr val="dk1"/>
                          </a:solidFill>
                          <a:effectLst/>
                          <a:latin typeface="+mn-lt"/>
                          <a:ea typeface="+mn-ea"/>
                          <a:cs typeface="+mn-cs"/>
                        </a:rPr>
                        <a:t>This</a:t>
                      </a:r>
                      <a:r>
                        <a:rPr lang="en-US" sz="1800" b="1"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use case is extended by several optional use cases - customer may search for items, browse catalog, view items recommended for him/her, add items to shopping cart or wish list. All these use cases are extending use cases because they provide some optional functions allowing customer to find item.</a:t>
                      </a:r>
                      <a:endParaRPr lang="en-US" dirty="0"/>
                    </a:p>
                  </a:txBody>
                  <a:tcPr/>
                </a:tc>
                <a:extLst>
                  <a:ext uri="{0D108BD9-81ED-4DB2-BD59-A6C34878D82A}">
                    <a16:rowId xmlns:a16="http://schemas.microsoft.com/office/drawing/2014/main" val="1167110145"/>
                  </a:ext>
                </a:extLst>
              </a:tr>
              <a:tr h="371553">
                <a:tc>
                  <a:txBody>
                    <a:bodyPr/>
                    <a:lstStyle/>
                    <a:p>
                      <a:pPr algn="ctr"/>
                      <a:r>
                        <a:rPr lang="en-US" sz="2000" kern="1200" dirty="0">
                          <a:solidFill>
                            <a:schemeClr val="dk1"/>
                          </a:solidFill>
                          <a:effectLst/>
                          <a:latin typeface="+mn-lt"/>
                          <a:ea typeface="+mn-ea"/>
                          <a:cs typeface="+mn-cs"/>
                        </a:rPr>
                        <a:t>Search Items</a:t>
                      </a:r>
                      <a:endParaRPr lang="en-US" sz="2000" dirty="0"/>
                    </a:p>
                  </a:txBody>
                  <a:tcPr/>
                </a:tc>
                <a:tc>
                  <a:txBody>
                    <a:bodyPr/>
                    <a:lstStyle/>
                    <a:p>
                      <a:r>
                        <a:rPr lang="en-US" sz="1800" kern="1200" dirty="0">
                          <a:solidFill>
                            <a:schemeClr val="dk1"/>
                          </a:solidFill>
                          <a:effectLst/>
                          <a:latin typeface="+mn-lt"/>
                          <a:ea typeface="+mn-ea"/>
                          <a:cs typeface="+mn-cs"/>
                        </a:rPr>
                        <a:t>Customer can search for the required products.</a:t>
                      </a:r>
                      <a:endParaRPr lang="en-US" dirty="0"/>
                    </a:p>
                  </a:txBody>
                  <a:tcPr/>
                </a:tc>
                <a:extLst>
                  <a:ext uri="{0D108BD9-81ED-4DB2-BD59-A6C34878D82A}">
                    <a16:rowId xmlns:a16="http://schemas.microsoft.com/office/drawing/2014/main" val="4057836702"/>
                  </a:ext>
                </a:extLst>
              </a:tr>
              <a:tr h="342972">
                <a:tc>
                  <a:txBody>
                    <a:bodyPr/>
                    <a:lstStyle/>
                    <a:p>
                      <a:pPr marL="0" marR="0" algn="ctr">
                        <a:spcBef>
                          <a:spcPts val="0"/>
                        </a:spcBef>
                        <a:spcAft>
                          <a:spcPts val="0"/>
                        </a:spcAft>
                      </a:pPr>
                      <a:r>
                        <a:rPr lang="en-US" sz="2000" i="0" dirty="0">
                          <a:effectLst/>
                          <a:latin typeface="Times New Roman" panose="02020603050405020304" pitchFamily="18" charset="0"/>
                          <a:ea typeface="Times New Roman" panose="02020603050405020304" pitchFamily="18" charset="0"/>
                        </a:rPr>
                        <a:t>Browse</a:t>
                      </a:r>
                      <a:r>
                        <a:rPr lang="en-US" sz="1100" i="0" dirty="0">
                          <a:effectLst/>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Items</a:t>
                      </a:r>
                      <a:endParaRPr lang="en-US" sz="2000" i="1" dirty="0">
                        <a:effectLst/>
                        <a:latin typeface="Arial" panose="020B0604020202020204" pitchFamily="34" charset="0"/>
                        <a:ea typeface="Times New Roman" panose="02020603050405020304" pitchFamily="18" charset="0"/>
                      </a:endParaRPr>
                    </a:p>
                  </a:txBody>
                  <a:tcPr marL="68580" marR="68580" marT="0" marB="0"/>
                </a:tc>
                <a:tc>
                  <a:txBody>
                    <a:bodyPr/>
                    <a:lstStyle/>
                    <a:p>
                      <a:r>
                        <a:rPr lang="en-US" sz="1800" kern="1200" dirty="0">
                          <a:solidFill>
                            <a:schemeClr val="dk1"/>
                          </a:solidFill>
                          <a:effectLst/>
                          <a:latin typeface="+mn-lt"/>
                          <a:ea typeface="+mn-ea"/>
                          <a:cs typeface="+mn-cs"/>
                        </a:rPr>
                        <a:t>Customer can browse the items</a:t>
                      </a:r>
                      <a:endParaRPr lang="en-US" dirty="0"/>
                    </a:p>
                  </a:txBody>
                  <a:tcPr/>
                </a:tc>
                <a:extLst>
                  <a:ext uri="{0D108BD9-81ED-4DB2-BD59-A6C34878D82A}">
                    <a16:rowId xmlns:a16="http://schemas.microsoft.com/office/drawing/2014/main" val="556866147"/>
                  </a:ext>
                </a:extLst>
              </a:tr>
              <a:tr h="342972">
                <a:tc>
                  <a:txBody>
                    <a:bodyPr/>
                    <a:lstStyle/>
                    <a:p>
                      <a:pPr algn="ctr"/>
                      <a:r>
                        <a:rPr lang="en-US" sz="1800" kern="1200" dirty="0">
                          <a:solidFill>
                            <a:schemeClr val="dk1"/>
                          </a:solidFill>
                          <a:effectLst/>
                          <a:latin typeface="+mn-lt"/>
                          <a:ea typeface="+mn-ea"/>
                          <a:cs typeface="+mn-cs"/>
                        </a:rPr>
                        <a:t>Add to Shopping Cart</a:t>
                      </a:r>
                      <a:endParaRPr lang="en-US" dirty="0"/>
                    </a:p>
                  </a:txBody>
                  <a:tcPr/>
                </a:tc>
                <a:tc>
                  <a:txBody>
                    <a:bodyPr/>
                    <a:lstStyle/>
                    <a:p>
                      <a:r>
                        <a:rPr lang="en-US" sz="1800" kern="1200" dirty="0">
                          <a:solidFill>
                            <a:schemeClr val="dk1"/>
                          </a:solidFill>
                          <a:effectLst/>
                          <a:latin typeface="+mn-lt"/>
                          <a:ea typeface="+mn-ea"/>
                          <a:cs typeface="+mn-cs"/>
                        </a:rPr>
                        <a:t>Adding the products to cart</a:t>
                      </a:r>
                      <a:endParaRPr lang="en-US" dirty="0"/>
                    </a:p>
                  </a:txBody>
                  <a:tcPr/>
                </a:tc>
                <a:extLst>
                  <a:ext uri="{0D108BD9-81ED-4DB2-BD59-A6C34878D82A}">
                    <a16:rowId xmlns:a16="http://schemas.microsoft.com/office/drawing/2014/main" val="2174780194"/>
                  </a:ext>
                </a:extLst>
              </a:tr>
              <a:tr h="571619">
                <a:tc>
                  <a:txBody>
                    <a:bodyPr/>
                    <a:lstStyle/>
                    <a:p>
                      <a:pPr algn="ctr"/>
                      <a:r>
                        <a:rPr lang="en-US" sz="1800" kern="1200" dirty="0">
                          <a:solidFill>
                            <a:schemeClr val="dk1"/>
                          </a:solidFill>
                          <a:effectLst/>
                          <a:latin typeface="+mn-lt"/>
                          <a:ea typeface="+mn-ea"/>
                          <a:cs typeface="+mn-cs"/>
                        </a:rPr>
                        <a:t>Add to Wish List</a:t>
                      </a:r>
                      <a:endParaRPr lang="en-US" dirty="0"/>
                    </a:p>
                  </a:txBody>
                  <a:tcPr/>
                </a:tc>
                <a:tc>
                  <a:txBody>
                    <a:bodyPr/>
                    <a:lstStyle/>
                    <a:p>
                      <a:pPr marL="0" marR="0">
                        <a:spcBef>
                          <a:spcPts val="0"/>
                        </a:spcBef>
                        <a:spcAft>
                          <a:spcPts val="0"/>
                        </a:spcAft>
                      </a:pPr>
                      <a:r>
                        <a:rPr lang="en-US" sz="2000" i="0" dirty="0">
                          <a:effectLst/>
                          <a:latin typeface="Times New Roman" panose="02020603050405020304" pitchFamily="18" charset="0"/>
                          <a:ea typeface="Times New Roman" panose="02020603050405020304" pitchFamily="18" charset="0"/>
                        </a:rPr>
                        <a:t>Adding the products to wish list for future purpose</a:t>
                      </a:r>
                      <a:endParaRPr lang="en-US" sz="20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846848332"/>
                  </a:ext>
                </a:extLst>
              </a:tr>
              <a:tr h="322707">
                <a:tc>
                  <a:txBody>
                    <a:bodyPr/>
                    <a:lstStyle/>
                    <a:p>
                      <a:pPr marL="0" marR="0" algn="ctr">
                        <a:spcBef>
                          <a:spcPts val="0"/>
                        </a:spcBef>
                        <a:spcAft>
                          <a:spcPts val="0"/>
                        </a:spcAft>
                      </a:pPr>
                      <a:r>
                        <a:rPr lang="en-US" sz="2000" i="0" dirty="0">
                          <a:effectLst/>
                          <a:latin typeface="Times New Roman" panose="02020603050405020304" pitchFamily="18" charset="0"/>
                          <a:ea typeface="Times New Roman" panose="02020603050405020304" pitchFamily="18" charset="0"/>
                        </a:rPr>
                        <a:t>Client Register</a:t>
                      </a:r>
                      <a:endParaRPr lang="en-US" sz="20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i="0" dirty="0">
                          <a:effectLst/>
                          <a:latin typeface="Times New Roman" panose="02020603050405020304" pitchFamily="18" charset="0"/>
                          <a:ea typeface="Times New Roman" panose="02020603050405020304" pitchFamily="18" charset="0"/>
                        </a:rPr>
                        <a:t>Customer</a:t>
                      </a:r>
                      <a:r>
                        <a:rPr lang="en-US" sz="1100" i="0" dirty="0">
                          <a:effectLst/>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Registration</a:t>
                      </a:r>
                      <a:endParaRPr lang="en-US" sz="20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709539605"/>
                  </a:ext>
                </a:extLst>
              </a:tr>
              <a:tr h="342972">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3070334407"/>
                  </a:ext>
                </a:extLst>
              </a:tr>
            </a:tbl>
          </a:graphicData>
        </a:graphic>
      </p:graphicFrame>
    </p:spTree>
    <p:extLst>
      <p:ext uri="{BB962C8B-B14F-4D97-AF65-F5344CB8AC3E}">
        <p14:creationId xmlns:p14="http://schemas.microsoft.com/office/powerpoint/2010/main" val="28049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10/3/2016</a:t>
            </a:fld>
            <a:endParaRPr lang="en-US"/>
          </a:p>
        </p:txBody>
      </p:sp>
      <p:sp>
        <p:nvSpPr>
          <p:cNvPr id="3" name="Footer Placeholder 2"/>
          <p:cNvSpPr>
            <a:spLocks noGrp="1"/>
          </p:cNvSpPr>
          <p:nvPr>
            <p:ph type="ftr" sz="quarter" idx="11"/>
          </p:nvPr>
        </p:nvSpPr>
        <p:spPr/>
        <p:txBody>
          <a:bodyPr/>
          <a:lstStyle/>
          <a:p>
            <a:r>
              <a:rPr lang="en-US"/>
              <a:t>MSME Cloud</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30269573"/>
              </p:ext>
            </p:extLst>
          </p:nvPr>
        </p:nvGraphicFramePr>
        <p:xfrm>
          <a:off x="2225040" y="374226"/>
          <a:ext cx="7874000" cy="5747394"/>
        </p:xfrm>
        <a:graphic>
          <a:graphicData uri="http://schemas.openxmlformats.org/drawingml/2006/table">
            <a:tbl>
              <a:tblPr firstRow="1" bandRow="1">
                <a:tableStyleId>{5C22544A-7EE6-4342-B048-85BDC9FD1C3A}</a:tableStyleId>
              </a:tblPr>
              <a:tblGrid>
                <a:gridCol w="3937000">
                  <a:extLst>
                    <a:ext uri="{9D8B030D-6E8A-4147-A177-3AD203B41FA5}">
                      <a16:colId xmlns:a16="http://schemas.microsoft.com/office/drawing/2014/main" val="3880471977"/>
                    </a:ext>
                  </a:extLst>
                </a:gridCol>
                <a:gridCol w="3937000">
                  <a:extLst>
                    <a:ext uri="{9D8B030D-6E8A-4147-A177-3AD203B41FA5}">
                      <a16:colId xmlns:a16="http://schemas.microsoft.com/office/drawing/2014/main" val="1293863301"/>
                    </a:ext>
                  </a:extLst>
                </a:gridCol>
              </a:tblGrid>
              <a:tr h="56673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3390081"/>
                  </a:ext>
                </a:extLst>
              </a:tr>
              <a:tr h="1622520">
                <a:tc>
                  <a:txBody>
                    <a:bodyPr/>
                    <a:lstStyle/>
                    <a:p>
                      <a:pPr marL="0" marR="0" algn="ctr">
                        <a:spcBef>
                          <a:spcPts val="0"/>
                        </a:spcBef>
                        <a:spcAft>
                          <a:spcPts val="0"/>
                        </a:spcAft>
                      </a:pPr>
                      <a:r>
                        <a:rPr lang="en-US" sz="2000" i="0" dirty="0">
                          <a:effectLst/>
                          <a:latin typeface="Times New Roman" panose="02020603050405020304" pitchFamily="18" charset="0"/>
                          <a:ea typeface="Times New Roman" panose="02020603050405020304" pitchFamily="18" charset="0"/>
                        </a:rPr>
                        <a:t>Checkout</a:t>
                      </a:r>
                      <a:endParaRPr lang="en-US" sz="2000" i="1" dirty="0">
                        <a:effectLst/>
                        <a:latin typeface="Arial" panose="020B0604020202020204" pitchFamily="34" charset="0"/>
                        <a:ea typeface="Times New Roman" panose="02020603050405020304" pitchFamily="18" charset="0"/>
                      </a:endParaRPr>
                    </a:p>
                  </a:txBody>
                  <a:tcPr marL="68580" marR="68580" marT="0" marB="0"/>
                </a:tc>
                <a:tc>
                  <a:txBody>
                    <a:bodyPr/>
                    <a:lstStyle/>
                    <a:p>
                      <a:r>
                        <a:rPr lang="en-US" sz="1800" kern="1200" dirty="0">
                          <a:solidFill>
                            <a:schemeClr val="dk1"/>
                          </a:solidFill>
                          <a:effectLst/>
                          <a:latin typeface="+mn-lt"/>
                          <a:ea typeface="+mn-ea"/>
                          <a:cs typeface="+mn-cs"/>
                        </a:rPr>
                        <a:t>It includes web customer should be authenticated. It could be done through user login page, user authentication cookie or single sign on. Website authentication service is used in all these use cases.</a:t>
                      </a:r>
                      <a:endParaRPr lang="en-US" dirty="0"/>
                    </a:p>
                  </a:txBody>
                  <a:tcPr/>
                </a:tc>
                <a:extLst>
                  <a:ext uri="{0D108BD9-81ED-4DB2-BD59-A6C34878D82A}">
                    <a16:rowId xmlns:a16="http://schemas.microsoft.com/office/drawing/2014/main" val="398189954"/>
                  </a:ext>
                </a:extLst>
              </a:tr>
              <a:tr h="566739">
                <a:tc>
                  <a:txBody>
                    <a:bodyPr/>
                    <a:lstStyle/>
                    <a:p>
                      <a:pPr marL="0" marR="0" algn="ctr">
                        <a:spcBef>
                          <a:spcPts val="0"/>
                        </a:spcBef>
                        <a:spcAft>
                          <a:spcPts val="0"/>
                        </a:spcAft>
                      </a:pPr>
                      <a:r>
                        <a:rPr lang="en-US" sz="2000" i="0" dirty="0">
                          <a:effectLst/>
                          <a:latin typeface="Times New Roman" panose="02020603050405020304" pitchFamily="18" charset="0"/>
                          <a:ea typeface="Times New Roman" panose="02020603050405020304" pitchFamily="18" charset="0"/>
                        </a:rPr>
                        <a:t>Customer</a:t>
                      </a:r>
                      <a:r>
                        <a:rPr lang="en-US" sz="1100" i="0" dirty="0">
                          <a:effectLst/>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Authentication</a:t>
                      </a:r>
                      <a:endParaRPr lang="en-US" sz="20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i="0" dirty="0">
                          <a:effectLst/>
                          <a:latin typeface="Times New Roman" panose="02020603050405020304" pitchFamily="18" charset="0"/>
                          <a:ea typeface="Times New Roman" panose="02020603050405020304" pitchFamily="18" charset="0"/>
                        </a:rPr>
                        <a:t>Checking the customer authorization.</a:t>
                      </a:r>
                      <a:endParaRPr lang="en-US" sz="20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644269972"/>
                  </a:ext>
                </a:extLst>
              </a:tr>
              <a:tr h="566739">
                <a:tc>
                  <a:txBody>
                    <a:bodyPr/>
                    <a:lstStyle/>
                    <a:p>
                      <a:pPr algn="ctr"/>
                      <a:r>
                        <a:rPr lang="en-US" sz="1800" kern="1200" dirty="0">
                          <a:solidFill>
                            <a:schemeClr val="dk1"/>
                          </a:solidFill>
                          <a:effectLst/>
                          <a:latin typeface="+mn-lt"/>
                          <a:ea typeface="+mn-ea"/>
                          <a:cs typeface="+mn-cs"/>
                        </a:rPr>
                        <a:t>User Sign-In</a:t>
                      </a:r>
                      <a:endParaRPr lang="en-US" dirty="0"/>
                    </a:p>
                  </a:txBody>
                  <a:tcPr/>
                </a:tc>
                <a:tc>
                  <a:txBody>
                    <a:bodyPr/>
                    <a:lstStyle/>
                    <a:p>
                      <a:r>
                        <a:rPr lang="en-US" sz="1800" kern="1200" dirty="0">
                          <a:solidFill>
                            <a:schemeClr val="dk1"/>
                          </a:solidFill>
                          <a:effectLst/>
                          <a:latin typeface="+mn-lt"/>
                          <a:ea typeface="+mn-ea"/>
                          <a:cs typeface="+mn-cs"/>
                        </a:rPr>
                        <a:t>User login</a:t>
                      </a:r>
                      <a:endParaRPr lang="en-US" dirty="0"/>
                    </a:p>
                  </a:txBody>
                  <a:tcPr/>
                </a:tc>
                <a:extLst>
                  <a:ext uri="{0D108BD9-81ED-4DB2-BD59-A6C34878D82A}">
                    <a16:rowId xmlns:a16="http://schemas.microsoft.com/office/drawing/2014/main" val="699502096"/>
                  </a:ext>
                </a:extLst>
              </a:tr>
              <a:tr h="566739">
                <a:tc>
                  <a:txBody>
                    <a:bodyPr/>
                    <a:lstStyle/>
                    <a:p>
                      <a:pPr algn="ctr"/>
                      <a:r>
                        <a:rPr lang="en-US" sz="1800" kern="1200" dirty="0">
                          <a:solidFill>
                            <a:schemeClr val="dk1"/>
                          </a:solidFill>
                          <a:effectLst/>
                          <a:latin typeface="+mn-lt"/>
                          <a:ea typeface="+mn-ea"/>
                          <a:cs typeface="+mn-cs"/>
                        </a:rPr>
                        <a:t>Remember Me</a:t>
                      </a:r>
                      <a:endParaRPr lang="en-US" dirty="0"/>
                    </a:p>
                  </a:txBody>
                  <a:tcPr/>
                </a:tc>
                <a:tc>
                  <a:txBody>
                    <a:bodyPr/>
                    <a:lstStyle/>
                    <a:p>
                      <a:r>
                        <a:rPr lang="en-US" sz="1800" kern="1200" dirty="0">
                          <a:solidFill>
                            <a:schemeClr val="dk1"/>
                          </a:solidFill>
                          <a:effectLst/>
                          <a:latin typeface="+mn-lt"/>
                          <a:ea typeface="+mn-ea"/>
                          <a:cs typeface="+mn-cs"/>
                        </a:rPr>
                        <a:t>Remember the customer in the cookies</a:t>
                      </a:r>
                      <a:endParaRPr lang="en-US" dirty="0"/>
                    </a:p>
                  </a:txBody>
                  <a:tcPr/>
                </a:tc>
                <a:extLst>
                  <a:ext uri="{0D108BD9-81ED-4DB2-BD59-A6C34878D82A}">
                    <a16:rowId xmlns:a16="http://schemas.microsoft.com/office/drawing/2014/main" val="209690074"/>
                  </a:ext>
                </a:extLst>
              </a:tr>
              <a:tr h="566739">
                <a:tc>
                  <a:txBody>
                    <a:bodyPr/>
                    <a:lstStyle/>
                    <a:p>
                      <a:pPr algn="ctr"/>
                      <a:r>
                        <a:rPr lang="en-US" sz="1800" kern="1200" dirty="0">
                          <a:solidFill>
                            <a:schemeClr val="dk1"/>
                          </a:solidFill>
                          <a:effectLst/>
                          <a:latin typeface="+mn-lt"/>
                          <a:ea typeface="+mn-ea"/>
                          <a:cs typeface="+mn-cs"/>
                        </a:rPr>
                        <a:t>Single Sign-On</a:t>
                      </a:r>
                      <a:endParaRPr lang="en-US" dirty="0"/>
                    </a:p>
                  </a:txBody>
                  <a:tcPr/>
                </a:tc>
                <a:tc>
                  <a:txBody>
                    <a:bodyPr/>
                    <a:lstStyle/>
                    <a:p>
                      <a:r>
                        <a:rPr lang="en-US" sz="1800" kern="1200" dirty="0">
                          <a:solidFill>
                            <a:schemeClr val="dk1"/>
                          </a:solidFill>
                          <a:effectLst/>
                          <a:latin typeface="+mn-lt"/>
                          <a:ea typeface="+mn-ea"/>
                          <a:cs typeface="+mn-cs"/>
                        </a:rPr>
                        <a:t>Single login</a:t>
                      </a:r>
                      <a:endParaRPr lang="en-US" dirty="0"/>
                    </a:p>
                  </a:txBody>
                  <a:tcPr/>
                </a:tc>
                <a:extLst>
                  <a:ext uri="{0D108BD9-81ED-4DB2-BD59-A6C34878D82A}">
                    <a16:rowId xmlns:a16="http://schemas.microsoft.com/office/drawing/2014/main" val="2011198966"/>
                  </a:ext>
                </a:extLst>
              </a:tr>
              <a:tr h="566739">
                <a:tc>
                  <a:txBody>
                    <a:bodyPr/>
                    <a:lstStyle/>
                    <a:p>
                      <a:pPr algn="ctr"/>
                      <a:r>
                        <a:rPr lang="en-US" sz="1800" kern="1200" dirty="0">
                          <a:solidFill>
                            <a:schemeClr val="dk1"/>
                          </a:solidFill>
                          <a:effectLst/>
                          <a:latin typeface="+mn-lt"/>
                          <a:ea typeface="+mn-ea"/>
                          <a:cs typeface="+mn-cs"/>
                        </a:rPr>
                        <a:t>View/Update Shopping Cart</a:t>
                      </a:r>
                      <a:endParaRPr lang="en-US" dirty="0"/>
                    </a:p>
                  </a:txBody>
                  <a:tcPr/>
                </a:tc>
                <a:tc>
                  <a:txBody>
                    <a:bodyPr/>
                    <a:lstStyle/>
                    <a:p>
                      <a:pPr marL="0" marR="0">
                        <a:spcBef>
                          <a:spcPts val="0"/>
                        </a:spcBef>
                        <a:spcAft>
                          <a:spcPts val="0"/>
                        </a:spcAft>
                      </a:pPr>
                      <a:r>
                        <a:rPr lang="en-US" sz="1800" i="0" dirty="0">
                          <a:effectLst/>
                          <a:latin typeface="Times New Roman" panose="02020603050405020304" pitchFamily="18" charset="0"/>
                          <a:ea typeface="Times New Roman" panose="02020603050405020304" pitchFamily="18" charset="0"/>
                        </a:rPr>
                        <a:t>Display the cart products</a:t>
                      </a:r>
                      <a:endParaRPr lang="en-US" sz="18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395167846"/>
                  </a:ext>
                </a:extLst>
              </a:tr>
              <a:tr h="566739">
                <a:tc>
                  <a:txBody>
                    <a:bodyPr/>
                    <a:lstStyle/>
                    <a:p>
                      <a:pPr algn="ctr"/>
                      <a:r>
                        <a:rPr lang="en-US" sz="1800" kern="1200" dirty="0">
                          <a:solidFill>
                            <a:schemeClr val="dk1"/>
                          </a:solidFill>
                          <a:effectLst/>
                          <a:latin typeface="+mn-lt"/>
                          <a:ea typeface="+mn-ea"/>
                          <a:cs typeface="+mn-cs"/>
                        </a:rPr>
                        <a:t>Calculate Total</a:t>
                      </a:r>
                      <a:endParaRPr lang="en-US" dirty="0"/>
                    </a:p>
                  </a:txBody>
                  <a:tcPr/>
                </a:tc>
                <a:tc>
                  <a:txBody>
                    <a:bodyPr/>
                    <a:lstStyle/>
                    <a:p>
                      <a:r>
                        <a:rPr lang="en-US" sz="1800" kern="1200" dirty="0">
                          <a:solidFill>
                            <a:schemeClr val="dk1"/>
                          </a:solidFill>
                          <a:effectLst/>
                          <a:latin typeface="+mn-lt"/>
                          <a:ea typeface="+mn-ea"/>
                          <a:cs typeface="+mn-cs"/>
                        </a:rPr>
                        <a:t>Calculate the total cost of products </a:t>
                      </a:r>
                      <a:endParaRPr lang="en-US" dirty="0"/>
                    </a:p>
                  </a:txBody>
                  <a:tcPr/>
                </a:tc>
                <a:extLst>
                  <a:ext uri="{0D108BD9-81ED-4DB2-BD59-A6C34878D82A}">
                    <a16:rowId xmlns:a16="http://schemas.microsoft.com/office/drawing/2014/main" val="1463999526"/>
                  </a:ext>
                </a:extLst>
              </a:tr>
            </a:tbl>
          </a:graphicData>
        </a:graphic>
      </p:graphicFrame>
    </p:spTree>
    <p:extLst>
      <p:ext uri="{BB962C8B-B14F-4D97-AF65-F5344CB8AC3E}">
        <p14:creationId xmlns:p14="http://schemas.microsoft.com/office/powerpoint/2010/main" val="5915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10/3/2016</a:t>
            </a:fld>
            <a:endParaRPr lang="en-US"/>
          </a:p>
        </p:txBody>
      </p:sp>
      <p:sp>
        <p:nvSpPr>
          <p:cNvPr id="3" name="Footer Placeholder 2"/>
          <p:cNvSpPr>
            <a:spLocks noGrp="1"/>
          </p:cNvSpPr>
          <p:nvPr>
            <p:ph type="ftr" sz="quarter" idx="11"/>
          </p:nvPr>
        </p:nvSpPr>
        <p:spPr/>
        <p:txBody>
          <a:bodyPr/>
          <a:lstStyle/>
          <a:p>
            <a:r>
              <a:rPr lang="en-US"/>
              <a:t>MSME Cloud</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3726811"/>
              </p:ext>
            </p:extLst>
          </p:nvPr>
        </p:nvGraphicFramePr>
        <p:xfrm>
          <a:off x="2103120" y="1136226"/>
          <a:ext cx="7772400" cy="2450256"/>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3516627354"/>
                    </a:ext>
                  </a:extLst>
                </a:gridCol>
                <a:gridCol w="3886200">
                  <a:extLst>
                    <a:ext uri="{9D8B030D-6E8A-4147-A177-3AD203B41FA5}">
                      <a16:colId xmlns:a16="http://schemas.microsoft.com/office/drawing/2014/main" val="2429832422"/>
                    </a:ext>
                  </a:extLst>
                </a:gridCol>
              </a:tblGrid>
              <a:tr h="612564">
                <a:tc>
                  <a:txBody>
                    <a:bodyPr/>
                    <a:lstStyle/>
                    <a:p>
                      <a:endParaRPr lang="en-US" dirty="0"/>
                    </a:p>
                  </a:txBody>
                  <a:tcPr/>
                </a:tc>
                <a:tc>
                  <a:txBody>
                    <a:bodyPr/>
                    <a:lstStyle/>
                    <a:p>
                      <a:endParaRPr lang="en-US"/>
                    </a:p>
                  </a:txBody>
                  <a:tcPr/>
                </a:tc>
                <a:extLst>
                  <a:ext uri="{0D108BD9-81ED-4DB2-BD59-A6C34878D82A}">
                    <a16:rowId xmlns:a16="http://schemas.microsoft.com/office/drawing/2014/main" val="4280483284"/>
                  </a:ext>
                </a:extLst>
              </a:tr>
              <a:tr h="612564">
                <a:tc>
                  <a:txBody>
                    <a:bodyPr/>
                    <a:lstStyle/>
                    <a:p>
                      <a:pPr marL="0" marR="0" algn="ctr">
                        <a:spcBef>
                          <a:spcPts val="0"/>
                        </a:spcBef>
                        <a:spcAft>
                          <a:spcPts val="0"/>
                        </a:spcAft>
                      </a:pPr>
                      <a:r>
                        <a:rPr lang="en-US" sz="2000" i="0" dirty="0">
                          <a:effectLst/>
                          <a:latin typeface="Times New Roman" panose="02020603050405020304" pitchFamily="18" charset="0"/>
                          <a:ea typeface="Times New Roman" panose="02020603050405020304" pitchFamily="18" charset="0"/>
                        </a:rPr>
                        <a:t>Calculate Taxes and Shipping</a:t>
                      </a:r>
                      <a:endParaRPr lang="en-US" sz="2000" i="1" dirty="0">
                        <a:effectLst/>
                        <a:latin typeface="Arial" panose="020B0604020202020204" pitchFamily="34" charset="0"/>
                        <a:ea typeface="Times New Roman" panose="02020603050405020304" pitchFamily="18" charset="0"/>
                      </a:endParaRPr>
                    </a:p>
                  </a:txBody>
                  <a:tcPr marL="68580" marR="68580" marT="0" marB="0"/>
                </a:tc>
                <a:tc>
                  <a:txBody>
                    <a:bodyPr/>
                    <a:lstStyle/>
                    <a:p>
                      <a:r>
                        <a:rPr lang="en-US" sz="1800" kern="1200" dirty="0">
                          <a:solidFill>
                            <a:schemeClr val="dk1"/>
                          </a:solidFill>
                          <a:effectLst/>
                          <a:latin typeface="+mn-lt"/>
                          <a:ea typeface="+mn-ea"/>
                          <a:cs typeface="+mn-cs"/>
                        </a:rPr>
                        <a:t>Calculate the cost shipping and tax </a:t>
                      </a:r>
                      <a:endParaRPr lang="en-US" dirty="0"/>
                    </a:p>
                  </a:txBody>
                  <a:tcPr/>
                </a:tc>
                <a:extLst>
                  <a:ext uri="{0D108BD9-81ED-4DB2-BD59-A6C34878D82A}">
                    <a16:rowId xmlns:a16="http://schemas.microsoft.com/office/drawing/2014/main" val="4001703843"/>
                  </a:ext>
                </a:extLst>
              </a:tr>
              <a:tr h="612564">
                <a:tc>
                  <a:txBody>
                    <a:bodyPr/>
                    <a:lstStyle/>
                    <a:p>
                      <a:pPr algn="ctr"/>
                      <a:r>
                        <a:rPr lang="en-US" sz="1800" kern="1200" dirty="0">
                          <a:solidFill>
                            <a:schemeClr val="dk1"/>
                          </a:solidFill>
                          <a:effectLst/>
                          <a:latin typeface="+mn-lt"/>
                          <a:ea typeface="+mn-ea"/>
                          <a:cs typeface="+mn-cs"/>
                        </a:rPr>
                        <a:t>Payment by Credit</a:t>
                      </a:r>
                      <a:endParaRPr lang="en-US" dirty="0"/>
                    </a:p>
                  </a:txBody>
                  <a:tcPr/>
                </a:tc>
                <a:tc>
                  <a:txBody>
                    <a:bodyPr/>
                    <a:lstStyle/>
                    <a:p>
                      <a:r>
                        <a:rPr lang="en-US" sz="1800" kern="1200" dirty="0">
                          <a:solidFill>
                            <a:schemeClr val="dk1"/>
                          </a:solidFill>
                          <a:effectLst/>
                          <a:latin typeface="+mn-lt"/>
                          <a:ea typeface="+mn-ea"/>
                          <a:cs typeface="+mn-cs"/>
                        </a:rPr>
                        <a:t>Payment through Credit/Debit</a:t>
                      </a:r>
                      <a:endParaRPr lang="en-US" dirty="0"/>
                    </a:p>
                  </a:txBody>
                  <a:tcPr/>
                </a:tc>
                <a:extLst>
                  <a:ext uri="{0D108BD9-81ED-4DB2-BD59-A6C34878D82A}">
                    <a16:rowId xmlns:a16="http://schemas.microsoft.com/office/drawing/2014/main" val="889577208"/>
                  </a:ext>
                </a:extLst>
              </a:tr>
              <a:tr h="612564">
                <a:tc>
                  <a:txBody>
                    <a:bodyPr/>
                    <a:lstStyle/>
                    <a:p>
                      <a:pPr marL="0" marR="0" algn="ctr">
                        <a:spcBef>
                          <a:spcPts val="0"/>
                        </a:spcBef>
                        <a:spcAft>
                          <a:spcPts val="0"/>
                        </a:spcAft>
                      </a:pPr>
                      <a:r>
                        <a:rPr lang="en-US" sz="2000" i="0" dirty="0">
                          <a:effectLst/>
                          <a:latin typeface="Times New Roman" panose="02020603050405020304" pitchFamily="18" charset="0"/>
                          <a:ea typeface="Times New Roman" panose="02020603050405020304" pitchFamily="18" charset="0"/>
                        </a:rPr>
                        <a:t>Payment by offline</a:t>
                      </a:r>
                      <a:endParaRPr lang="en-US" sz="2000" i="1" dirty="0">
                        <a:effectLst/>
                        <a:latin typeface="Arial" panose="020B0604020202020204" pitchFamily="34" charset="0"/>
                        <a:ea typeface="Times New Roman" panose="02020603050405020304" pitchFamily="18" charset="0"/>
                      </a:endParaRPr>
                    </a:p>
                  </a:txBody>
                  <a:tcPr marL="68580" marR="68580" marT="0" marB="0"/>
                </a:tc>
                <a:tc>
                  <a:txBody>
                    <a:bodyPr/>
                    <a:lstStyle/>
                    <a:p>
                      <a:r>
                        <a:rPr lang="en-US" sz="1800" kern="1200" dirty="0">
                          <a:solidFill>
                            <a:schemeClr val="dk1"/>
                          </a:solidFill>
                          <a:effectLst/>
                          <a:latin typeface="+mn-lt"/>
                          <a:ea typeface="+mn-ea"/>
                          <a:cs typeface="+mn-cs"/>
                        </a:rPr>
                        <a:t>Payment through DD/ </a:t>
                      </a:r>
                      <a:r>
                        <a:rPr lang="en-US" sz="1800" kern="1200" dirty="0" err="1">
                          <a:solidFill>
                            <a:schemeClr val="dk1"/>
                          </a:solidFill>
                          <a:effectLst/>
                          <a:latin typeface="+mn-lt"/>
                          <a:ea typeface="+mn-ea"/>
                          <a:cs typeface="+mn-cs"/>
                        </a:rPr>
                        <a:t>Cheque</a:t>
                      </a:r>
                      <a:endParaRPr lang="en-US" dirty="0"/>
                    </a:p>
                  </a:txBody>
                  <a:tcPr/>
                </a:tc>
                <a:extLst>
                  <a:ext uri="{0D108BD9-81ED-4DB2-BD59-A6C34878D82A}">
                    <a16:rowId xmlns:a16="http://schemas.microsoft.com/office/drawing/2014/main" val="632236478"/>
                  </a:ext>
                </a:extLst>
              </a:tr>
            </a:tbl>
          </a:graphicData>
        </a:graphic>
      </p:graphicFrame>
    </p:spTree>
    <p:extLst>
      <p:ext uri="{BB962C8B-B14F-4D97-AF65-F5344CB8AC3E}">
        <p14:creationId xmlns:p14="http://schemas.microsoft.com/office/powerpoint/2010/main" val="176394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10/3/2016</a:t>
            </a:fld>
            <a:endParaRPr lang="en-US"/>
          </a:p>
        </p:txBody>
      </p:sp>
      <p:sp>
        <p:nvSpPr>
          <p:cNvPr id="3" name="Footer Placeholder 2"/>
          <p:cNvSpPr>
            <a:spLocks noGrp="1"/>
          </p:cNvSpPr>
          <p:nvPr>
            <p:ph type="ftr" sz="quarter" idx="11"/>
          </p:nvPr>
        </p:nvSpPr>
        <p:spPr/>
        <p:txBody>
          <a:bodyPr/>
          <a:lstStyle/>
          <a:p>
            <a:r>
              <a:rPr lang="en-US"/>
              <a:t>MSME Cloud</a:t>
            </a:r>
            <a:endParaRPr lang="en-US"/>
          </a:p>
        </p:txBody>
      </p:sp>
      <p:sp>
        <p:nvSpPr>
          <p:cNvPr id="4" name="Rectangle 3"/>
          <p:cNvSpPr/>
          <p:nvPr/>
        </p:nvSpPr>
        <p:spPr>
          <a:xfrm>
            <a:off x="392629" y="163175"/>
            <a:ext cx="1140991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Feature Requirements for Phase 2 (Aim)</a:t>
            </a:r>
          </a:p>
        </p:txBody>
      </p:sp>
      <p:graphicFrame>
        <p:nvGraphicFramePr>
          <p:cNvPr id="6" name="Table 5"/>
          <p:cNvGraphicFramePr>
            <a:graphicFrameLocks noGrp="1"/>
          </p:cNvGraphicFramePr>
          <p:nvPr>
            <p:extLst>
              <p:ext uri="{D42A27DB-BD31-4B8C-83A1-F6EECF244321}">
                <p14:modId xmlns:p14="http://schemas.microsoft.com/office/powerpoint/2010/main" val="3271355343"/>
              </p:ext>
            </p:extLst>
          </p:nvPr>
        </p:nvGraphicFramePr>
        <p:xfrm>
          <a:off x="2023426" y="1645920"/>
          <a:ext cx="7953694" cy="4460240"/>
        </p:xfrm>
        <a:graphic>
          <a:graphicData uri="http://schemas.openxmlformats.org/drawingml/2006/table">
            <a:tbl>
              <a:tblPr firstRow="1" bandRow="1">
                <a:tableStyleId>{5C22544A-7EE6-4342-B048-85BDC9FD1C3A}</a:tableStyleId>
              </a:tblPr>
              <a:tblGrid>
                <a:gridCol w="3976847">
                  <a:extLst>
                    <a:ext uri="{9D8B030D-6E8A-4147-A177-3AD203B41FA5}">
                      <a16:colId xmlns:a16="http://schemas.microsoft.com/office/drawing/2014/main" val="2532197234"/>
                    </a:ext>
                  </a:extLst>
                </a:gridCol>
                <a:gridCol w="3976847">
                  <a:extLst>
                    <a:ext uri="{9D8B030D-6E8A-4147-A177-3AD203B41FA5}">
                      <a16:colId xmlns:a16="http://schemas.microsoft.com/office/drawing/2014/main" val="1328721931"/>
                    </a:ext>
                  </a:extLst>
                </a:gridCol>
              </a:tblGrid>
              <a:tr h="619759">
                <a:tc>
                  <a:txBody>
                    <a:bodyPr/>
                    <a:lstStyle/>
                    <a:p>
                      <a:pPr algn="ctr"/>
                      <a:r>
                        <a:rPr lang="en-US" dirty="0" err="1"/>
                        <a:t>Requirment</a:t>
                      </a:r>
                      <a:endParaRPr lang="en-US" dirty="0"/>
                    </a:p>
                  </a:txBody>
                  <a:tcPr/>
                </a:tc>
                <a:tc>
                  <a:txBody>
                    <a:bodyPr/>
                    <a:lstStyle/>
                    <a:p>
                      <a:pPr algn="ctr"/>
                      <a:r>
                        <a:rPr lang="en-US" dirty="0"/>
                        <a:t>Description</a:t>
                      </a:r>
                    </a:p>
                  </a:txBody>
                  <a:tcPr/>
                </a:tc>
                <a:extLst>
                  <a:ext uri="{0D108BD9-81ED-4DB2-BD59-A6C34878D82A}">
                    <a16:rowId xmlns:a16="http://schemas.microsoft.com/office/drawing/2014/main" val="1733328986"/>
                  </a:ext>
                </a:extLst>
              </a:tr>
              <a:tr h="1066801">
                <a:tc>
                  <a:txBody>
                    <a:bodyPr/>
                    <a:lstStyle/>
                    <a:p>
                      <a:pPr algn="ctr"/>
                      <a:r>
                        <a:rPr lang="en-US" sz="1800" kern="1200" dirty="0">
                          <a:solidFill>
                            <a:schemeClr val="dk1"/>
                          </a:solidFill>
                          <a:effectLst/>
                          <a:latin typeface="+mn-lt"/>
                          <a:ea typeface="+mn-ea"/>
                          <a:cs typeface="+mn-cs"/>
                        </a:rPr>
                        <a:t>View Recommended Items</a:t>
                      </a:r>
                      <a:endParaRPr lang="en-US" dirty="0"/>
                    </a:p>
                  </a:txBody>
                  <a:tcPr/>
                </a:tc>
                <a:tc>
                  <a:txBody>
                    <a:bodyPr/>
                    <a:lstStyle/>
                    <a:p>
                      <a:r>
                        <a:rPr lang="en-US" sz="1800" kern="1200" dirty="0">
                          <a:solidFill>
                            <a:schemeClr val="dk1"/>
                          </a:solidFill>
                          <a:effectLst/>
                          <a:latin typeface="+mn-lt"/>
                          <a:ea typeface="+mn-ea"/>
                          <a:cs typeface="+mn-cs"/>
                        </a:rPr>
                        <a:t>Display the recommended items to specific customers</a:t>
                      </a:r>
                      <a:endParaRPr lang="en-US" dirty="0"/>
                    </a:p>
                  </a:txBody>
                  <a:tcPr/>
                </a:tc>
                <a:extLst>
                  <a:ext uri="{0D108BD9-81ED-4DB2-BD59-A6C34878D82A}">
                    <a16:rowId xmlns:a16="http://schemas.microsoft.com/office/drawing/2014/main" val="3110184462"/>
                  </a:ext>
                </a:extLst>
              </a:tr>
              <a:tr h="1066801">
                <a:tc>
                  <a:txBody>
                    <a:bodyPr/>
                    <a:lstStyle/>
                    <a:p>
                      <a:pPr marL="0" marR="0" algn="ctr">
                        <a:spcBef>
                          <a:spcPts val="0"/>
                        </a:spcBef>
                        <a:spcAft>
                          <a:spcPts val="0"/>
                        </a:spcAft>
                      </a:pPr>
                      <a:r>
                        <a:rPr lang="en-US" sz="2400" i="0" dirty="0">
                          <a:effectLst/>
                          <a:latin typeface="Times New Roman" panose="02020603050405020304" pitchFamily="18" charset="0"/>
                          <a:ea typeface="Times New Roman" panose="02020603050405020304" pitchFamily="18" charset="0"/>
                        </a:rPr>
                        <a:t>Authorize</a:t>
                      </a:r>
                      <a:endParaRPr lang="en-US" sz="24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i="0" dirty="0">
                          <a:effectLst/>
                          <a:latin typeface="Times New Roman" panose="02020603050405020304" pitchFamily="18" charset="0"/>
                          <a:ea typeface="Times New Roman" panose="02020603050405020304" pitchFamily="18" charset="0"/>
                        </a:rPr>
                        <a:t>The requested amount of money should be first authorized by Customer's Credit Card Bank, and if approved, is further submitted for settlement. During the settlement funds approved for the credit card transaction are deposited into the Merchant's Bank account.</a:t>
                      </a:r>
                      <a:endParaRPr lang="en-US" sz="16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35843966"/>
                  </a:ext>
                </a:extLst>
              </a:tr>
              <a:tr h="1066801">
                <a:tc>
                  <a:txBody>
                    <a:bodyPr/>
                    <a:lstStyle/>
                    <a:p>
                      <a:pPr marL="0" marR="0" algn="ctr">
                        <a:spcBef>
                          <a:spcPts val="0"/>
                        </a:spcBef>
                        <a:spcAft>
                          <a:spcPts val="0"/>
                        </a:spcAft>
                      </a:pPr>
                      <a:r>
                        <a:rPr lang="en-US" sz="2400" i="0" dirty="0">
                          <a:effectLst/>
                          <a:latin typeface="Times New Roman" panose="02020603050405020304" pitchFamily="18" charset="0"/>
                          <a:ea typeface="Times New Roman" panose="02020603050405020304" pitchFamily="18" charset="0"/>
                        </a:rPr>
                        <a:t>Capture</a:t>
                      </a:r>
                      <a:endParaRPr lang="en-US" sz="2400" i="1" dirty="0">
                        <a:effectLst/>
                        <a:latin typeface="Arial" panose="020B0604020202020204" pitchFamily="34" charset="0"/>
                        <a:ea typeface="Times New Roman" panose="02020603050405020304" pitchFamily="18" charset="0"/>
                      </a:endParaRPr>
                    </a:p>
                  </a:txBody>
                  <a:tcPr marL="68580" marR="68580" marT="0" marB="0"/>
                </a:tc>
                <a:tc>
                  <a:txBody>
                    <a:bodyPr/>
                    <a:lstStyle/>
                    <a:p>
                      <a:r>
                        <a:rPr lang="en-US" sz="1600" kern="1200" dirty="0">
                          <a:solidFill>
                            <a:schemeClr val="dk1"/>
                          </a:solidFill>
                          <a:effectLst/>
                          <a:latin typeface="+mn-lt"/>
                          <a:ea typeface="+mn-ea"/>
                          <a:cs typeface="+mn-cs"/>
                        </a:rPr>
                        <a:t>use case describes several scenarios when merchant needs to complete some previously authorized transaction - either submitted through the payment gateway or requested without using the system</a:t>
                      </a:r>
                      <a:endParaRPr lang="en-US" sz="1600" dirty="0"/>
                    </a:p>
                  </a:txBody>
                  <a:tcPr/>
                </a:tc>
                <a:extLst>
                  <a:ext uri="{0D108BD9-81ED-4DB2-BD59-A6C34878D82A}">
                    <a16:rowId xmlns:a16="http://schemas.microsoft.com/office/drawing/2014/main" val="1472985201"/>
                  </a:ext>
                </a:extLst>
              </a:tr>
            </a:tbl>
          </a:graphicData>
        </a:graphic>
      </p:graphicFrame>
    </p:spTree>
    <p:extLst>
      <p:ext uri="{BB962C8B-B14F-4D97-AF65-F5344CB8AC3E}">
        <p14:creationId xmlns:p14="http://schemas.microsoft.com/office/powerpoint/2010/main" val="14484077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176</TotalTime>
  <Words>687</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Srivastava</dc:creator>
  <cp:lastModifiedBy>Saumya Srivastava</cp:lastModifiedBy>
  <cp:revision>17</cp:revision>
  <dcterms:created xsi:type="dcterms:W3CDTF">2016-10-03T11:10:03Z</dcterms:created>
  <dcterms:modified xsi:type="dcterms:W3CDTF">2016-10-03T14:06:32Z</dcterms:modified>
</cp:coreProperties>
</file>