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3" r:id="rId11"/>
  </p:sldIdLst>
  <p:sldSz cx="12192000" cy="6858000"/>
  <p:notesSz cx="12192000" cy="6858000"/>
  <p:embeddedFontLst>
    <p:embeddedFont>
      <p:font typeface="Algerian" panose="04020705040A02060702" pitchFamily="8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752D-89E5-4090-B922-27697C92AA1C}" v="2" dt="2025-08-27T20:07:5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u Rama Krishna Reddy" userId="50710dc40eb9bcd8" providerId="LiveId" clId="{1A29752D-89E5-4090-B922-27697C92AA1C}"/>
    <pc:docChg chg="modSld">
      <pc:chgData name="Polu Rama Krishna Reddy" userId="50710dc40eb9bcd8" providerId="LiveId" clId="{1A29752D-89E5-4090-B922-27697C92AA1C}" dt="2025-08-27T20:07:57.024" v="5" actId="1076"/>
      <pc:docMkLst>
        <pc:docMk/>
      </pc:docMkLst>
      <pc:sldChg chg="modSp mod">
        <pc:chgData name="Polu Rama Krishna Reddy" userId="50710dc40eb9bcd8" providerId="LiveId" clId="{1A29752D-89E5-4090-B922-27697C92AA1C}" dt="2025-08-27T20:07:57.024" v="5" actId="1076"/>
        <pc:sldMkLst>
          <pc:docMk/>
          <pc:sldMk cId="2311886198" sldId="273"/>
        </pc:sldMkLst>
        <pc:spChg chg="mod">
          <ac:chgData name="Polu Rama Krishna Reddy" userId="50710dc40eb9bcd8" providerId="LiveId" clId="{1A29752D-89E5-4090-B922-27697C92AA1C}" dt="2025-08-27T20:07:46.048" v="4" actId="1076"/>
          <ac:spMkLst>
            <pc:docMk/>
            <pc:sldMk cId="2311886198" sldId="273"/>
            <ac:spMk id="2" creationId="{E2B3BE4B-8B0F-7CA5-E450-12C1DB09A96A}"/>
          </ac:spMkLst>
        </pc:spChg>
        <pc:spChg chg="mod">
          <ac:chgData name="Polu Rama Krishna Reddy" userId="50710dc40eb9bcd8" providerId="LiveId" clId="{1A29752D-89E5-4090-B922-27697C92AA1C}" dt="2025-08-27T20:07:57.024" v="5" actId="1076"/>
          <ac:spMkLst>
            <pc:docMk/>
            <pc:sldMk cId="2311886198" sldId="273"/>
            <ac:spMk id="12" creationId="{47CCC5FD-B2B2-D3CB-56E5-FA5E954F4C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agnes@sapiens.a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13705" y="410985"/>
            <a:ext cx="9717041" cy="93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r>
              <a:rPr sz="6050" b="1" dirty="0">
                <a:solidFill>
                  <a:srgbClr val="FFFFFF"/>
                </a:solidFill>
                <a:latin typeface="DejaVu Sans"/>
                <a:cs typeface="DejaVu Sans"/>
              </a:rPr>
              <a:t>Stock Price Prediction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5183" y="1373010"/>
            <a:ext cx="5114008" cy="93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r>
              <a:rPr sz="6050" b="1" dirty="0">
                <a:solidFill>
                  <a:srgbClr val="FFFFFF"/>
                </a:solidFill>
                <a:latin typeface="DejaVu Sans"/>
                <a:cs typeface="DejaVu Sans"/>
              </a:rPr>
              <a:t>using </a:t>
            </a:r>
            <a:r>
              <a:rPr sz="6050" b="1" dirty="0">
                <a:solidFill>
                  <a:srgbClr val="00FFFF"/>
                </a:solidFill>
                <a:latin typeface="DejaVu Sans"/>
                <a:cs typeface="DejaVu Sans"/>
              </a:rPr>
              <a:t>LSTM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8678" y="2474795"/>
            <a:ext cx="4427090" cy="410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2500" spc="18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500" spc="11" dirty="0">
                <a:solidFill>
                  <a:srgbClr val="FFFFFF"/>
                </a:solidFill>
                <a:latin typeface="DejaVu Sans"/>
                <a:cs typeface="DejaVu Sans"/>
              </a:rPr>
              <a:t>Deep</a:t>
            </a:r>
            <a:r>
              <a:rPr sz="2500" dirty="0">
                <a:solidFill>
                  <a:srgbClr val="FFFFFF"/>
                </a:solidFill>
                <a:latin typeface="DejaVu Sans"/>
                <a:cs typeface="DejaVu Sans"/>
              </a:rPr>
              <a:t> Learning</a:t>
            </a:r>
            <a:r>
              <a:rPr sz="2500" spc="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500" dirty="0">
                <a:solidFill>
                  <a:srgbClr val="FFFFFF"/>
                </a:solidFill>
                <a:latin typeface="DejaVu Sans"/>
                <a:cs typeface="DejaVu Sans"/>
              </a:rPr>
              <a:t>Approach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66517" y="3639021"/>
            <a:ext cx="435381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spc="10" dirty="0">
                <a:solidFill>
                  <a:srgbClr val="FFFFFF"/>
                </a:solidFill>
                <a:latin typeface="DejaVu Sans"/>
                <a:cs typeface="DejaVu Sans"/>
              </a:rPr>
              <a:t>Rama Krishna Reddy</a:t>
            </a:r>
            <a:r>
              <a:rPr sz="2000" dirty="0">
                <a:solidFill>
                  <a:srgbClr val="FFFFFF"/>
                </a:solidFill>
                <a:latin typeface="DejaVu Sans"/>
                <a:cs typeface="DejaVu Sans"/>
              </a:rPr>
              <a:t>(</a:t>
            </a:r>
            <a:r>
              <a:rPr lang="en-IN" sz="2000" dirty="0">
                <a:solidFill>
                  <a:srgbClr val="FFFFFF"/>
                </a:solidFill>
                <a:latin typeface="DejaVu Sans"/>
                <a:cs typeface="DejaVu Sans"/>
              </a:rPr>
              <a:t>123ad0043</a:t>
            </a:r>
            <a:r>
              <a:rPr sz="2000" spc="-60" dirty="0">
                <a:solidFill>
                  <a:srgbClr val="FFFFFF"/>
                </a:solidFill>
                <a:latin typeface="DejaVu Sans"/>
                <a:cs typeface="DejaVu Sans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6F1174-7768-6493-DFF1-34AEF2D2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extLst>
              <a:ext uri="{FF2B5EF4-FFF2-40B4-BE49-F238E27FC236}">
                <a16:creationId xmlns:a16="http://schemas.microsoft.com/office/drawing/2014/main" id="{E2B3BE4B-8B0F-7CA5-E450-12C1DB09A96A}"/>
              </a:ext>
            </a:extLst>
          </p:cNvPr>
          <p:cNvSpPr/>
          <p:nvPr/>
        </p:nvSpPr>
        <p:spPr>
          <a:xfrm>
            <a:off x="-9045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9F9EDD-19B5-70DA-F60A-951979D3929F}"/>
              </a:ext>
            </a:extLst>
          </p:cNvPr>
          <p:cNvSpPr txBox="1"/>
          <p:nvPr/>
        </p:nvSpPr>
        <p:spPr>
          <a:xfrm>
            <a:off x="1313705" y="410985"/>
            <a:ext cx="9717041" cy="93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endParaRPr sz="6050" b="1" dirty="0">
              <a:solidFill>
                <a:srgbClr val="FFFFFF"/>
              </a:solidFill>
              <a:latin typeface="DejaVu Sans"/>
              <a:cs typeface="DejaVu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50C1C55-1E09-272B-0786-F8F8F94864F4}"/>
              </a:ext>
            </a:extLst>
          </p:cNvPr>
          <p:cNvSpPr txBox="1"/>
          <p:nvPr/>
        </p:nvSpPr>
        <p:spPr>
          <a:xfrm>
            <a:off x="3615183" y="1373010"/>
            <a:ext cx="5114008" cy="9322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endParaRPr sz="6050" b="1" dirty="0">
              <a:solidFill>
                <a:srgbClr val="00FFFF"/>
              </a:solidFill>
              <a:latin typeface="DejaVu Sans"/>
              <a:cs typeface="DejaVu San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77F8F95-7AF1-BD85-708F-7143D6CD86C7}"/>
              </a:ext>
            </a:extLst>
          </p:cNvPr>
          <p:cNvSpPr txBox="1"/>
          <p:nvPr/>
        </p:nvSpPr>
        <p:spPr>
          <a:xfrm>
            <a:off x="3958678" y="2474795"/>
            <a:ext cx="442709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endParaRPr sz="2500" dirty="0">
              <a:solidFill>
                <a:srgbClr val="FFFFFF"/>
              </a:solidFill>
              <a:latin typeface="DejaVu Sans"/>
              <a:cs typeface="DejaVu San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49713E6-EC9E-F693-5B09-2311A27F11DA}"/>
              </a:ext>
            </a:extLst>
          </p:cNvPr>
          <p:cNvSpPr txBox="1"/>
          <p:nvPr/>
        </p:nvSpPr>
        <p:spPr>
          <a:xfrm>
            <a:off x="4766517" y="3639021"/>
            <a:ext cx="435381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endParaRPr sz="2000" spc="-60" dirty="0">
              <a:solidFill>
                <a:srgbClr val="FFFFFF"/>
              </a:solidFill>
              <a:latin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053AE-F341-E585-C1E7-BFDD00A90161}"/>
              </a:ext>
            </a:extLst>
          </p:cNvPr>
          <p:cNvSpPr txBox="1"/>
          <p:nvPr/>
        </p:nvSpPr>
        <p:spPr>
          <a:xfrm>
            <a:off x="3631620" y="2534970"/>
            <a:ext cx="600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Algerian" panose="04020705040A02060702" pitchFamily="82" charset="0"/>
              </a:rPr>
              <a:t>Thank You &amp; Any Q/A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89AAD-24F4-9E1B-8050-F888C428B647}"/>
              </a:ext>
            </a:extLst>
          </p:cNvPr>
          <p:cNvSpPr txBox="1"/>
          <p:nvPr/>
        </p:nvSpPr>
        <p:spPr>
          <a:xfrm>
            <a:off x="5591944" y="4966754"/>
            <a:ext cx="3798963" cy="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E07A311-3CBF-D9AF-35D2-F362C63B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0C3EC25-475E-1CD1-3B06-78226D71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FF0A4E0-8DCA-FAB9-A38A-5B85A2242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230" y="1935889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7CCC5FD-B2B2-D3CB-56E5-FA5E954F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6" y="3439345"/>
            <a:ext cx="50018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000" dirty="0">
                <a:latin typeface="Arial" panose="020B0604020202020204" pitchFamily="34" charset="0"/>
              </a:rPr>
              <a:t>😊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07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67298" y="333875"/>
            <a:ext cx="4609783" cy="937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479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Data</a:t>
            </a:r>
            <a:r>
              <a:rPr sz="4050" b="1" spc="-153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dirty="0">
                <a:solidFill>
                  <a:srgbClr val="00FFFF"/>
                </a:solidFill>
                <a:latin typeface="Liberation Sans"/>
                <a:cs typeface="Liberation Sans"/>
              </a:rPr>
              <a:t>Acquisition</a:t>
            </a:r>
          </a:p>
          <a:p>
            <a:pPr marL="0" marR="0">
              <a:lnSpc>
                <a:spcPts val="1876"/>
              </a:lnSpc>
              <a:spcBef>
                <a:spcPts val="699"/>
              </a:spcBef>
              <a:spcAft>
                <a:spcPts val="0"/>
              </a:spcAft>
            </a:pPr>
            <a:r>
              <a:rPr sz="1700" spc="-10" dirty="0">
                <a:solidFill>
                  <a:srgbClr val="D1D5DB"/>
                </a:solidFill>
                <a:latin typeface="Liberation Sans"/>
                <a:cs typeface="Liberation Sans"/>
              </a:rPr>
              <a:t>Foundation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for </a:t>
            </a:r>
            <a:r>
              <a:rPr sz="1700" spc="-11" dirty="0">
                <a:solidFill>
                  <a:srgbClr val="D1D5DB"/>
                </a:solidFill>
                <a:latin typeface="Liberation Sans"/>
                <a:cs typeface="Liberation Sans"/>
              </a:rPr>
              <a:t>Robust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D1D5DB"/>
                </a:solidFill>
                <a:latin typeface="Liberation Sans"/>
                <a:cs typeface="Liberation Sans"/>
              </a:rPr>
              <a:t>Stock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Prediction </a:t>
            </a:r>
            <a:r>
              <a:rPr sz="1700" spc="-10" dirty="0">
                <a:solidFill>
                  <a:srgbClr val="D1D5DB"/>
                </a:solidFill>
                <a:latin typeface="Liberation Sans"/>
                <a:cs typeface="Liberation Sans"/>
              </a:rPr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776" y="2727829"/>
            <a:ext cx="4831754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FFFF"/>
                </a:solidFill>
                <a:latin typeface="Liberation Sans"/>
                <a:cs typeface="Liberation Sans"/>
              </a:rPr>
              <a:t>Efficient Data Sourcing with `yfinance`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4267" y="2727829"/>
            <a:ext cx="3218863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FFFF"/>
                </a:solidFill>
                <a:latin typeface="Liberation Sans"/>
                <a:cs typeface="Liberation Sans"/>
              </a:rPr>
              <a:t>Prioritizing 'Close' Prices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7645" y="3167039"/>
            <a:ext cx="4645917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Liberation Sans"/>
                <a:cs typeface="Liberation Sans"/>
              </a:rPr>
              <a:t>Leverage `yfinance` for seamless access to comprehensive</a:t>
            </a:r>
          </a:p>
          <a:p>
            <a:pPr marL="1474142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Liberation Sans"/>
                <a:cs typeface="Liberation Sans"/>
              </a:rPr>
              <a:t>historical stock data.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38614" y="3167039"/>
            <a:ext cx="5110085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Liberation Sans"/>
                <a:cs typeface="Liberation Sans"/>
              </a:rPr>
              <a:t>Focus on daily closing prices to capture primary market sentiment</a:t>
            </a:r>
          </a:p>
          <a:p>
            <a:pPr marL="1725215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Liberation Sans"/>
                <a:cs typeface="Liberation Sans"/>
              </a:rPr>
              <a:t>and minimize noise.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3192" y="3843844"/>
            <a:ext cx="1589574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Seamless</a:t>
            </a:r>
            <a:r>
              <a:rPr sz="1000" spc="-5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API Integration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90738" y="3843844"/>
            <a:ext cx="1717378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Reliable Historical Datasets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21177" y="3843844"/>
            <a:ext cx="1767124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Standard</a:t>
            </a:r>
            <a:r>
              <a:rPr sz="10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Time</a:t>
            </a:r>
            <a:r>
              <a:rPr sz="10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Series Metric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96275" y="3843844"/>
            <a:ext cx="1169845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Reduced Volatility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30603" y="4300514"/>
            <a:ext cx="2326071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0FFFF"/>
                </a:solidFill>
                <a:latin typeface="Liberation Sans"/>
                <a:cs typeface="Liberation Sans"/>
              </a:rPr>
              <a:t>Crucial for LSTM</a:t>
            </a:r>
            <a:r>
              <a:rPr sz="1350" b="1" spc="-52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0FFFF"/>
                </a:solidFill>
                <a:latin typeface="Liberation Sans"/>
                <a:cs typeface="Liberation Sans"/>
              </a:rPr>
              <a:t>Accuracy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6670" y="4365306"/>
            <a:ext cx="2086497" cy="21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C084FC"/>
                </a:solidFill>
                <a:latin typeface="Liberation Mono"/>
                <a:cs typeface="Liberation Mono"/>
              </a:rPr>
              <a:t>import</a:t>
            </a:r>
            <a:r>
              <a:rPr sz="1200" spc="426" dirty="0">
                <a:solidFill>
                  <a:srgbClr val="C084F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yfinance </a:t>
            </a:r>
            <a:r>
              <a:rPr sz="1200" dirty="0">
                <a:solidFill>
                  <a:srgbClr val="C084FC"/>
                </a:solidFill>
                <a:latin typeface="Liberation Mono"/>
                <a:cs typeface="Liberation Mono"/>
              </a:rPr>
              <a:t>as</a:t>
            </a:r>
            <a:r>
              <a:rPr sz="1200" spc="426" dirty="0">
                <a:solidFill>
                  <a:srgbClr val="C084FC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yf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6670" y="4593906"/>
            <a:ext cx="4388510" cy="21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data =</a:t>
            </a:r>
            <a:r>
              <a:rPr sz="1200" spc="10" dirty="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yf.download(</a:t>
            </a:r>
            <a:r>
              <a:rPr sz="1200" dirty="0">
                <a:solidFill>
                  <a:srgbClr val="4ADE80"/>
                </a:solidFill>
                <a:latin typeface="Liberation Mono"/>
                <a:cs typeface="Liberation Mono"/>
              </a:rPr>
              <a:t>'AAPL'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start=</a:t>
            </a:r>
            <a:r>
              <a:rPr sz="1200" dirty="0">
                <a:solidFill>
                  <a:srgbClr val="4ADE80"/>
                </a:solidFill>
                <a:latin typeface="Liberation Mono"/>
                <a:cs typeface="Liberation Mono"/>
              </a:rPr>
              <a:t>'2015-01-01'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04788" y="5862084"/>
            <a:ext cx="2455391" cy="571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00FFFF"/>
                </a:solidFill>
                <a:latin typeface="Liberation Sans"/>
                <a:cs typeface="Liberation Sans"/>
              </a:rPr>
              <a:t>Case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00FFFF"/>
                </a:solidFill>
                <a:latin typeface="Liberation Sans"/>
                <a:cs typeface="Liberation Sans"/>
              </a:rPr>
              <a:t>Study:</a:t>
            </a:r>
            <a:r>
              <a:rPr sz="1700" b="1" spc="-62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Apple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Inc.</a:t>
            </a:r>
          </a:p>
          <a:p>
            <a:pPr marL="0" marR="0">
              <a:lnSpc>
                <a:spcPts val="1876"/>
              </a:lnSpc>
              <a:spcBef>
                <a:spcPts val="448"/>
              </a:spcBef>
              <a:spcAft>
                <a:spcPts val="0"/>
              </a:spcAft>
            </a:pPr>
            <a:r>
              <a:rPr sz="1700" b="1" spc="-12" dirty="0">
                <a:solidFill>
                  <a:srgbClr val="00FFFF"/>
                </a:solidFill>
                <a:latin typeface="Liberation Sans"/>
                <a:cs typeface="Liberation Sans"/>
              </a:rPr>
              <a:t>(AAPL)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1556" y="6577254"/>
            <a:ext cx="3446764" cy="633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Utilizing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`AAPL`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historical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'Close'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price data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from</a:t>
            </a:r>
          </a:p>
          <a:p>
            <a:pPr marL="0" marR="0">
              <a:lnSpc>
                <a:spcPts val="1313"/>
              </a:lnSpc>
              <a:spcBef>
                <a:spcPts val="411"/>
              </a:spcBef>
              <a:spcAft>
                <a:spcPts val="0"/>
              </a:spcAft>
            </a:pP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January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2015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the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present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train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our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predictive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model.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51813" y="7701468"/>
            <a:ext cx="2165780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Stock_Price_Prediction.pdf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814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4989" y="381940"/>
            <a:ext cx="7274407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FFFFFF"/>
                </a:solidFill>
                <a:latin typeface="DejaVu Sans"/>
                <a:cs typeface="DejaVu Sans"/>
              </a:rPr>
              <a:t>Preparing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11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10" dirty="0">
                <a:solidFill>
                  <a:srgbClr val="00FFFF"/>
                </a:solidFill>
                <a:latin typeface="DejaVu Sans"/>
                <a:cs typeface="DejaVu Sans"/>
              </a:rPr>
              <a:t>for</a:t>
            </a:r>
            <a:r>
              <a:rPr sz="4050" b="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00FFFF"/>
                </a:solidFill>
                <a:latin typeface="DejaVu Sans"/>
                <a:cs typeface="DejaVu Sans"/>
              </a:rPr>
              <a:t>LSTM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39184" y="1468829"/>
            <a:ext cx="2044198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FFFFFF"/>
                </a:solidFill>
                <a:latin typeface="DejaVu Sans"/>
                <a:cs typeface="DejaVu Sans"/>
              </a:rPr>
              <a:t>`MinMaxScaler`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6226" y="1813238"/>
            <a:ext cx="4332418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Scales values to a deﬁned range, typically (0, 1),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maintaining the original distribution shape.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93903" y="2540880"/>
            <a:ext cx="139196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67E8F9"/>
                </a:solidFill>
                <a:latin typeface="DejaVu Sans"/>
                <a:cs typeface="DejaVu Sans"/>
              </a:rPr>
              <a:t>Data Preprocessing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86215" y="2540880"/>
            <a:ext cx="114029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3C5FD"/>
                </a:solidFill>
                <a:latin typeface="DejaVu Sans"/>
                <a:cs typeface="DejaVu Sans"/>
              </a:rPr>
              <a:t>Feature</a:t>
            </a:r>
            <a:r>
              <a:rPr sz="1000" spc="15" dirty="0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93C5FD"/>
                </a:solidFill>
                <a:latin typeface="DejaVu Sans"/>
                <a:cs typeface="DejaVu Sans"/>
              </a:rPr>
              <a:t>Scaling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77619" y="3259529"/>
            <a:ext cx="427904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FFFFFF"/>
                </a:solidFill>
                <a:latin typeface="DejaVu Sans"/>
                <a:cs typeface="DejaVu Sans"/>
              </a:rPr>
              <a:t>Normalizing</a:t>
            </a:r>
            <a:r>
              <a:rPr sz="17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DejaVu Sans"/>
                <a:cs typeface="DejaVu Sans"/>
              </a:rPr>
              <a:t>Price </a:t>
            </a:r>
            <a:r>
              <a:rPr sz="1700" b="1" spc="-15" dirty="0">
                <a:solidFill>
                  <a:srgbClr val="FFFFFF"/>
                </a:solidFill>
                <a:latin typeface="DejaVu Sans"/>
                <a:cs typeface="DejaVu Sans"/>
              </a:rPr>
              <a:t>Ranges</a:t>
            </a:r>
            <a:r>
              <a:rPr sz="17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sz="1700" b="1" spc="-11" dirty="0">
                <a:solidFill>
                  <a:srgbClr val="FFFFFF"/>
                </a:solidFill>
                <a:latin typeface="DejaVu Sans"/>
                <a:cs typeface="DejaVu Sans"/>
              </a:rPr>
              <a:t> (0,</a:t>
            </a:r>
            <a:r>
              <a:rPr sz="17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FFFFFF"/>
                </a:solidFill>
                <a:latin typeface="DejaVu Sans"/>
                <a:cs typeface="DejaVu Sans"/>
              </a:rPr>
              <a:t>1)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7342" y="5128693"/>
            <a:ext cx="3094558" cy="43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31" dirty="0">
                <a:solidFill>
                  <a:srgbClr val="9CA3AF"/>
                </a:solidFill>
                <a:latin typeface="DejaVu Sans"/>
                <a:cs typeface="DejaVu Sans"/>
              </a:rPr>
              <a:t>Transforms</a:t>
            </a:r>
            <a:r>
              <a:rPr sz="1200" spc="10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9CA3AF"/>
                </a:solidFill>
                <a:latin typeface="DejaVu Sans"/>
                <a:cs typeface="DejaVu Sans"/>
              </a:rPr>
              <a:t>arbitrary</a:t>
            </a:r>
            <a:r>
              <a:rPr sz="1200" spc="-10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9CA3AF"/>
                </a:solidFill>
                <a:latin typeface="DejaVu Sans"/>
                <a:cs typeface="DejaVu Sans"/>
              </a:rPr>
              <a:t>price</a:t>
            </a:r>
            <a:r>
              <a:rPr sz="1200" spc="-10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9CA3AF"/>
                </a:solidFill>
                <a:latin typeface="DejaVu Sans"/>
                <a:cs typeface="DejaVu Sans"/>
              </a:rPr>
              <a:t>values</a:t>
            </a:r>
            <a:r>
              <a:rPr sz="1200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9CA3AF"/>
                </a:solidFill>
                <a:latin typeface="DejaVu Sans"/>
                <a:cs typeface="DejaVu Sans"/>
              </a:rPr>
              <a:t>into</a:t>
            </a:r>
            <a:r>
              <a:rPr sz="1200" spc="-11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9CA3AF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sz="1200" spc="-12" dirty="0">
                <a:solidFill>
                  <a:srgbClr val="9CA3AF"/>
                </a:solidFill>
                <a:latin typeface="DejaVu Sans"/>
                <a:cs typeface="DejaVu Sans"/>
              </a:rPr>
              <a:t>consistent</a:t>
            </a:r>
            <a:r>
              <a:rPr sz="1200" dirty="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sz="1200" spc="-14" dirty="0">
                <a:solidFill>
                  <a:srgbClr val="9CA3AF"/>
                </a:solidFill>
                <a:latin typeface="DejaVu Sans"/>
                <a:cs typeface="DejaVu Sans"/>
              </a:rPr>
              <a:t>range.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58001" y="5141205"/>
            <a:ext cx="155901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EEAD4"/>
                </a:solidFill>
                <a:latin typeface="DejaVu Sans"/>
                <a:cs typeface="DejaVu Sans"/>
              </a:rPr>
              <a:t>Range Transformation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17447" y="5141205"/>
            <a:ext cx="49363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5B4FC"/>
                </a:solidFill>
                <a:latin typeface="DejaVu Sans"/>
                <a:cs typeface="DejaVu Sans"/>
              </a:rPr>
              <a:t>LSTM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51440" y="5398380"/>
            <a:ext cx="921866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5B4FC"/>
                </a:solidFill>
                <a:latin typeface="DejaVu Sans"/>
                <a:cs typeface="DejaVu Sans"/>
              </a:rPr>
              <a:t>Input Ready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44339" y="5991695"/>
            <a:ext cx="2561155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4" dirty="0">
                <a:solidFill>
                  <a:srgbClr val="FFFFFF"/>
                </a:solidFill>
                <a:latin typeface="DejaVu Sans"/>
                <a:cs typeface="DejaVu Sans"/>
              </a:rPr>
              <a:t>Why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Scale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Data?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39184" y="6117029"/>
            <a:ext cx="3192393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FFFFFF"/>
                </a:solidFill>
                <a:latin typeface="DejaVu Sans"/>
                <a:cs typeface="DejaVu Sans"/>
              </a:rPr>
              <a:t>Creating</a:t>
            </a:r>
            <a:r>
              <a:rPr sz="1700" b="1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DejaVu Sans"/>
                <a:cs typeface="DejaVu Sans"/>
              </a:rPr>
              <a:t>Scaled</a:t>
            </a:r>
            <a:r>
              <a:rPr sz="1700" b="1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DejaVu Sans"/>
                <a:cs typeface="DejaVu Sans"/>
              </a:rPr>
              <a:t>Datasets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8617" y="6517833"/>
            <a:ext cx="3358938" cy="1023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Optimizes Model Performance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Normalizes </a:t>
            </a:r>
            <a:r>
              <a:rPr sz="1500" spc="-12" dirty="0">
                <a:solidFill>
                  <a:srgbClr val="FFFFFF"/>
                </a:solidFill>
                <a:latin typeface="DejaVu Sans"/>
                <a:cs typeface="DejaVu Sans"/>
              </a:rPr>
              <a:t>Feature</a:t>
            </a:r>
            <a:r>
              <a:rPr sz="1500" spc="23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Contributions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Enhances </a:t>
            </a:r>
            <a:r>
              <a:rPr sz="1500" spc="-23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500" spc="3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Stability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614962" y="6528113"/>
            <a:ext cx="337886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Apply scaler to training data, ﬁt once.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14962" y="6909113"/>
            <a:ext cx="4554663" cy="627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spc="-28" dirty="0">
                <a:solidFill>
                  <a:srgbClr val="D1D5DB"/>
                </a:solidFill>
                <a:latin typeface="DejaVu Sans"/>
                <a:cs typeface="DejaVu Sans"/>
              </a:rPr>
              <a:t>Transform</a:t>
            </a:r>
            <a:r>
              <a:rPr sz="1350" spc="18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validation/test sets with the same </a:t>
            </a:r>
            <a:r>
              <a:rPr sz="1350" spc="-23" dirty="0">
                <a:solidFill>
                  <a:srgbClr val="D1D5DB"/>
                </a:solidFill>
                <a:latin typeface="DejaVu Sans"/>
                <a:cs typeface="DejaVu Sans"/>
              </a:rPr>
              <a:t>scaler.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Inverse transform predictions for real-world values.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563248" y="7767872"/>
            <a:ext cx="235433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DejaVu Sans"/>
                <a:cs typeface="DejaVu Sans"/>
              </a:rPr>
              <a:t>Source: Stock_Price_Prediction.pdf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1057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76557" y="357385"/>
            <a:ext cx="686841" cy="485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5" dirty="0">
                <a:solidFill>
                  <a:srgbClr val="FFFFFF"/>
                </a:solidFill>
                <a:latin typeface="DejaVu Sans"/>
                <a:cs typeface="DejaVu Sans"/>
              </a:rPr>
              <a:t>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405568"/>
            <a:ext cx="7223225" cy="78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sz="5050" b="1" dirty="0">
                <a:solidFill>
                  <a:srgbClr val="FFFFFF"/>
                </a:solidFill>
                <a:latin typeface="DejaVu Sans"/>
                <a:cs typeface="DejaVu Sans"/>
              </a:rPr>
              <a:t>Building Sequential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1205668"/>
            <a:ext cx="4997742" cy="78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sz="5050" b="1" spc="-75" dirty="0">
                <a:solidFill>
                  <a:srgbClr val="00FFFF"/>
                </a:solidFill>
                <a:latin typeface="DejaVu Sans"/>
                <a:cs typeface="DejaVu Sans"/>
              </a:rPr>
              <a:t>Training</a:t>
            </a:r>
            <a:r>
              <a:rPr sz="5050" b="1" spc="62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5050" b="1" dirty="0">
                <a:solidFill>
                  <a:srgbClr val="00FFFF"/>
                </a:solidFill>
                <a:latin typeface="DejaVu Sans"/>
                <a:cs typeface="DejaVu Sans"/>
              </a:rPr>
              <a:t>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4076" y="2514562"/>
            <a:ext cx="3498604" cy="67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Deﬁning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the Prediction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Window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31532" y="2514562"/>
            <a:ext cx="3755576" cy="679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Sequence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Generation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for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Learning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3076" y="3365305"/>
            <a:ext cx="185537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  <a:r>
              <a:rPr sz="1350" b="1" spc="198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FFFFFF"/>
                </a:solidFill>
                <a:latin typeface="DejaVu Sans"/>
                <a:cs typeface="DejaVu Sans"/>
              </a:rPr>
              <a:t>Prediction </a:t>
            </a:r>
            <a:r>
              <a:rPr sz="1350" b="1" spc="-18" dirty="0">
                <a:solidFill>
                  <a:srgbClr val="FFFFFF"/>
                </a:solidFill>
                <a:latin typeface="DejaVu Sans"/>
                <a:cs typeface="DejaVu Sans"/>
              </a:rPr>
              <a:t>Days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50532" y="3365305"/>
            <a:ext cx="1948833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  <a:r>
              <a:rPr sz="1350" b="1" spc="198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FFFFFF"/>
                </a:solidFill>
                <a:latin typeface="DejaVu Sans"/>
                <a:cs typeface="DejaVu Sans"/>
              </a:rPr>
              <a:t>X_train &amp; y_train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5084" y="3850326"/>
            <a:ext cx="4517330" cy="64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Determines future</a:t>
            </a:r>
            <a:r>
              <a:rPr sz="1500" spc="1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steps the model forecasts.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E.g., 60 days for a</a:t>
            </a:r>
            <a:r>
              <a:rPr sz="1500" spc="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mid-term</a:t>
            </a:r>
            <a:r>
              <a:rPr sz="1500" spc="12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outlook.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22540" y="3850326"/>
            <a:ext cx="4597578" cy="64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Inputs (`X_train`): Historical data sequence.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Outputs (`y_train`): </a:t>
            </a:r>
            <a:r>
              <a:rPr sz="1500" spc="-17" dirty="0">
                <a:solidFill>
                  <a:srgbClr val="FFFFFF"/>
                </a:solidFill>
                <a:latin typeface="DejaVu Sans"/>
                <a:cs typeface="DejaVu Sans"/>
              </a:rPr>
              <a:t>Future</a:t>
            </a:r>
            <a:r>
              <a:rPr sz="1500" spc="28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value(s) to predict.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5084" y="4612326"/>
            <a:ext cx="4293189" cy="261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500" spc="1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critical hyperparameter for performance.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59500" y="4866253"/>
            <a:ext cx="1675296" cy="42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Historical Window</a:t>
            </a:r>
          </a:p>
          <a:p>
            <a:pPr marL="358229" marR="0">
              <a:lnSpc>
                <a:spcPts val="1332"/>
              </a:lnSpc>
              <a:spcBef>
                <a:spcPts val="442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(X_train)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95246" y="4866253"/>
            <a:ext cx="1675296" cy="426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Future Prediction</a:t>
            </a:r>
          </a:p>
          <a:p>
            <a:pPr marL="358229" marR="0">
              <a:lnSpc>
                <a:spcPts val="1332"/>
              </a:lnSpc>
              <a:spcBef>
                <a:spcPts val="442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(y_train)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61982" y="5015565"/>
            <a:ext cx="306044" cy="328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83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FFFF"/>
                </a:solidFill>
                <a:latin typeface="Liberation Mono"/>
                <a:cs typeface="Liberation Mono"/>
              </a:rPr>
              <a:t>→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959500" y="5294878"/>
            <a:ext cx="1675296" cy="20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FFFF"/>
                </a:solidFill>
                <a:latin typeface="Liberation Mono"/>
                <a:cs typeface="Liberation Mono"/>
              </a:rPr>
              <a:t>[</a:t>
            </a:r>
            <a:r>
              <a:rPr sz="1200" spc="-30" dirty="0">
                <a:solidFill>
                  <a:srgbClr val="00FFFF"/>
                </a:solidFill>
                <a:latin typeface="Liberation Mono"/>
                <a:cs typeface="Liberation Mono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Liberation Mono"/>
                <a:cs typeface="Liberation Mono"/>
              </a:rPr>
              <a:t>t-N, ..., t-1 </a:t>
            </a:r>
            <a:r>
              <a:rPr sz="1200" dirty="0">
                <a:solidFill>
                  <a:srgbClr val="00FFFF"/>
                </a:solidFill>
                <a:latin typeface="Liberation Mono"/>
                <a:cs typeface="Liberation Mono"/>
              </a:rPr>
              <a:t>]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95246" y="5294878"/>
            <a:ext cx="1675296" cy="207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FFFF"/>
                </a:solidFill>
                <a:latin typeface="Liberation Mono"/>
                <a:cs typeface="Liberation Mono"/>
              </a:rPr>
              <a:t>[</a:t>
            </a:r>
            <a:r>
              <a:rPr sz="1200" spc="-30" dirty="0">
                <a:solidFill>
                  <a:srgbClr val="00FFFF"/>
                </a:solidFill>
                <a:latin typeface="Liberation Mono"/>
                <a:cs typeface="Liberation Mono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Liberation Mono"/>
                <a:cs typeface="Liberation Mono"/>
              </a:rPr>
              <a:t>t, ..., t+P-1 </a:t>
            </a:r>
            <a:r>
              <a:rPr sz="1200" dirty="0">
                <a:solidFill>
                  <a:srgbClr val="00FFFF"/>
                </a:solidFill>
                <a:latin typeface="Liberation Mono"/>
                <a:cs typeface="Liberation Mono"/>
              </a:rPr>
              <a:t>]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272187" y="5674591"/>
            <a:ext cx="3685586" cy="183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Mono"/>
                <a:cs typeface="Liberation Mono"/>
              </a:rPr>
              <a:t>Overlapping windows capture temporal patterns.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03076" y="6194985"/>
            <a:ext cx="128628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3" dirty="0">
                <a:solidFill>
                  <a:srgbClr val="00FFFF"/>
                </a:solidFill>
                <a:latin typeface="DejaVu Sans"/>
                <a:cs typeface="DejaVu Sans"/>
              </a:rPr>
              <a:t>Forecast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Scope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278260" y="6194985"/>
            <a:ext cx="113592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7" dirty="0">
                <a:solidFill>
                  <a:srgbClr val="00FFFF"/>
                </a:solidFill>
                <a:latin typeface="DejaVu Sans"/>
                <a:cs typeface="DejaVu Sans"/>
              </a:rPr>
              <a:t>Time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2" dirty="0">
                <a:solidFill>
                  <a:srgbClr val="00FFFF"/>
                </a:solidFill>
                <a:latin typeface="DejaVu Sans"/>
                <a:cs typeface="DejaVu Sans"/>
              </a:rPr>
              <a:t>Horizon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50532" y="6194985"/>
            <a:ext cx="100907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8" dirty="0">
                <a:solidFill>
                  <a:srgbClr val="00FFFF"/>
                </a:solidFill>
                <a:latin typeface="DejaVu Sans"/>
                <a:cs typeface="DejaVu Sans"/>
              </a:rPr>
              <a:t>Feature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Set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48450" y="6194985"/>
            <a:ext cx="107161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7" dirty="0">
                <a:solidFill>
                  <a:srgbClr val="00FFFF"/>
                </a:solidFill>
                <a:latin typeface="DejaVu Sans"/>
                <a:cs typeface="DejaVu Sans"/>
              </a:rPr>
              <a:t>Target</a:t>
            </a:r>
            <a:r>
              <a:rPr sz="1200" spc="3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36" dirty="0">
                <a:solidFill>
                  <a:srgbClr val="00FFFF"/>
                </a:solidFill>
                <a:latin typeface="DejaVu Sans"/>
                <a:cs typeface="DejaVu Sans"/>
              </a:rPr>
              <a:t>Value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104256" y="7219912"/>
            <a:ext cx="6135680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3D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DejaVu Sans"/>
                <a:cs typeface="DejaVu Sans"/>
              </a:rPr>
              <a:t>Tensor:</a:t>
            </a:r>
            <a:r>
              <a:rPr sz="2000" b="1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LSTM Input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Requirements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36984" y="7746051"/>
            <a:ext cx="4620836" cy="861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LSTMs require</a:t>
            </a:r>
            <a:r>
              <a:rPr sz="1500" spc="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sz="1500" spc="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3-dimensional input format to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eﬀectively process sequences and understand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temporal dependencies.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482755" y="7861105"/>
            <a:ext cx="966418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0FFFF"/>
                </a:solidFill>
                <a:latin typeface="DejaVu Sans"/>
                <a:cs typeface="DejaVu Sans"/>
              </a:rPr>
              <a:t>Samples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514456" y="8100739"/>
            <a:ext cx="90248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(batch size)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587852" y="8638360"/>
            <a:ext cx="1143690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0FFFF"/>
                </a:solidFill>
                <a:latin typeface="DejaVu Sans"/>
                <a:cs typeface="DejaVu Sans"/>
              </a:rPr>
              <a:t>Timesteps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466212" y="8638360"/>
            <a:ext cx="1004589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11" dirty="0">
                <a:solidFill>
                  <a:srgbClr val="00FFFF"/>
                </a:solidFill>
                <a:latin typeface="DejaVu Sans"/>
                <a:cs typeface="DejaVu Sans"/>
              </a:rPr>
              <a:t>Features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413128" y="8877994"/>
            <a:ext cx="131771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(sequence length)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466212" y="8877994"/>
            <a:ext cx="1147285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(# of variables)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45641" y="8975530"/>
            <a:ext cx="4788494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Shaping data </a:t>
            </a:r>
            <a:r>
              <a:rPr sz="1350" spc="-10" dirty="0">
                <a:solidFill>
                  <a:srgbClr val="FFFFFF"/>
                </a:solidFill>
                <a:latin typeface="DejaVu Sans"/>
                <a:cs typeface="DejaVu Sans"/>
              </a:rPr>
              <a:t>correctly</a:t>
            </a: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 is paramount for deep learning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models to understand time-series dependencies.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64976" y="9690660"/>
            <a:ext cx="888396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Data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28" dirty="0">
                <a:solidFill>
                  <a:srgbClr val="00FFFF"/>
                </a:solidFill>
                <a:latin typeface="DejaVu Sans"/>
                <a:cs typeface="DejaVu Sans"/>
              </a:rPr>
              <a:t>Prep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42194" y="9690660"/>
            <a:ext cx="102338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6" dirty="0">
                <a:solidFill>
                  <a:srgbClr val="00FFFF"/>
                </a:solidFill>
                <a:latin typeface="DejaVu Sans"/>
                <a:cs typeface="DejaVu Sans"/>
              </a:rPr>
              <a:t>Tensor</a:t>
            </a:r>
            <a:r>
              <a:rPr sz="1200" spc="28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1" dirty="0">
                <a:solidFill>
                  <a:srgbClr val="00FFFF"/>
                </a:solidFill>
                <a:latin typeface="DejaVu Sans"/>
                <a:cs typeface="DejaVu Sans"/>
              </a:rPr>
              <a:t>Flow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54399" y="9690660"/>
            <a:ext cx="1241320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Deep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00FFFF"/>
                </a:solidFill>
                <a:latin typeface="DejaVu Sans"/>
                <a:cs typeface="DejaVu Sans"/>
              </a:rPr>
              <a:t>Learning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096773" y="9947835"/>
            <a:ext cx="82127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5" dirty="0">
                <a:solidFill>
                  <a:srgbClr val="FFFFFF"/>
                </a:solidFill>
                <a:latin typeface="DejaVu Sans"/>
                <a:cs typeface="DejaVu Sans"/>
              </a:rPr>
              <a:t>Sources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523856" y="10148614"/>
            <a:ext cx="4393831" cy="358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LSTM Time</a:t>
            </a:r>
            <a:r>
              <a:rPr sz="1000" spc="12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Series Forecasting with </a:t>
            </a:r>
            <a:r>
              <a:rPr sz="1000" spc="-12" dirty="0">
                <a:solidFill>
                  <a:srgbClr val="FFFFFF"/>
                </a:solidFill>
                <a:latin typeface="DejaVu Sans"/>
                <a:cs typeface="DejaVu Sans"/>
              </a:rPr>
              <a:t>TensorFlow</a:t>
            </a:r>
            <a:r>
              <a:rPr sz="1000" spc="2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&amp; Python - </a:t>
            </a:r>
            <a:r>
              <a:rPr sz="1000" spc="-37" dirty="0">
                <a:solidFill>
                  <a:srgbClr val="FFFFFF"/>
                </a:solidFill>
                <a:latin typeface="DejaVu Sans"/>
                <a:cs typeface="DejaVu Sans"/>
              </a:rPr>
              <a:t>YouTube</a:t>
            </a:r>
          </a:p>
          <a:p>
            <a:pPr marL="930473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Predicting Stock Prices with Deep Learning -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113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9127" y="344543"/>
            <a:ext cx="6306160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LSTM</a:t>
            </a: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Model</a:t>
            </a:r>
            <a:r>
              <a:rPr sz="4050" b="1" spc="-147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dirty="0">
                <a:solidFill>
                  <a:srgbClr val="00FFFF"/>
                </a:solidFill>
                <a:latin typeface="Liberation Sans"/>
                <a:cs typeface="Liberation Sans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6641" y="1405526"/>
            <a:ext cx="3126270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Sequential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4" dirty="0">
                <a:solidFill>
                  <a:srgbClr val="FFFFFF"/>
                </a:solidFill>
                <a:latin typeface="Liberation Sans"/>
                <a:cs typeface="Liberation Sans"/>
              </a:rPr>
              <a:t>Model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Foundation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2197" y="1405526"/>
            <a:ext cx="349459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Recurrent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Memory: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LSTM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Layers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084" y="1844471"/>
            <a:ext cx="3056354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Linear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stack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intuitive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D1D5DB"/>
                </a:solidFill>
                <a:latin typeface="Liberation Sans"/>
                <a:cs typeface="Liberation Sans"/>
              </a:rPr>
              <a:t>model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construction.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0640" y="1844471"/>
            <a:ext cx="3994345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Processes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sequences,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capturing long-term</a:t>
            </a:r>
            <a:r>
              <a:rPr sz="1200" spc="-17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dependencies.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36840" y="2282886"/>
            <a:ext cx="830433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Time</a:t>
            </a:r>
            <a:r>
              <a:rPr sz="10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Series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0056" y="2282886"/>
            <a:ext cx="429747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RNN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1284" y="2587686"/>
            <a:ext cx="486816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Keras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0855" y="2587686"/>
            <a:ext cx="1027484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Model Stacking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975239" y="2644836"/>
            <a:ext cx="1041546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E0E7FF"/>
                </a:solidFill>
                <a:latin typeface="Liberation Sans"/>
                <a:cs typeface="Liberation Sans"/>
              </a:rPr>
              <a:t>e</a:t>
            </a:r>
            <a:r>
              <a:rPr sz="1000" spc="343" dirty="0">
                <a:solidFill>
                  <a:srgbClr val="E0E7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(for stacking)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3076" y="2970537"/>
            <a:ext cx="1282934" cy="19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50" spc="10" dirty="0">
                <a:solidFill>
                  <a:srgbClr val="E0E7FF"/>
                </a:solidFill>
                <a:latin typeface="Liberation Sans"/>
                <a:cs typeface="Liberation Sans"/>
              </a:rPr>
              <a:t>tf.keras.Sequential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65802" y="2987736"/>
            <a:ext cx="1262132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E0E7FF"/>
                </a:solidFill>
                <a:latin typeface="Liberation Sans"/>
                <a:cs typeface="Liberation Sans"/>
              </a:rPr>
              <a:t>se</a:t>
            </a:r>
            <a:r>
              <a:rPr sz="1000" spc="338" dirty="0">
                <a:solidFill>
                  <a:srgbClr val="E0E7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(for final output)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26641" y="4139201"/>
            <a:ext cx="3126577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Regularization: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Dropout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Laye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24743" y="4139201"/>
            <a:ext cx="1811110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n: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Dense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Output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5084" y="4578146"/>
            <a:ext cx="374507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Prevents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overfitting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by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randomly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setting inputs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zero.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60640" y="4578146"/>
            <a:ext cx="3529245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A</a:t>
            </a:r>
            <a:r>
              <a:rPr sz="1200" spc="-87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single-unit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`Dense`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layer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final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price prediction.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1284" y="5311836"/>
            <a:ext cx="735785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Overfitting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19845" y="5311836"/>
            <a:ext cx="82842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Robustness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36840" y="5311836"/>
            <a:ext cx="765492" cy="57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Prediction</a:t>
            </a:r>
          </a:p>
          <a:p>
            <a:pPr marL="51792" marR="0">
              <a:lnSpc>
                <a:spcPts val="1200"/>
              </a:lnSpc>
              <a:spcBef>
                <a:spcPts val="1888"/>
              </a:spcBef>
              <a:spcAft>
                <a:spcPts val="0"/>
              </a:spcAft>
            </a:pPr>
            <a:r>
              <a:rPr sz="1050" spc="12" dirty="0">
                <a:solidFill>
                  <a:srgbClr val="E0E7FF"/>
                </a:solidFill>
                <a:latin typeface="Liberation Sans"/>
                <a:cs typeface="Liberation Sans"/>
              </a:rPr>
              <a:t>Dense(1)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491262" y="5311836"/>
            <a:ext cx="89236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Output Layer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03076" y="5694687"/>
            <a:ext cx="964094" cy="19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50" spc="11" dirty="0">
                <a:solidFill>
                  <a:srgbClr val="E0E7FF"/>
                </a:solidFill>
                <a:latin typeface="Liberation Sans"/>
                <a:cs typeface="Liberation Sans"/>
              </a:rPr>
              <a:t>Dropout(rate)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89656" y="6454571"/>
            <a:ext cx="1023925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"This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carefully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layered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architecture allows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the </a:t>
            </a:r>
            <a:r>
              <a:rPr sz="1200" i="1" spc="-15" dirty="0">
                <a:solidFill>
                  <a:srgbClr val="D1D5DB"/>
                </a:solidFill>
                <a:latin typeface="Liberation Sans"/>
                <a:cs typeface="Liberation Sans"/>
              </a:rPr>
              <a:t>LSTM</a:t>
            </a:r>
            <a:r>
              <a:rPr sz="1200" i="1" spc="-1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5" dirty="0">
                <a:solidFill>
                  <a:srgbClr val="D1D5DB"/>
                </a:solidFill>
                <a:latin typeface="Liberation Sans"/>
                <a:cs typeface="Liberation Sans"/>
              </a:rPr>
              <a:t>model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i="1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effectively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learn from</a:t>
            </a:r>
            <a:r>
              <a:rPr sz="1200" i="1" spc="-18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D1D5DB"/>
                </a:solidFill>
                <a:latin typeface="Liberation Sans"/>
                <a:cs typeface="Liberation Sans"/>
              </a:rPr>
              <a:t>complex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D1D5DB"/>
                </a:solidFill>
                <a:latin typeface="Liberation Sans"/>
                <a:cs typeface="Liberation Sans"/>
              </a:rPr>
              <a:t>sequential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D1D5DB"/>
                </a:solidFill>
                <a:latin typeface="Liberation Sans"/>
                <a:cs typeface="Liberation Sans"/>
              </a:rPr>
              <a:t>data,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crucial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for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1" dirty="0">
                <a:solidFill>
                  <a:srgbClr val="D1D5DB"/>
                </a:solidFill>
                <a:latin typeface="Liberation Sans"/>
                <a:cs typeface="Liberation Sans"/>
              </a:rPr>
              <a:t>accurate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time series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forecasting."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67497" y="6921561"/>
            <a:ext cx="7906308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LSTM</a:t>
            </a:r>
            <a:r>
              <a:rPr sz="1000" spc="-14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Time</a:t>
            </a:r>
            <a:r>
              <a:rPr sz="1000" spc="1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Series Forecasting with</a:t>
            </a:r>
            <a:r>
              <a:rPr sz="1000" spc="-1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TensorFlow</a:t>
            </a:r>
            <a:r>
              <a:rPr sz="1000" spc="1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&amp; Python -</a:t>
            </a:r>
            <a:r>
              <a:rPr sz="1000" spc="-12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spc="-14" dirty="0">
                <a:solidFill>
                  <a:srgbClr val="9CA3AF"/>
                </a:solidFill>
                <a:latin typeface="Liberation Sans"/>
                <a:cs typeface="Liberation Sans"/>
              </a:rPr>
              <a:t>YouTube;</a:t>
            </a:r>
            <a:r>
              <a:rPr sz="1000" spc="18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How to Develop LSTM Models for</a:t>
            </a:r>
            <a:r>
              <a:rPr sz="1000" spc="-17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Time</a:t>
            </a:r>
            <a:r>
              <a:rPr sz="1000" spc="15" dirty="0">
                <a:solidFill>
                  <a:srgbClr val="9CA3A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Series Forecasting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6260" y="400990"/>
            <a:ext cx="9311797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4" dirty="0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10" dirty="0">
                <a:solidFill>
                  <a:srgbClr val="00FFFF"/>
                </a:solidFill>
                <a:latin typeface="DejaVu Sans"/>
                <a:cs typeface="DejaVu Sans"/>
              </a:rPr>
              <a:t>Compilation</a:t>
            </a:r>
            <a:r>
              <a:rPr sz="4050" b="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64" dirty="0">
                <a:solidFill>
                  <a:srgbClr val="00FFFF"/>
                </a:solidFill>
                <a:latin typeface="DejaVu Sans"/>
                <a:cs typeface="DejaVu Sans"/>
              </a:rPr>
              <a:t>Training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6658" y="1040204"/>
            <a:ext cx="4370890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4" dirty="0">
                <a:solidFill>
                  <a:srgbClr val="FFFFFF"/>
                </a:solidFill>
                <a:latin typeface="DejaVu Sans"/>
                <a:cs typeface="DejaVu Sans"/>
              </a:rPr>
              <a:t>Deep</a:t>
            </a:r>
            <a:r>
              <a:rPr sz="17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DejaVu Sans"/>
                <a:cs typeface="DejaVu Sans"/>
              </a:rPr>
              <a:t>Learning</a:t>
            </a:r>
            <a:r>
              <a:rPr sz="17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sz="170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DejaVu Sans"/>
                <a:cs typeface="DejaVu Sans"/>
              </a:rPr>
              <a:t>Financial</a:t>
            </a:r>
            <a:r>
              <a:rPr sz="1700" spc="1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DejaVu Sans"/>
                <a:cs typeface="DejaVu Sans"/>
              </a:rPr>
              <a:t>Forecasting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7541" y="1718743"/>
            <a:ext cx="163084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20" dirty="0">
                <a:solidFill>
                  <a:srgbClr val="00FFFF"/>
                </a:solidFill>
                <a:latin typeface="DejaVu Sans"/>
                <a:cs typeface="DejaVu Sans"/>
              </a:rPr>
              <a:t>ADAM</a:t>
            </a:r>
            <a:r>
              <a:rPr sz="1200" b="1" spc="-14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00FFFF"/>
                </a:solidFill>
                <a:latin typeface="DejaVu Sans"/>
                <a:cs typeface="DejaVu Sans"/>
              </a:rPr>
              <a:t>OPTIMIZER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0274" y="2070413"/>
            <a:ext cx="546723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Choosing `adam` optimizer for eﬃcient and adaptive learning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rate optimization during training.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87541" y="3166543"/>
            <a:ext cx="1496295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50" dirty="0">
                <a:solidFill>
                  <a:srgbClr val="00FFFF"/>
                </a:solidFill>
                <a:latin typeface="DejaVu Sans"/>
                <a:cs typeface="DejaVu Sans"/>
              </a:rPr>
              <a:t>LOSS</a:t>
            </a:r>
            <a:r>
              <a:rPr sz="1200" b="1" spc="23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7" dirty="0">
                <a:solidFill>
                  <a:srgbClr val="00FFFF"/>
                </a:solidFill>
                <a:latin typeface="DejaVu Sans"/>
                <a:cs typeface="DejaVu Sans"/>
              </a:rPr>
              <a:t>FUNCTION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10274" y="3518213"/>
            <a:ext cx="5722301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Setting `mean_squared_error` to quantify prediction accuracy by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measuring the average squared diﬀerence.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87541" y="4614343"/>
            <a:ext cx="2046077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00FFFF"/>
                </a:solidFill>
                <a:latin typeface="DejaVu Sans"/>
                <a:cs typeface="DejaVu Sans"/>
              </a:rPr>
              <a:t>EPOCHS</a:t>
            </a:r>
            <a:r>
              <a:rPr sz="1200" b="1" dirty="0">
                <a:solidFill>
                  <a:srgbClr val="00FFFF"/>
                </a:solidFill>
                <a:latin typeface="DejaVu Sans"/>
                <a:cs typeface="DejaVu Sans"/>
              </a:rPr>
              <a:t> &amp;</a:t>
            </a:r>
            <a:r>
              <a:rPr sz="1200" b="1" spc="-3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40" dirty="0">
                <a:solidFill>
                  <a:srgbClr val="00FFFF"/>
                </a:solidFill>
                <a:latin typeface="DejaVu Sans"/>
                <a:cs typeface="DejaVu Sans"/>
              </a:rPr>
              <a:t>BATCH</a:t>
            </a:r>
            <a:r>
              <a:rPr sz="1200" b="1" spc="1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00FFFF"/>
                </a:solidFill>
                <a:latin typeface="DejaVu Sans"/>
                <a:cs typeface="DejaVu Sans"/>
              </a:rPr>
              <a:t>SIZE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10274" y="4966013"/>
            <a:ext cx="5543681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Deﬁning training iterations (`epochs`) and samples per update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(`batch_size`) to control the learning process.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83618" y="5947088"/>
            <a:ext cx="3881566" cy="236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b="1" spc="-21" dirty="0">
                <a:solidFill>
                  <a:srgbClr val="FFFFFF"/>
                </a:solidFill>
                <a:latin typeface="DejaVu Sans"/>
                <a:cs typeface="DejaVu Sans"/>
              </a:rPr>
              <a:t>Training</a:t>
            </a:r>
            <a:r>
              <a:rPr sz="1350" b="1" spc="14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FFFFFF"/>
                </a:solidFill>
                <a:latin typeface="DejaVu Sans"/>
                <a:cs typeface="DejaVu Sans"/>
              </a:rPr>
              <a:t>Loss Progression Over Epochs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23819" y="6013763"/>
            <a:ext cx="3287221" cy="741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5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Continuous monitoring of training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loss is critical for model optimization</a:t>
            </a:r>
          </a:p>
          <a:p>
            <a:pPr marL="371326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and detecting convergence.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19381" y="6605822"/>
            <a:ext cx="2354334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DejaVu Sans"/>
                <a:cs typeface="DejaVu Sans"/>
              </a:rPr>
              <a:t>Source: Stock_Price_Prediction.pdf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20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79427" y="515993"/>
            <a:ext cx="5785530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Generating</a:t>
            </a: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dirty="0">
                <a:solidFill>
                  <a:srgbClr val="00FFFF"/>
                </a:solidFill>
                <a:latin typeface="Liberation Sans"/>
                <a:cs typeface="Liberation Sans"/>
              </a:rPr>
              <a:t>Predictions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0345" y="1424577"/>
            <a:ext cx="248280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40" dirty="0">
                <a:solidFill>
                  <a:srgbClr val="00FFFF"/>
                </a:solidFill>
                <a:latin typeface="Liberation Sans"/>
                <a:cs typeface="Liberation Sans"/>
              </a:rPr>
              <a:t>Test</a:t>
            </a:r>
            <a:r>
              <a:rPr sz="1700" b="1" spc="27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Data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Construction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1989" y="1424577"/>
            <a:ext cx="2036589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00FFFF"/>
                </a:solidFill>
                <a:latin typeface="Liberation Sans"/>
                <a:cs typeface="Liberation Sans"/>
              </a:rPr>
              <a:t>Model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Forecasting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0345" y="1806372"/>
            <a:ext cx="3180769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Create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`X_test`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using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the pre-scaled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historical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data,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crucial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consistent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E5E7EB"/>
                </a:solidFill>
                <a:latin typeface="Liberation Sans"/>
                <a:cs typeface="Liberation Sans"/>
              </a:rPr>
              <a:t>model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input.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71989" y="1806372"/>
            <a:ext cx="3322246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Utilize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`model.predict()`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generate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future price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predictions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based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on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learned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historical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patterns.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181" y="2406447"/>
            <a:ext cx="965654" cy="58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FFFFFF"/>
                </a:solidFill>
                <a:latin typeface="Liberation Sans"/>
                <a:cs typeface="Liberation Sans"/>
              </a:rPr>
              <a:t>Scaled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Liberation Sans"/>
                <a:cs typeface="Liberation Sans"/>
              </a:rPr>
              <a:t>Data</a:t>
            </a:r>
          </a:p>
          <a:p>
            <a:pPr marL="0" marR="0">
              <a:lnSpc>
                <a:spcPts val="1313"/>
              </a:lnSpc>
              <a:spcBef>
                <a:spcPts val="1686"/>
              </a:spcBef>
              <a:spcAft>
                <a:spcPts val="0"/>
              </a:spcAft>
            </a:pPr>
            <a:r>
              <a:rPr sz="1200" spc="-11" dirty="0">
                <a:solidFill>
                  <a:srgbClr val="FFFFFF"/>
                </a:solidFill>
                <a:latin typeface="Liberation Sans"/>
                <a:cs typeface="Liberation Sans"/>
              </a:rPr>
              <a:t>Feature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iberation Sans"/>
                <a:cs typeface="Liberation Sans"/>
              </a:rPr>
              <a:t>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25" y="2406447"/>
            <a:ext cx="1070675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FFFFFF"/>
                </a:solidFill>
                <a:latin typeface="Liberation Sans"/>
                <a:cs typeface="Liberation Sans"/>
              </a:rPr>
              <a:t>Future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Liberation Sans"/>
                <a:cs typeface="Liberation Sans"/>
              </a:rPr>
              <a:t>Values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7825" y="2787447"/>
            <a:ext cx="1305800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FFFFFF"/>
                </a:solidFill>
                <a:latin typeface="Liberation Sans"/>
                <a:cs typeface="Liberation Sans"/>
              </a:rPr>
              <a:t>Prediction </a:t>
            </a:r>
            <a:r>
              <a:rPr sz="1200" spc="-12" dirty="0">
                <a:solidFill>
                  <a:srgbClr val="FFFFFF"/>
                </a:solidFill>
                <a:latin typeface="Liberation Sans"/>
                <a:cs typeface="Liberation Sans"/>
              </a:rPr>
              <a:t>Output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40345" y="3729627"/>
            <a:ext cx="182300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Input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00FFFF"/>
                </a:solidFill>
                <a:latin typeface="Liberation Sans"/>
                <a:cs typeface="Liberation Sans"/>
              </a:rPr>
              <a:t>Reshaping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71989" y="3729627"/>
            <a:ext cx="2451674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De-scaling</a:t>
            </a:r>
            <a:r>
              <a:rPr sz="1700" b="1" dirty="0">
                <a:solidFill>
                  <a:srgbClr val="00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0FFFF"/>
                </a:solidFill>
                <a:latin typeface="Liberation Sans"/>
                <a:cs typeface="Liberation Sans"/>
              </a:rPr>
              <a:t>Predictions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40345" y="4111422"/>
            <a:ext cx="3255633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Reshape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`X_test`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into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the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necessary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3D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tensor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format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E5E7EB"/>
                </a:solidFill>
                <a:latin typeface="Liberation Sans"/>
                <a:cs typeface="Liberation Sans"/>
              </a:rPr>
              <a:t>LSTM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 network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7" dirty="0">
                <a:solidFill>
                  <a:srgbClr val="E5E7EB"/>
                </a:solidFill>
                <a:latin typeface="Liberation Sans"/>
                <a:cs typeface="Liberation Sans"/>
              </a:rPr>
              <a:t>compatibility.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71989" y="4111422"/>
            <a:ext cx="3297103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Convert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the scaled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forecast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values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back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their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original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price scale for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practical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interpretation.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596181" y="4701972"/>
            <a:ext cx="83005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FFFFFF"/>
                </a:solidFill>
                <a:latin typeface="Liberation Sans"/>
                <a:cs typeface="Liberation Sans"/>
              </a:rPr>
              <a:t>3D</a:t>
            </a:r>
            <a:r>
              <a:rPr sz="1200" spc="-3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33" dirty="0">
                <a:solidFill>
                  <a:srgbClr val="FFFFFF"/>
                </a:solidFill>
                <a:latin typeface="Liberation Sans"/>
                <a:cs typeface="Liberation Sans"/>
              </a:rPr>
              <a:t>Tensor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27825" y="4701972"/>
            <a:ext cx="1081692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FFFFFF"/>
                </a:solidFill>
                <a:latin typeface="Liberation Sans"/>
                <a:cs typeface="Liberation Sans"/>
              </a:rPr>
              <a:t>Original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Liberation Sans"/>
                <a:cs typeface="Liberation Sans"/>
              </a:rPr>
              <a:t>Scale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96181" y="5092497"/>
            <a:ext cx="133896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FFFFFF"/>
                </a:solidFill>
                <a:latin typeface="Liberation Sans"/>
                <a:cs typeface="Liberation Sans"/>
              </a:rPr>
              <a:t>Sequence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FFFFFF"/>
                </a:solidFill>
                <a:latin typeface="Liberation Sans"/>
                <a:cs typeface="Liberation Sans"/>
              </a:rPr>
              <a:t>Format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327825" y="5092497"/>
            <a:ext cx="1278047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FFFFFF"/>
                </a:solidFill>
                <a:latin typeface="Liberation Sans"/>
                <a:cs typeface="Liberation Sans"/>
              </a:rPr>
              <a:t>Real-world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34" dirty="0">
                <a:solidFill>
                  <a:srgbClr val="FFFFFF"/>
                </a:solidFill>
                <a:latin typeface="Liberation Sans"/>
                <a:cs typeface="Liberation Sans"/>
              </a:rPr>
              <a:t>Value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0263" y="5663467"/>
            <a:ext cx="3576430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0FFFF"/>
                </a:solidFill>
                <a:latin typeface="Liberation Sans"/>
                <a:cs typeface="Liberation Sans"/>
              </a:rPr>
              <a:t>Understanding Prediction Limitations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60263" y="5978587"/>
            <a:ext cx="4079547" cy="352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D1D5DB"/>
                </a:solidFill>
                <a:latin typeface="Liberation Sans"/>
                <a:cs typeface="Liberation Sans"/>
              </a:rPr>
              <a:t>LSTM models cannot guarantee accuracy due to market volatility and</a:t>
            </a:r>
          </a:p>
          <a:p>
            <a:pPr marL="0" marR="0">
              <a:lnSpc>
                <a:spcPts val="1126"/>
              </a:lnSpc>
              <a:spcBef>
                <a:spcPts val="273"/>
              </a:spcBef>
              <a:spcAft>
                <a:spcPts val="0"/>
              </a:spcAft>
            </a:pPr>
            <a:r>
              <a:rPr sz="1000" dirty="0">
                <a:solidFill>
                  <a:srgbClr val="D1D5DB"/>
                </a:solidFill>
                <a:latin typeface="Liberation Sans"/>
                <a:cs typeface="Liberation Sans"/>
              </a:rPr>
              <a:t>external factors.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45542" y="6426262"/>
            <a:ext cx="1048668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FFFF"/>
                </a:solidFill>
                <a:latin typeface="Liberation Sans"/>
                <a:cs typeface="Liberation Sans"/>
              </a:rPr>
              <a:t>Market Volatility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397769" y="6426262"/>
            <a:ext cx="1240970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FFFF"/>
                </a:solidFill>
                <a:latin typeface="Liberation Sans"/>
                <a:cs typeface="Liberation Sans"/>
              </a:rPr>
              <a:t>External Influences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93383" y="6569136"/>
            <a:ext cx="3979427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9CA3AF"/>
                </a:solidFill>
                <a:latin typeface="Liberation Sans"/>
                <a:cs typeface="Liberation Sans"/>
              </a:rPr>
              <a:t>Source: Stock Market Predictions with LSTM in Python - DataCamp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684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0345" y="322124"/>
            <a:ext cx="9663696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4" dirty="0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11" dirty="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sz="405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15" dirty="0">
                <a:solidFill>
                  <a:srgbClr val="00FFFF"/>
                </a:solidFill>
                <a:latin typeface="DejaVu Sans"/>
                <a:cs typeface="DejaVu Sans"/>
              </a:rPr>
              <a:t>Visualization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79097" y="1419292"/>
            <a:ext cx="2528466" cy="1166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Visualizing performance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provides critical insights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into model accuracy and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spc="-15" dirty="0">
                <a:solidFill>
                  <a:srgbClr val="FFFFFF"/>
                </a:solidFill>
                <a:latin typeface="DejaVu Sans"/>
                <a:cs typeface="DejaVu Sans"/>
              </a:rPr>
              <a:t>reliability.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2369" y="2953572"/>
            <a:ext cx="2585835" cy="493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Close alignment means high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spc="-25" dirty="0">
                <a:solidFill>
                  <a:srgbClr val="FFFFFF"/>
                </a:solidFill>
                <a:latin typeface="DejaVu Sans"/>
                <a:cs typeface="DejaVu Sans"/>
              </a:rPr>
              <a:t>accuracy.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22369" y="3610797"/>
            <a:ext cx="2847792" cy="66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Gaps indicate prediction </a:t>
            </a:r>
            <a:r>
              <a:rPr sz="1350" spc="-38" dirty="0">
                <a:solidFill>
                  <a:srgbClr val="FFFFFF"/>
                </a:solidFill>
                <a:latin typeface="DejaVu Sans"/>
                <a:cs typeface="DejaVu Sans"/>
              </a:rPr>
              <a:t>error.</a:t>
            </a:r>
          </a:p>
          <a:p>
            <a:pPr marL="0" marR="0">
              <a:lnSpc>
                <a:spcPts val="1564"/>
              </a:lnSpc>
              <a:spcBef>
                <a:spcPts val="176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Observe trends, not just points.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55532" y="4602151"/>
            <a:ext cx="1698770" cy="98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8" dirty="0">
                <a:solidFill>
                  <a:srgbClr val="00FFFF"/>
                </a:solidFill>
                <a:latin typeface="DejaVu Sans"/>
                <a:cs typeface="DejaVu Sans"/>
              </a:rPr>
              <a:t>Model</a:t>
            </a:r>
            <a:r>
              <a:rPr sz="1200" b="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5" dirty="0">
                <a:solidFill>
                  <a:srgbClr val="00FFFF"/>
                </a:solidFill>
                <a:latin typeface="DejaVu Sans"/>
                <a:cs typeface="DejaVu Sans"/>
              </a:rPr>
              <a:t>Accuracy</a:t>
            </a:r>
          </a:p>
          <a:p>
            <a:pPr marL="0" marR="0">
              <a:lnSpc>
                <a:spcPts val="1368"/>
              </a:lnSpc>
              <a:spcBef>
                <a:spcPts val="1656"/>
              </a:spcBef>
              <a:spcAft>
                <a:spcPts val="0"/>
              </a:spcAft>
            </a:pPr>
            <a:r>
              <a:rPr sz="1200" b="1" spc="-14" dirty="0">
                <a:solidFill>
                  <a:srgbClr val="00FFFF"/>
                </a:solidFill>
                <a:latin typeface="DejaVu Sans"/>
                <a:cs typeface="DejaVu Sans"/>
              </a:rPr>
              <a:t>Prediction</a:t>
            </a:r>
            <a:r>
              <a:rPr sz="1200" b="1" spc="-1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2" dirty="0">
                <a:solidFill>
                  <a:srgbClr val="00FFFF"/>
                </a:solidFill>
                <a:latin typeface="DejaVu Sans"/>
                <a:cs typeface="DejaVu Sans"/>
              </a:rPr>
              <a:t>Fidelity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sz="1200" b="1" spc="-37" dirty="0">
                <a:solidFill>
                  <a:srgbClr val="00FFFF"/>
                </a:solidFill>
                <a:latin typeface="DejaVu Sans"/>
                <a:cs typeface="DejaVu Sans"/>
              </a:rPr>
              <a:t>Trend</a:t>
            </a:r>
            <a:r>
              <a:rPr sz="1200" b="1" spc="11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b="1" spc="-14" dirty="0">
                <a:solidFill>
                  <a:srgbClr val="00FFFF"/>
                </a:solidFill>
                <a:latin typeface="DejaVu Sans"/>
                <a:cs typeface="DejaVu Sans"/>
              </a:rPr>
              <a:t>Analysis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93955" y="6323912"/>
            <a:ext cx="1692696" cy="581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sz="1700" b="1" spc="-14" dirty="0">
                <a:solidFill>
                  <a:srgbClr val="FFFFFF"/>
                </a:solidFill>
                <a:latin typeface="DejaVu Sans"/>
                <a:cs typeface="DejaVu Sans"/>
              </a:rPr>
              <a:t>Assessment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3399" y="6362012"/>
            <a:ext cx="2264239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4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7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DejaVu Sans"/>
                <a:cs typeface="DejaVu Sans"/>
              </a:rPr>
              <a:t>Segregation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8677" y="6362012"/>
            <a:ext cx="2316392" cy="286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FFFFFF"/>
                </a:solidFill>
                <a:latin typeface="DejaVu Sans"/>
                <a:cs typeface="DejaVu Sans"/>
              </a:rPr>
              <a:t>Historical</a:t>
            </a:r>
            <a:r>
              <a:rPr sz="17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700" b="1" spc="-14" dirty="0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1556" y="6792146"/>
            <a:ext cx="3434287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Splitting data into training for learning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and validation for unbiased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evaluation.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46835" y="6792146"/>
            <a:ext cx="3218247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Plotting historical prices establishes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baseline patterns and </a:t>
            </a:r>
            <a:r>
              <a:rPr sz="1350" spc="-14" dirty="0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spc="-18" dirty="0">
                <a:solidFill>
                  <a:srgbClr val="D1D5DB"/>
                </a:solidFill>
                <a:latin typeface="DejaVu Sans"/>
                <a:cs typeface="DejaVu Sans"/>
              </a:rPr>
              <a:t>behavior.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342113" y="7001696"/>
            <a:ext cx="3429110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Overlaying actual vs. predicted values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helps quantify model ﬁt and identify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D1D5DB"/>
                </a:solidFill>
                <a:latin typeface="DejaVu Sans"/>
                <a:cs typeface="DejaVu Sans"/>
              </a:rPr>
              <a:t>deviations.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6835" y="7927130"/>
            <a:ext cx="102148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spc="-10" dirty="0">
                <a:solidFill>
                  <a:srgbClr val="00FFFF"/>
                </a:solidFill>
                <a:latin typeface="DejaVu Sans"/>
                <a:cs typeface="DejaVu Sans"/>
              </a:rPr>
              <a:t>Training</a:t>
            </a:r>
            <a:r>
              <a:rPr sz="1000" b="1" spc="2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Set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61827" y="7927130"/>
            <a:ext cx="1165410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Validation</a:t>
            </a:r>
            <a:r>
              <a:rPr sz="1000" b="1" spc="1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Set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32113" y="7927130"/>
            <a:ext cx="993172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Past</a:t>
            </a:r>
            <a:r>
              <a:rPr sz="1000" b="1" spc="1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000" b="1" spc="-17" dirty="0">
                <a:solidFill>
                  <a:srgbClr val="00FFFF"/>
                </a:solidFill>
                <a:latin typeface="DejaVu Sans"/>
                <a:cs typeface="DejaVu Sans"/>
              </a:rPr>
              <a:t>Trends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28828" y="7927130"/>
            <a:ext cx="1043673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Market Data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27391" y="7927130"/>
            <a:ext cx="1382088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Accuracy Metrics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912994" y="7927130"/>
            <a:ext cx="1161791" cy="187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0FFFF"/>
                </a:solidFill>
                <a:latin typeface="DejaVu Sans"/>
                <a:cs typeface="DejaVu Sans"/>
              </a:rPr>
              <a:t>Error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12191999" cy="835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9190" y="333300"/>
            <a:ext cx="9585921" cy="634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8" dirty="0">
                <a:solidFill>
                  <a:srgbClr val="FFFFFF"/>
                </a:solidFill>
                <a:latin typeface="DejaVu Sans"/>
                <a:cs typeface="DejaVu Sans"/>
              </a:rPr>
              <a:t>Summary</a:t>
            </a:r>
            <a:r>
              <a:rPr sz="3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000" b="1" spc="15" dirty="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sz="3000" b="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4050" b="1" spc="-43" dirty="0">
                <a:solidFill>
                  <a:srgbClr val="00FFFF"/>
                </a:solidFill>
                <a:latin typeface="DejaVu Sans"/>
                <a:cs typeface="DejaVu Sans"/>
              </a:rPr>
              <a:t>Future</a:t>
            </a:r>
            <a:r>
              <a:rPr sz="4050" b="1" spc="23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4050" b="1" spc="-12" dirty="0">
                <a:solidFill>
                  <a:srgbClr val="00FFFF"/>
                </a:solidFill>
                <a:latin typeface="DejaVu Sans"/>
                <a:cs typeface="DejaVu Sans"/>
              </a:rPr>
              <a:t>Enhancements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6995" y="1180554"/>
            <a:ext cx="4855764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Next-Gen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 Prediction Capabilities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5213" y="2374198"/>
            <a:ext cx="2312056" cy="100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Explore advanced deep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learning architectures for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enhanced predictive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spc="-28" dirty="0">
                <a:solidFill>
                  <a:srgbClr val="FFFFFF"/>
                </a:solidFill>
                <a:latin typeface="DejaVu Sans"/>
                <a:cs typeface="DejaVu Sans"/>
              </a:rPr>
              <a:t>power.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53994" y="2374198"/>
            <a:ext cx="2407745" cy="100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Integrate volume,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indicators, and sentiment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for comprehensive </a:t>
            </a:r>
            <a:r>
              <a:rPr sz="1350" spc="-14" dirty="0">
                <a:solidFill>
                  <a:srgbClr val="FFFFFF"/>
                </a:solidFill>
                <a:latin typeface="DejaVu Sans"/>
                <a:cs typeface="DejaVu Sans"/>
              </a:rPr>
              <a:t>market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insights.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12730" y="4289478"/>
            <a:ext cx="138060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8" dirty="0">
                <a:solidFill>
                  <a:srgbClr val="00FFFF"/>
                </a:solidFill>
                <a:latin typeface="DejaVu Sans"/>
                <a:cs typeface="DejaVu Sans"/>
              </a:rPr>
              <a:t>Complex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Models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91512" y="4289478"/>
            <a:ext cx="1496778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00FFFF"/>
                </a:solidFill>
                <a:latin typeface="DejaVu Sans"/>
                <a:cs typeface="DejaVu Sans"/>
              </a:rPr>
              <a:t>Enriched</a:t>
            </a:r>
            <a:r>
              <a:rPr sz="1200" spc="-1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00FFFF"/>
                </a:solidFill>
                <a:latin typeface="DejaVu Sans"/>
                <a:cs typeface="DejaVu Sans"/>
              </a:rPr>
              <a:t>Features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501" y="4466680"/>
            <a:ext cx="3688215" cy="336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LSTM </a:t>
            </a:r>
            <a:r>
              <a:rPr sz="2000" b="1" dirty="0">
                <a:solidFill>
                  <a:srgbClr val="FFFFFF"/>
                </a:solidFill>
                <a:latin typeface="DejaVu Sans"/>
                <a:cs typeface="DejaVu Sans"/>
              </a:rPr>
              <a:t>Prediction </a:t>
            </a:r>
            <a:r>
              <a:rPr sz="2000" b="1" spc="10" dirty="0">
                <a:solidFill>
                  <a:srgbClr val="FFFFFF"/>
                </a:solidFill>
                <a:latin typeface="DejaVu Sans"/>
                <a:cs typeface="DejaVu Sans"/>
              </a:rPr>
              <a:t>Journey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3038" y="5030919"/>
            <a:ext cx="4135424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Leveraged LSTM networks for time-series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forecasting.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1787" y="5078544"/>
            <a:ext cx="265664" cy="985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760"/>
              </a:lnSpc>
              <a:spcBef>
                <a:spcPts val="3939"/>
              </a:spcBef>
              <a:spcAft>
                <a:spcPts val="0"/>
              </a:spcAft>
            </a:pPr>
            <a:r>
              <a:rPr sz="1500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75213" y="5631748"/>
            <a:ext cx="2197665" cy="100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Systematic tuning of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model parameters 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achieve peak prediction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spc="-25" dirty="0">
                <a:solidFill>
                  <a:srgbClr val="FFFFFF"/>
                </a:solidFill>
                <a:latin typeface="DejaVu Sans"/>
                <a:cs typeface="DejaVu Sans"/>
              </a:rPr>
              <a:t>accuracy.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53994" y="5631748"/>
            <a:ext cx="2345818" cy="75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Connect to real-time data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feeds for instantaneous,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DejaVu Sans"/>
                <a:cs typeface="DejaVu Sans"/>
              </a:rPr>
              <a:t>dynamic forecasts.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3038" y="5754819"/>
            <a:ext cx="4272854" cy="566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Modeled historical stock data, learning </a:t>
            </a:r>
            <a:r>
              <a:rPr sz="1500" spc="-20" dirty="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patterns.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3038" y="6488244"/>
            <a:ext cx="4743249" cy="261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Ensured</a:t>
            </a:r>
            <a:r>
              <a:rPr sz="1500" spc="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data normalization for model </a:t>
            </a:r>
            <a:r>
              <a:rPr sz="1500" spc="-18" dirty="0">
                <a:solidFill>
                  <a:srgbClr val="FFFFFF"/>
                </a:solidFill>
                <a:latin typeface="DejaVu Sans"/>
                <a:cs typeface="DejaVu Sans"/>
              </a:rPr>
              <a:t>accuracy.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31787" y="6526344"/>
            <a:ext cx="265664" cy="728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760"/>
              </a:lnSpc>
              <a:spcBef>
                <a:spcPts val="1864"/>
              </a:spcBef>
              <a:spcAft>
                <a:spcPts val="0"/>
              </a:spcAft>
            </a:pPr>
            <a:r>
              <a:rPr sz="1500" dirty="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73038" y="6954969"/>
            <a:ext cx="4018994" cy="556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Focused</a:t>
            </a:r>
            <a:r>
              <a:rPr sz="1500" spc="12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on predicting future</a:t>
            </a:r>
            <a:r>
              <a:rPr sz="1500" spc="11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stock price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DejaVu Sans"/>
                <a:cs typeface="DejaVu Sans"/>
              </a:rPr>
              <a:t>movements.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12730" y="7547028"/>
            <a:ext cx="1909919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00FFFF"/>
                </a:solidFill>
                <a:latin typeface="DejaVu Sans"/>
                <a:cs typeface="DejaVu Sans"/>
              </a:rPr>
              <a:t>Optimized</a:t>
            </a:r>
            <a:r>
              <a:rPr sz="1200" spc="-1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00FFFF"/>
                </a:solidFill>
                <a:latin typeface="DejaVu Sans"/>
                <a:cs typeface="DejaVu Sans"/>
              </a:rPr>
              <a:t>Performance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491512" y="7547028"/>
            <a:ext cx="1526451" cy="21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00FFFF"/>
                </a:solidFill>
                <a:latin typeface="DejaVu Sans"/>
                <a:cs typeface="DejaVu Sans"/>
              </a:rPr>
              <a:t>Live</a:t>
            </a:r>
            <a:r>
              <a:rPr sz="1200" spc="-1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5" dirty="0">
                <a:solidFill>
                  <a:srgbClr val="00FFFF"/>
                </a:solidFill>
                <a:latin typeface="DejaVu Sans"/>
                <a:cs typeface="DejaVu Sans"/>
              </a:rPr>
              <a:t>Data</a:t>
            </a:r>
            <a:r>
              <a:rPr sz="1200" dirty="0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sz="1200" spc="-18" dirty="0">
                <a:solidFill>
                  <a:srgbClr val="00FFFF"/>
                </a:solidFill>
                <a:latin typeface="DejaVu Sans"/>
                <a:cs typeface="DejaVu Sans"/>
              </a:rPr>
              <a:t>Streams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3D862-85D4-6AE5-ADC7-7142985AA86C}"/>
              </a:ext>
            </a:extLst>
          </p:cNvPr>
          <p:cNvSpPr txBox="1"/>
          <p:nvPr/>
        </p:nvSpPr>
        <p:spPr>
          <a:xfrm>
            <a:off x="731788" y="7459794"/>
            <a:ext cx="4984500" cy="43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68"/>
              </a:lnSpc>
            </a:pPr>
            <a:r>
              <a:rPr lang="en-US" sz="900" spc="-14" dirty="0">
                <a:solidFill>
                  <a:srgbClr val="D1D5DB"/>
                </a:solidFill>
                <a:latin typeface="DejaVu Sans"/>
                <a:cs typeface="DejaVu Sans"/>
              </a:rPr>
              <a:t>"LSTM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 models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cannot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4" dirty="0">
                <a:solidFill>
                  <a:srgbClr val="D1D5DB"/>
                </a:solidFill>
                <a:latin typeface="DejaVu Sans"/>
                <a:cs typeface="DejaVu Sans"/>
              </a:rPr>
              <a:t>guarantee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2" dirty="0">
                <a:solidFill>
                  <a:srgbClr val="D1D5DB"/>
                </a:solidFill>
                <a:latin typeface="DejaVu Sans"/>
                <a:cs typeface="DejaVu Sans"/>
              </a:rPr>
              <a:t>accurate</a:t>
            </a:r>
            <a:r>
              <a:rPr lang="en-US" sz="900" spc="-1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predictions;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2" dirty="0">
                <a:solidFill>
                  <a:srgbClr val="D1D5DB"/>
                </a:solidFill>
                <a:latin typeface="DejaVu Sans"/>
                <a:cs typeface="DejaVu Sans"/>
              </a:rPr>
              <a:t>the stock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23" dirty="0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is</a:t>
            </a:r>
            <a:r>
              <a:rPr lang="en-US" sz="900" spc="-14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1" dirty="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  <a:r>
              <a:rPr lang="en-US" sz="900" spc="-10" dirty="0">
                <a:solidFill>
                  <a:srgbClr val="D1D5DB"/>
                </a:solidFill>
                <a:latin typeface="DejaVu Sans"/>
                <a:cs typeface="DejaVu Sans"/>
              </a:rPr>
              <a:t> volatile</a:t>
            </a:r>
            <a:r>
              <a:rPr lang="en-US" sz="900" spc="-11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4" dirty="0">
                <a:solidFill>
                  <a:srgbClr val="D1D5DB"/>
                </a:solidFill>
                <a:latin typeface="DejaVu Sans"/>
                <a:cs typeface="DejaVu Sans"/>
              </a:rPr>
              <a:t>inﬂuenced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by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1" dirty="0">
                <a:solidFill>
                  <a:srgbClr val="D1D5DB"/>
                </a:solidFill>
                <a:latin typeface="DejaVu Sans"/>
                <a:cs typeface="DejaVu Sans"/>
              </a:rPr>
              <a:t>factors </a:t>
            </a:r>
            <a:r>
              <a:rPr lang="en-US" sz="900" spc="-15" dirty="0">
                <a:solidFill>
                  <a:srgbClr val="D1D5DB"/>
                </a:solidFill>
                <a:latin typeface="DejaVu Sans"/>
                <a:cs typeface="DejaVu Sans"/>
              </a:rPr>
              <a:t>beyond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1" dirty="0">
                <a:solidFill>
                  <a:srgbClr val="D1D5DB"/>
                </a:solidFill>
                <a:latin typeface="DejaVu Sans"/>
                <a:cs typeface="DejaVu Sans"/>
              </a:rPr>
              <a:t>historical</a:t>
            </a:r>
            <a:r>
              <a:rPr lang="en-US" sz="900" dirty="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lang="en-US" sz="900" spc="-12" dirty="0">
                <a:solidFill>
                  <a:srgbClr val="D1D5DB"/>
                </a:solidFill>
                <a:latin typeface="DejaVu Sans"/>
                <a:cs typeface="DejaVu Sans"/>
              </a:rPr>
              <a:t>data."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1006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Algerian</vt:lpstr>
      <vt:lpstr>Arial</vt:lpstr>
      <vt:lpstr>DejaVu Sans</vt:lpstr>
      <vt:lpstr>Times New Roman</vt:lpstr>
      <vt:lpstr>Liberation Sans</vt:lpstr>
      <vt:lpstr>Liberation Mono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Ramakrishna</dc:creator>
  <cp:lastModifiedBy>Polu Rama Krishna Reddy</cp:lastModifiedBy>
  <cp:revision>2</cp:revision>
  <dcterms:modified xsi:type="dcterms:W3CDTF">2025-08-27T20:07:57Z</dcterms:modified>
</cp:coreProperties>
</file>