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33"/>
  </p:notesMasterIdLst>
  <p:sldIdLst>
    <p:sldId id="256" r:id="rId2"/>
    <p:sldId id="260" r:id="rId3"/>
    <p:sldId id="259" r:id="rId4"/>
    <p:sldId id="345" r:id="rId5"/>
    <p:sldId id="328" r:id="rId6"/>
    <p:sldId id="261" r:id="rId7"/>
    <p:sldId id="329" r:id="rId8"/>
    <p:sldId id="330" r:id="rId9"/>
    <p:sldId id="331" r:id="rId10"/>
    <p:sldId id="346" r:id="rId11"/>
    <p:sldId id="332" r:id="rId12"/>
    <p:sldId id="333" r:id="rId13"/>
    <p:sldId id="334" r:id="rId14"/>
    <p:sldId id="335" r:id="rId15"/>
    <p:sldId id="336" r:id="rId16"/>
    <p:sldId id="347" r:id="rId17"/>
    <p:sldId id="337" r:id="rId18"/>
    <p:sldId id="338" r:id="rId19"/>
    <p:sldId id="339" r:id="rId20"/>
    <p:sldId id="348" r:id="rId21"/>
    <p:sldId id="340" r:id="rId22"/>
    <p:sldId id="349" r:id="rId23"/>
    <p:sldId id="341" r:id="rId24"/>
    <p:sldId id="352" r:id="rId25"/>
    <p:sldId id="350" r:id="rId26"/>
    <p:sldId id="342" r:id="rId27"/>
    <p:sldId id="343" r:id="rId28"/>
    <p:sldId id="353" r:id="rId29"/>
    <p:sldId id="344" r:id="rId30"/>
    <p:sldId id="279" r:id="rId31"/>
    <p:sldId id="351" r:id="rId32"/>
  </p:sldIdLst>
  <p:sldSz cx="9144000" cy="5143500" type="screen16x9"/>
  <p:notesSz cx="6858000" cy="9144000"/>
  <p:embeddedFontLst>
    <p:embeddedFont>
      <p:font typeface="Fredoka One" panose="020B0604020202020204" charset="0"/>
      <p:regular r:id="rId34"/>
    </p:embeddedFont>
    <p:embeddedFont>
      <p:font typeface="Libre Franklin" pitchFamily="2" charset="0"/>
      <p:regular r:id="rId35"/>
      <p:bold r:id="rId36"/>
      <p:italic r:id="rId37"/>
      <p:boldItalic r:id="rId38"/>
    </p:embeddedFont>
    <p:embeddedFont>
      <p:font typeface="Libre Franklin Black" pitchFamily="2" charset="0"/>
      <p:bold r:id="rId39"/>
      <p:boldItalic r:id="rId40"/>
    </p:embeddedFont>
    <p:embeddedFont>
      <p:font typeface="Montserrat" panose="00000500000000000000" pitchFamily="2" charset="0"/>
      <p:regular r:id="rId41"/>
      <p:bold r:id="rId42"/>
      <p:italic r:id="rId43"/>
      <p:boldItalic r:id="rId44"/>
    </p:embeddedFont>
    <p:embeddedFont>
      <p:font typeface="Roboto Condensed" panose="02000000000000000000" pitchFamily="2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DD0AC6-337E-413C-AF7B-1D0B53FA5688}">
  <a:tblStyle styleId="{7DDD0AC6-337E-413C-AF7B-1D0B53FA56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521" autoAdjust="0"/>
  </p:normalViewPr>
  <p:slideViewPr>
    <p:cSldViewPr snapToGrid="0">
      <p:cViewPr varScale="1">
        <p:scale>
          <a:sx n="157" d="100"/>
          <a:sy n="157" d="100"/>
        </p:scale>
        <p:origin x="29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c9ee080850_0_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c9ee080850_0_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9535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ce2a53a076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ce2a53a076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6ac5e878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c6ac5e878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ce2016ed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ce2016ed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ce2016ed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ce2016ed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144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c9ee080850_0_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c9ee080850_0_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c9ee080850_0_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c9ee080850_0_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326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c9ee080850_0_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c9ee080850_0_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458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c9ee080850_0_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c9ee080850_0_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5094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c9ee080850_0_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c9ee080850_0_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5452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31175" y="539500"/>
            <a:ext cx="8312823" cy="4069076"/>
            <a:chOff x="831175" y="539500"/>
            <a:chExt cx="8312823" cy="4069076"/>
          </a:xfrm>
        </p:grpSpPr>
        <p:pic>
          <p:nvPicPr>
            <p:cNvPr id="10" name="Google Shape;10;p2"/>
            <p:cNvPicPr preferRelativeResize="0"/>
            <p:nvPr/>
          </p:nvPicPr>
          <p:blipFill rotWithShape="1">
            <a:blip r:embed="rId2">
              <a:alphaModFix/>
            </a:blip>
            <a:srcRect l="31731" r="31731"/>
            <a:stretch/>
          </p:blipFill>
          <p:spPr>
            <a:xfrm>
              <a:off x="6501375" y="539500"/>
              <a:ext cx="2642623" cy="4069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 rotWithShape="1">
            <a:blip r:embed="rId2">
              <a:alphaModFix/>
            </a:blip>
            <a:srcRect l="49512" r="49512"/>
            <a:stretch/>
          </p:blipFill>
          <p:spPr>
            <a:xfrm>
              <a:off x="831175" y="539500"/>
              <a:ext cx="70499" cy="40690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03375" y="1526318"/>
            <a:ext cx="5384700" cy="25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103375" y="4293943"/>
            <a:ext cx="43503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8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5"/>
          <p:cNvGrpSpPr/>
          <p:nvPr/>
        </p:nvGrpSpPr>
        <p:grpSpPr>
          <a:xfrm>
            <a:off x="831175" y="539500"/>
            <a:ext cx="8312829" cy="4069076"/>
            <a:chOff x="831175" y="539500"/>
            <a:chExt cx="8312829" cy="4069076"/>
          </a:xfrm>
        </p:grpSpPr>
        <p:pic>
          <p:nvPicPr>
            <p:cNvPr id="86" name="Google Shape;86;p15"/>
            <p:cNvPicPr preferRelativeResize="0"/>
            <p:nvPr/>
          </p:nvPicPr>
          <p:blipFill rotWithShape="1">
            <a:blip r:embed="rId2">
              <a:alphaModFix/>
            </a:blip>
            <a:srcRect t="5555" b="5555"/>
            <a:stretch/>
          </p:blipFill>
          <p:spPr>
            <a:xfrm rot="10800000">
              <a:off x="1007053" y="539500"/>
              <a:ext cx="8136951" cy="40690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5"/>
            <p:cNvPicPr preferRelativeResize="0"/>
            <p:nvPr/>
          </p:nvPicPr>
          <p:blipFill rotWithShape="1">
            <a:blip r:embed="rId2">
              <a:alphaModFix/>
            </a:blip>
            <a:srcRect l="99030" r="-5"/>
            <a:stretch/>
          </p:blipFill>
          <p:spPr>
            <a:xfrm rot="10800000">
              <a:off x="831175" y="539500"/>
              <a:ext cx="70499" cy="40690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1265550" y="2513650"/>
            <a:ext cx="7158600" cy="13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 idx="2" hasCustomPrompt="1"/>
          </p:nvPr>
        </p:nvSpPr>
        <p:spPr>
          <a:xfrm>
            <a:off x="1491000" y="1413942"/>
            <a:ext cx="10572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1"/>
          </p:nvPr>
        </p:nvSpPr>
        <p:spPr>
          <a:xfrm>
            <a:off x="1265550" y="3706500"/>
            <a:ext cx="71586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8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7"/>
          <p:cNvGrpSpPr/>
          <p:nvPr/>
        </p:nvGrpSpPr>
        <p:grpSpPr>
          <a:xfrm>
            <a:off x="831175" y="539500"/>
            <a:ext cx="8312829" cy="4069076"/>
            <a:chOff x="831175" y="539500"/>
            <a:chExt cx="8312829" cy="4069076"/>
          </a:xfrm>
        </p:grpSpPr>
        <p:pic>
          <p:nvPicPr>
            <p:cNvPr id="100" name="Google Shape;100;p17"/>
            <p:cNvPicPr preferRelativeResize="0"/>
            <p:nvPr/>
          </p:nvPicPr>
          <p:blipFill rotWithShape="1">
            <a:blip r:embed="rId2">
              <a:alphaModFix/>
            </a:blip>
            <a:srcRect t="5555" b="5555"/>
            <a:stretch/>
          </p:blipFill>
          <p:spPr>
            <a:xfrm>
              <a:off x="1007053" y="539500"/>
              <a:ext cx="8136951" cy="40690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7"/>
            <p:cNvPicPr preferRelativeResize="0"/>
            <p:nvPr/>
          </p:nvPicPr>
          <p:blipFill rotWithShape="1">
            <a:blip r:embed="rId2">
              <a:alphaModFix/>
            </a:blip>
            <a:srcRect l="1048" r="97976"/>
            <a:stretch/>
          </p:blipFill>
          <p:spPr>
            <a:xfrm>
              <a:off x="831175" y="539500"/>
              <a:ext cx="70499" cy="40690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1949100" y="3283592"/>
            <a:ext cx="4380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1"/>
          </p:nvPr>
        </p:nvSpPr>
        <p:spPr>
          <a:xfrm>
            <a:off x="1949100" y="1457600"/>
            <a:ext cx="6474900" cy="16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3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4928125" y="1455525"/>
            <a:ext cx="3375600" cy="31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■"/>
              <a:defRPr sz="16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2"/>
          </p:nvPr>
        </p:nvSpPr>
        <p:spPr>
          <a:xfrm>
            <a:off x="1096750" y="1460214"/>
            <a:ext cx="3495900" cy="31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■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720000" y="382116"/>
            <a:ext cx="2674800" cy="84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 rotWithShape="1">
          <a:blip r:embed="rId2">
            <a:alphaModFix/>
          </a:blip>
          <a:srcRect l="96889" r="1854"/>
          <a:stretch/>
        </p:blipFill>
        <p:spPr>
          <a:xfrm>
            <a:off x="831175" y="1455525"/>
            <a:ext cx="70499" cy="315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CUSTOM_23_1_3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subTitle" idx="1"/>
          </p:nvPr>
        </p:nvSpPr>
        <p:spPr>
          <a:xfrm>
            <a:off x="1096750" y="1898950"/>
            <a:ext cx="27312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subTitle" idx="2"/>
          </p:nvPr>
        </p:nvSpPr>
        <p:spPr>
          <a:xfrm>
            <a:off x="1096750" y="2287300"/>
            <a:ext cx="27312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subTitle" idx="3"/>
          </p:nvPr>
        </p:nvSpPr>
        <p:spPr>
          <a:xfrm>
            <a:off x="1096750" y="3191675"/>
            <a:ext cx="27312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4"/>
          </p:nvPr>
        </p:nvSpPr>
        <p:spPr>
          <a:xfrm>
            <a:off x="1096750" y="3580025"/>
            <a:ext cx="27312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720000" y="382125"/>
            <a:ext cx="3852000" cy="84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 rotWithShape="1">
          <a:blip r:embed="rId2">
            <a:alphaModFix/>
          </a:blip>
          <a:srcRect l="14073" r="84670"/>
          <a:stretch/>
        </p:blipFill>
        <p:spPr>
          <a:xfrm>
            <a:off x="831175" y="1455525"/>
            <a:ext cx="70499" cy="315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0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>
            <a:spLocks noGrp="1"/>
          </p:cNvSpPr>
          <p:nvPr>
            <p:ph type="title"/>
          </p:nvPr>
        </p:nvSpPr>
        <p:spPr>
          <a:xfrm>
            <a:off x="720000" y="382125"/>
            <a:ext cx="3855600" cy="84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pic>
        <p:nvPicPr>
          <p:cNvPr id="214" name="Google Shape;214;p29"/>
          <p:cNvPicPr preferRelativeResize="0"/>
          <p:nvPr/>
        </p:nvPicPr>
        <p:blipFill rotWithShape="1">
          <a:blip r:embed="rId2">
            <a:alphaModFix/>
          </a:blip>
          <a:srcRect l="33080" r="65663"/>
          <a:stretch/>
        </p:blipFill>
        <p:spPr>
          <a:xfrm>
            <a:off x="831175" y="1455525"/>
            <a:ext cx="70499" cy="315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0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>
            <a:spLocks noGrp="1"/>
          </p:cNvSpPr>
          <p:nvPr>
            <p:ph type="title"/>
          </p:nvPr>
        </p:nvSpPr>
        <p:spPr>
          <a:xfrm>
            <a:off x="720000" y="382125"/>
            <a:ext cx="3852000" cy="84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pic>
        <p:nvPicPr>
          <p:cNvPr id="217" name="Google Shape;217;p30"/>
          <p:cNvPicPr preferRelativeResize="0"/>
          <p:nvPr/>
        </p:nvPicPr>
        <p:blipFill rotWithShape="1">
          <a:blip r:embed="rId2">
            <a:alphaModFix/>
          </a:blip>
          <a:srcRect l="23576" r="75167"/>
          <a:stretch/>
        </p:blipFill>
        <p:spPr>
          <a:xfrm>
            <a:off x="831175" y="1455525"/>
            <a:ext cx="70499" cy="315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20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>
            <a:spLocks noGrp="1"/>
          </p:cNvSpPr>
          <p:nvPr>
            <p:ph type="title"/>
          </p:nvPr>
        </p:nvSpPr>
        <p:spPr>
          <a:xfrm>
            <a:off x="720000" y="382125"/>
            <a:ext cx="2978400" cy="84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pic>
        <p:nvPicPr>
          <p:cNvPr id="220" name="Google Shape;220;p31"/>
          <p:cNvPicPr preferRelativeResize="0"/>
          <p:nvPr/>
        </p:nvPicPr>
        <p:blipFill rotWithShape="1">
          <a:blip r:embed="rId2">
            <a:alphaModFix/>
          </a:blip>
          <a:srcRect l="62948" r="35795"/>
          <a:stretch/>
        </p:blipFill>
        <p:spPr>
          <a:xfrm>
            <a:off x="831175" y="1455525"/>
            <a:ext cx="70499" cy="315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36"/>
          <p:cNvGrpSpPr/>
          <p:nvPr/>
        </p:nvGrpSpPr>
        <p:grpSpPr>
          <a:xfrm>
            <a:off x="8242332" y="543000"/>
            <a:ext cx="901667" cy="4069076"/>
            <a:chOff x="8242332" y="543000"/>
            <a:chExt cx="901667" cy="4069076"/>
          </a:xfrm>
        </p:grpSpPr>
        <p:pic>
          <p:nvPicPr>
            <p:cNvPr id="243" name="Google Shape;243;p36"/>
            <p:cNvPicPr preferRelativeResize="0"/>
            <p:nvPr/>
          </p:nvPicPr>
          <p:blipFill rotWithShape="1">
            <a:blip r:embed="rId2">
              <a:alphaModFix/>
            </a:blip>
            <a:srcRect l="49512" r="49512"/>
            <a:stretch/>
          </p:blipFill>
          <p:spPr>
            <a:xfrm>
              <a:off x="8242332" y="543000"/>
              <a:ext cx="70499" cy="40690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36"/>
            <p:cNvPicPr preferRelativeResize="0"/>
            <p:nvPr/>
          </p:nvPicPr>
          <p:blipFill rotWithShape="1">
            <a:blip r:embed="rId2">
              <a:alphaModFix/>
            </a:blip>
            <a:srcRect l="50250" r="39714"/>
            <a:stretch/>
          </p:blipFill>
          <p:spPr>
            <a:xfrm>
              <a:off x="8418200" y="543000"/>
              <a:ext cx="725799" cy="40690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5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37"/>
          <p:cNvGrpSpPr/>
          <p:nvPr/>
        </p:nvGrpSpPr>
        <p:grpSpPr>
          <a:xfrm>
            <a:off x="7" y="543000"/>
            <a:ext cx="901667" cy="4069076"/>
            <a:chOff x="7" y="543000"/>
            <a:chExt cx="901667" cy="4069076"/>
          </a:xfrm>
        </p:grpSpPr>
        <p:pic>
          <p:nvPicPr>
            <p:cNvPr id="247" name="Google Shape;247;p37"/>
            <p:cNvPicPr preferRelativeResize="0"/>
            <p:nvPr/>
          </p:nvPicPr>
          <p:blipFill rotWithShape="1">
            <a:blip r:embed="rId2">
              <a:alphaModFix/>
            </a:blip>
            <a:srcRect l="49512" r="49512"/>
            <a:stretch/>
          </p:blipFill>
          <p:spPr>
            <a:xfrm>
              <a:off x="831175" y="543000"/>
              <a:ext cx="70499" cy="40690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37"/>
            <p:cNvPicPr preferRelativeResize="0"/>
            <p:nvPr/>
          </p:nvPicPr>
          <p:blipFill rotWithShape="1">
            <a:blip r:embed="rId2">
              <a:alphaModFix/>
            </a:blip>
            <a:srcRect l="44982" r="44983"/>
            <a:stretch/>
          </p:blipFill>
          <p:spPr>
            <a:xfrm>
              <a:off x="7" y="543000"/>
              <a:ext cx="725799" cy="40690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831175" y="539500"/>
            <a:ext cx="8312829" cy="4069076"/>
            <a:chOff x="831175" y="539500"/>
            <a:chExt cx="8312829" cy="4069076"/>
          </a:xfrm>
        </p:grpSpPr>
        <p:pic>
          <p:nvPicPr>
            <p:cNvPr id="16" name="Google Shape;16;p3"/>
            <p:cNvPicPr preferRelativeResize="0"/>
            <p:nvPr/>
          </p:nvPicPr>
          <p:blipFill rotWithShape="1">
            <a:blip r:embed="rId2">
              <a:alphaModFix/>
            </a:blip>
            <a:srcRect t="5555" b="5555"/>
            <a:stretch/>
          </p:blipFill>
          <p:spPr>
            <a:xfrm>
              <a:off x="1007053" y="539500"/>
              <a:ext cx="8136951" cy="40690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3"/>
            <p:cNvPicPr preferRelativeResize="0"/>
            <p:nvPr/>
          </p:nvPicPr>
          <p:blipFill rotWithShape="1">
            <a:blip r:embed="rId2">
              <a:alphaModFix/>
            </a:blip>
            <a:srcRect l="49512" r="49512"/>
            <a:stretch/>
          </p:blipFill>
          <p:spPr>
            <a:xfrm>
              <a:off x="831175" y="539500"/>
              <a:ext cx="70499" cy="40690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265550" y="2513650"/>
            <a:ext cx="5792100" cy="13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1491000" y="1413942"/>
            <a:ext cx="10572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265550" y="3706500"/>
            <a:ext cx="57921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2849725" y="2008850"/>
            <a:ext cx="4460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2849725" y="2380250"/>
            <a:ext cx="44601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>
            <a:off x="2849725" y="3149675"/>
            <a:ext cx="4460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2849725" y="3521075"/>
            <a:ext cx="44601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20000" y="382125"/>
            <a:ext cx="4643100" cy="84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pic>
        <p:nvPicPr>
          <p:cNvPr id="31" name="Google Shape;31;p5"/>
          <p:cNvPicPr preferRelativeResize="0"/>
          <p:nvPr/>
        </p:nvPicPr>
        <p:blipFill rotWithShape="1">
          <a:blip r:embed="rId2">
            <a:alphaModFix/>
          </a:blip>
          <a:srcRect l="33080" r="65663"/>
          <a:stretch/>
        </p:blipFill>
        <p:spPr>
          <a:xfrm>
            <a:off x="831175" y="1455525"/>
            <a:ext cx="70499" cy="315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20000" y="382125"/>
            <a:ext cx="4104900" cy="84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 l="19503" r="79240"/>
          <a:stretch/>
        </p:blipFill>
        <p:spPr>
          <a:xfrm>
            <a:off x="831175" y="1455525"/>
            <a:ext cx="70499" cy="315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1096750" y="1957779"/>
            <a:ext cx="2920800" cy="21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20000" y="382125"/>
            <a:ext cx="3147900" cy="84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Fredoka One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Fredoka One"/>
              <a:buNone/>
              <a:defRPr sz="3600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Fredoka One"/>
              <a:buNone/>
              <a:defRPr sz="3600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Fredoka One"/>
              <a:buNone/>
              <a:defRPr sz="3600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Fredoka One"/>
              <a:buNone/>
              <a:defRPr sz="3600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Fredoka One"/>
              <a:buNone/>
              <a:defRPr sz="3600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Fredoka One"/>
              <a:buNone/>
              <a:defRPr sz="3600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Fredoka One"/>
              <a:buNone/>
              <a:defRPr sz="3600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Fredoka One"/>
              <a:buNone/>
              <a:defRPr sz="3600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pic>
        <p:nvPicPr>
          <p:cNvPr id="38" name="Google Shape;38;p7"/>
          <p:cNvPicPr preferRelativeResize="0"/>
          <p:nvPr/>
        </p:nvPicPr>
        <p:blipFill rotWithShape="1">
          <a:blip r:embed="rId2">
            <a:alphaModFix/>
          </a:blip>
          <a:srcRect l="71094" r="27649"/>
          <a:stretch/>
        </p:blipFill>
        <p:spPr>
          <a:xfrm>
            <a:off x="831175" y="1450787"/>
            <a:ext cx="70499" cy="315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8"/>
          <p:cNvGrpSpPr/>
          <p:nvPr/>
        </p:nvGrpSpPr>
        <p:grpSpPr>
          <a:xfrm>
            <a:off x="7" y="543000"/>
            <a:ext cx="9143992" cy="4069076"/>
            <a:chOff x="7" y="543000"/>
            <a:chExt cx="9143992" cy="4069076"/>
          </a:xfrm>
        </p:grpSpPr>
        <p:pic>
          <p:nvPicPr>
            <p:cNvPr id="41" name="Google Shape;41;p8"/>
            <p:cNvPicPr preferRelativeResize="0"/>
            <p:nvPr/>
          </p:nvPicPr>
          <p:blipFill rotWithShape="1">
            <a:blip r:embed="rId2">
              <a:alphaModFix/>
            </a:blip>
            <a:srcRect l="11584" r="87441"/>
            <a:stretch/>
          </p:blipFill>
          <p:spPr>
            <a:xfrm>
              <a:off x="831175" y="543000"/>
              <a:ext cx="70499" cy="40690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Google Shape;42;p8"/>
            <p:cNvPicPr preferRelativeResize="0"/>
            <p:nvPr/>
          </p:nvPicPr>
          <p:blipFill rotWithShape="1">
            <a:blip r:embed="rId2">
              <a:alphaModFix/>
            </a:blip>
            <a:srcRect t="140" r="89965" b="-139"/>
            <a:stretch/>
          </p:blipFill>
          <p:spPr>
            <a:xfrm>
              <a:off x="7" y="543000"/>
              <a:ext cx="725799" cy="40690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43;p8"/>
            <p:cNvPicPr preferRelativeResize="0"/>
            <p:nvPr/>
          </p:nvPicPr>
          <p:blipFill rotWithShape="1">
            <a:blip r:embed="rId2">
              <a:alphaModFix/>
            </a:blip>
            <a:srcRect l="87441" r="11584"/>
            <a:stretch/>
          </p:blipFill>
          <p:spPr>
            <a:xfrm>
              <a:off x="8242332" y="543000"/>
              <a:ext cx="70499" cy="40690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Google Shape;44;p8"/>
            <p:cNvPicPr preferRelativeResize="0"/>
            <p:nvPr/>
          </p:nvPicPr>
          <p:blipFill rotWithShape="1">
            <a:blip r:embed="rId2">
              <a:alphaModFix/>
            </a:blip>
            <a:srcRect l="89965"/>
            <a:stretch/>
          </p:blipFill>
          <p:spPr>
            <a:xfrm>
              <a:off x="8418200" y="543000"/>
              <a:ext cx="725799" cy="40690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297500" y="1383258"/>
            <a:ext cx="6549000" cy="24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None/>
              <a:defRPr sz="8000">
                <a:solidFill>
                  <a:schemeClr val="dk1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 flipH="1">
            <a:off x="5835950" y="3140390"/>
            <a:ext cx="2511900" cy="15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720000" y="382125"/>
            <a:ext cx="4722900" cy="84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pic>
        <p:nvPicPr>
          <p:cNvPr id="49" name="Google Shape;49;p9"/>
          <p:cNvPicPr preferRelativeResize="0"/>
          <p:nvPr/>
        </p:nvPicPr>
        <p:blipFill rotWithShape="1">
          <a:blip r:embed="rId2">
            <a:alphaModFix/>
          </a:blip>
          <a:srcRect l="68379" r="30364"/>
          <a:stretch/>
        </p:blipFill>
        <p:spPr>
          <a:xfrm>
            <a:off x="831175" y="1455525"/>
            <a:ext cx="70499" cy="315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 hasCustomPrompt="1"/>
          </p:nvPr>
        </p:nvSpPr>
        <p:spPr>
          <a:xfrm>
            <a:off x="1871220" y="1455525"/>
            <a:ext cx="453300" cy="52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2430635" y="1383930"/>
            <a:ext cx="4876500" cy="3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2"/>
          </p:nvPr>
        </p:nvSpPr>
        <p:spPr>
          <a:xfrm>
            <a:off x="2430636" y="1741751"/>
            <a:ext cx="4876500" cy="3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3" hasCustomPrompt="1"/>
          </p:nvPr>
        </p:nvSpPr>
        <p:spPr>
          <a:xfrm>
            <a:off x="1871220" y="3209072"/>
            <a:ext cx="4533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4"/>
          </p:nvPr>
        </p:nvSpPr>
        <p:spPr>
          <a:xfrm>
            <a:off x="2430635" y="3137469"/>
            <a:ext cx="4876500" cy="3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5"/>
          </p:nvPr>
        </p:nvSpPr>
        <p:spPr>
          <a:xfrm>
            <a:off x="2430635" y="3495290"/>
            <a:ext cx="4876500" cy="3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6" hasCustomPrompt="1"/>
          </p:nvPr>
        </p:nvSpPr>
        <p:spPr>
          <a:xfrm>
            <a:off x="1871220" y="2332298"/>
            <a:ext cx="4533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7"/>
          </p:nvPr>
        </p:nvSpPr>
        <p:spPr>
          <a:xfrm>
            <a:off x="2433313" y="2260700"/>
            <a:ext cx="4876500" cy="3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8"/>
          </p:nvPr>
        </p:nvSpPr>
        <p:spPr>
          <a:xfrm>
            <a:off x="2433330" y="2618521"/>
            <a:ext cx="4876500" cy="3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9"/>
          </p:nvPr>
        </p:nvSpPr>
        <p:spPr>
          <a:xfrm>
            <a:off x="707375" y="382116"/>
            <a:ext cx="2674800" cy="84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3" hasCustomPrompt="1"/>
          </p:nvPr>
        </p:nvSpPr>
        <p:spPr>
          <a:xfrm>
            <a:off x="1871220" y="4085845"/>
            <a:ext cx="4533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4"/>
          </p:nvPr>
        </p:nvSpPr>
        <p:spPr>
          <a:xfrm>
            <a:off x="2430653" y="4014239"/>
            <a:ext cx="4876500" cy="3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Libre Franklin Black"/>
                <a:ea typeface="Libre Franklin Black"/>
                <a:cs typeface="Libre Franklin Black"/>
                <a:sym typeface="Libre Franklin Black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5"/>
          </p:nvPr>
        </p:nvSpPr>
        <p:spPr>
          <a:xfrm>
            <a:off x="2430653" y="4372060"/>
            <a:ext cx="4876500" cy="3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pic>
        <p:nvPicPr>
          <p:cNvPr id="76" name="Google Shape;76;p13"/>
          <p:cNvPicPr preferRelativeResize="0"/>
          <p:nvPr/>
        </p:nvPicPr>
        <p:blipFill rotWithShape="1">
          <a:blip r:embed="rId2">
            <a:alphaModFix/>
          </a:blip>
          <a:srcRect l="71094" r="27649"/>
          <a:stretch/>
        </p:blipFill>
        <p:spPr>
          <a:xfrm>
            <a:off x="831175" y="1455525"/>
            <a:ext cx="70499" cy="315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2116"/>
            <a:ext cx="2674800" cy="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ibre Franklin Black"/>
              <a:buNone/>
              <a:defRPr sz="2400">
                <a:solidFill>
                  <a:schemeClr val="accen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edoka One"/>
              <a:buNone/>
              <a:defRPr sz="28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edoka One"/>
              <a:buNone/>
              <a:defRPr sz="28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edoka One"/>
              <a:buNone/>
              <a:defRPr sz="28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edoka One"/>
              <a:buNone/>
              <a:defRPr sz="28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edoka One"/>
              <a:buNone/>
              <a:defRPr sz="28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edoka One"/>
              <a:buNone/>
              <a:defRPr sz="28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edoka One"/>
              <a:buNone/>
              <a:defRPr sz="28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edoka One"/>
              <a:buNone/>
              <a:defRPr sz="28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048650" y="539500"/>
            <a:ext cx="5375400" cy="40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■"/>
              <a:defRPr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○"/>
              <a:defRPr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■"/>
              <a:defRPr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●"/>
              <a:defRPr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○"/>
              <a:defRPr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■"/>
              <a:defRPr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●"/>
              <a:defRPr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○"/>
              <a:defRPr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■"/>
              <a:defRPr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1" r:id="rId10"/>
    <p:sldLayoutId id="2147483663" r:id="rId11"/>
    <p:sldLayoutId id="2147483664" r:id="rId12"/>
    <p:sldLayoutId id="2147483666" r:id="rId13"/>
    <p:sldLayoutId id="2147483675" r:id="rId14"/>
    <p:sldLayoutId id="2147483676" r:id="rId15"/>
    <p:sldLayoutId id="2147483677" r:id="rId16"/>
    <p:sldLayoutId id="2147483682" r:id="rId17"/>
    <p:sldLayoutId id="2147483683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urvashilluniya/why-data-normalization-is-necessary-for-machine-learning-models-681b65a05029" TargetMode="External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40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40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2" name="Google Shape;262;p40"/>
          <p:cNvGrpSpPr/>
          <p:nvPr/>
        </p:nvGrpSpPr>
        <p:grpSpPr>
          <a:xfrm>
            <a:off x="1210289" y="1505893"/>
            <a:ext cx="4879199" cy="1174676"/>
            <a:chOff x="829289" y="1267325"/>
            <a:chExt cx="4879199" cy="1174676"/>
          </a:xfrm>
        </p:grpSpPr>
        <p:sp>
          <p:nvSpPr>
            <p:cNvPr id="263" name="Google Shape;263;p40"/>
            <p:cNvSpPr/>
            <p:nvPr/>
          </p:nvSpPr>
          <p:spPr>
            <a:xfrm>
              <a:off x="844241" y="1267325"/>
              <a:ext cx="4864247" cy="48400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dirty="0">
                  <a:gradFill>
                    <a:gsLst>
                      <a:gs pos="0">
                        <a:schemeClr val="accent3"/>
                      </a:gs>
                      <a:gs pos="36000">
                        <a:schemeClr val="dk2"/>
                      </a:gs>
                      <a:gs pos="62000">
                        <a:schemeClr val="accent2"/>
                      </a:gs>
                      <a:gs pos="100000">
                        <a:schemeClr val="accent3"/>
                      </a:gs>
                    </a:gsLst>
                    <a:lin ang="2700006" scaled="0"/>
                  </a:gradFill>
                  <a:latin typeface="Libre Franklin;900"/>
                </a:rPr>
                <a:t>Credit Card Customers Segmentation</a:t>
              </a:r>
            </a:p>
          </p:txBody>
        </p:sp>
        <p:sp>
          <p:nvSpPr>
            <p:cNvPr id="264" name="Google Shape;264;p40"/>
            <p:cNvSpPr/>
            <p:nvPr/>
          </p:nvSpPr>
          <p:spPr>
            <a:xfrm>
              <a:off x="829289" y="1958001"/>
              <a:ext cx="3887967" cy="48400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endParaRPr b="0" i="0" dirty="0">
                <a:ln>
                  <a:noFill/>
                </a:ln>
                <a:gradFill>
                  <a:gsLst>
                    <a:gs pos="0">
                      <a:schemeClr val="accent3"/>
                    </a:gs>
                    <a:gs pos="36000">
                      <a:schemeClr val="dk2"/>
                    </a:gs>
                    <a:gs pos="62000">
                      <a:schemeClr val="accent2"/>
                    </a:gs>
                    <a:gs pos="100000">
                      <a:schemeClr val="accent3"/>
                    </a:gs>
                  </a:gsLst>
                  <a:lin ang="2700006" scaled="0"/>
                </a:gradFill>
                <a:latin typeface="Libre Franklin;90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5"/>
          <p:cNvSpPr txBox="1">
            <a:spLocks noGrp="1"/>
          </p:cNvSpPr>
          <p:nvPr>
            <p:ph type="title"/>
          </p:nvPr>
        </p:nvSpPr>
        <p:spPr>
          <a:xfrm>
            <a:off x="1265550" y="2700252"/>
            <a:ext cx="5792100" cy="13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000" b="1" i="0" u="none" strike="noStrike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Discover the Data</a:t>
            </a:r>
            <a:br>
              <a:rPr lang="en-US" sz="4000" b="1" dirty="0">
                <a:solidFill>
                  <a:schemeClr val="tx1"/>
                </a:solidFill>
              </a:rPr>
            </a:br>
            <a:endParaRPr dirty="0"/>
          </a:p>
        </p:txBody>
      </p:sp>
      <p:sp>
        <p:nvSpPr>
          <p:cNvPr id="310" name="Google Shape;310;p45"/>
          <p:cNvSpPr txBox="1">
            <a:spLocks noGrp="1"/>
          </p:cNvSpPr>
          <p:nvPr>
            <p:ph type="subTitle" idx="1"/>
          </p:nvPr>
        </p:nvSpPr>
        <p:spPr>
          <a:xfrm>
            <a:off x="1265550" y="3706500"/>
            <a:ext cx="57921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" name="Google Shape;311;p45"/>
          <p:cNvSpPr/>
          <p:nvPr/>
        </p:nvSpPr>
        <p:spPr>
          <a:xfrm>
            <a:off x="1371604" y="1147249"/>
            <a:ext cx="1296000" cy="129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45"/>
          <p:cNvSpPr txBox="1">
            <a:spLocks noGrp="1"/>
          </p:cNvSpPr>
          <p:nvPr>
            <p:ph type="title" idx="2"/>
          </p:nvPr>
        </p:nvSpPr>
        <p:spPr>
          <a:xfrm>
            <a:off x="1491000" y="1413942"/>
            <a:ext cx="10572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2</a:t>
            </a:r>
            <a:endParaRPr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328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نص 1">
            <a:extLst>
              <a:ext uri="{FF2B5EF4-FFF2-40B4-BE49-F238E27FC236}">
                <a16:creationId xmlns:a16="http://schemas.microsoft.com/office/drawing/2014/main" id="{BC754DEA-C4A9-4A96-ACB4-577A84A2CB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095F5F3C-40A2-4996-B9BD-0CA62768DD0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4" name="عنوان 3">
            <a:extLst>
              <a:ext uri="{FF2B5EF4-FFF2-40B4-BE49-F238E27FC236}">
                <a16:creationId xmlns:a16="http://schemas.microsoft.com/office/drawing/2014/main" id="{B3CC99BE-3970-4BE9-B19B-32B7AD7F7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82116"/>
            <a:ext cx="2864448" cy="846000"/>
          </a:xfrm>
        </p:spPr>
        <p:txBody>
          <a:bodyPr/>
          <a:lstStyle/>
          <a:p>
            <a:r>
              <a:rPr lang="en-US" sz="2800" b="1" i="0" dirty="0">
                <a:solidFill>
                  <a:schemeClr val="accent4"/>
                </a:solidFill>
                <a:effectLst/>
                <a:latin typeface="Helvetica Neue"/>
              </a:rPr>
              <a:t>Data Discovery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ar-JO" dirty="0"/>
          </a:p>
        </p:txBody>
      </p:sp>
      <p:pic>
        <p:nvPicPr>
          <p:cNvPr id="6" name="صورة 5" descr="صورة تحتوي على منضدة&#10;&#10;تم إنشاء الوصف تلقائياً">
            <a:extLst>
              <a:ext uri="{FF2B5EF4-FFF2-40B4-BE49-F238E27FC236}">
                <a16:creationId xmlns:a16="http://schemas.microsoft.com/office/drawing/2014/main" id="{9CD53B9E-0062-4162-98A4-CF713449D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074" y="1581773"/>
            <a:ext cx="6639852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79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5ECF10E-0150-47FF-A283-1F4B0784C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Discovery</a:t>
            </a:r>
            <a:endParaRPr lang="ar-JO" dirty="0"/>
          </a:p>
        </p:txBody>
      </p:sp>
      <p:pic>
        <p:nvPicPr>
          <p:cNvPr id="4" name="صورة 3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C7DBB74E-AF15-4803-9BD6-555DDA11C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42" y="1426463"/>
            <a:ext cx="4483630" cy="3169921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8603F572-F680-46E8-81BE-649C026FE154}"/>
              </a:ext>
            </a:extLst>
          </p:cNvPr>
          <p:cNvSpPr txBox="1"/>
          <p:nvPr/>
        </p:nvSpPr>
        <p:spPr>
          <a:xfrm>
            <a:off x="5998464" y="2107651"/>
            <a:ext cx="286512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Helvetica Neue"/>
              </a:rPr>
              <a:t>We</a:t>
            </a:r>
            <a:r>
              <a:rPr lang="en-US" b="0" i="0" dirty="0">
                <a:solidFill>
                  <a:schemeClr val="accent4"/>
                </a:solidFill>
                <a:effectLst/>
                <a:latin typeface="Helvetica Neue"/>
              </a:rPr>
              <a:t> observed that we have null values in MINIMUM_PAYMENTS and CREDIT_LIMIT .</a:t>
            </a:r>
          </a:p>
          <a:p>
            <a:endParaRPr lang="en-US" b="0" i="0" dirty="0">
              <a:solidFill>
                <a:schemeClr val="accent4"/>
              </a:solidFill>
              <a:effectLst/>
              <a:latin typeface="Helvetica Neue"/>
            </a:endParaRPr>
          </a:p>
          <a:p>
            <a:r>
              <a:rPr lang="en-US" dirty="0">
                <a:solidFill>
                  <a:schemeClr val="accent4"/>
                </a:solidFill>
                <a:latin typeface="Helvetica Neue"/>
              </a:rPr>
              <a:t>W</a:t>
            </a:r>
            <a:r>
              <a:rPr lang="en-US" b="0" i="0" dirty="0">
                <a:solidFill>
                  <a:schemeClr val="accent4"/>
                </a:solidFill>
                <a:effectLst/>
                <a:latin typeface="Helvetica Neue"/>
              </a:rPr>
              <a:t>e have just the CUST_ID object and The rest is digital so we will drop it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..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286662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AF21408-2B41-43FA-8581-A820280CE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Discovery</a:t>
            </a:r>
            <a:endParaRPr lang="ar-JO" dirty="0"/>
          </a:p>
        </p:txBody>
      </p:sp>
      <p:pic>
        <p:nvPicPr>
          <p:cNvPr id="4" name="صورة 3" descr="صورة تحتوي على منضدة&#10;&#10;تم إنشاء الوصف تلقائياً">
            <a:extLst>
              <a:ext uri="{FF2B5EF4-FFF2-40B4-BE49-F238E27FC236}">
                <a16:creationId xmlns:a16="http://schemas.microsoft.com/office/drawing/2014/main" id="{B3EA1C65-AFB8-4CB4-BB12-98C092D8B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36" y="1450848"/>
            <a:ext cx="5450860" cy="3011424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65B3F55A-2915-4EBD-ADC1-389071FFA2A5}"/>
              </a:ext>
            </a:extLst>
          </p:cNvPr>
          <p:cNvSpPr txBox="1"/>
          <p:nvPr/>
        </p:nvSpPr>
        <p:spPr>
          <a:xfrm>
            <a:off x="720000" y="92034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4"/>
                </a:solidFill>
                <a:effectLst/>
                <a:latin typeface="Helvetica Neue"/>
              </a:rPr>
              <a:t>determine the statics for columns</a:t>
            </a:r>
            <a:endParaRPr lang="ar-JO" dirty="0">
              <a:solidFill>
                <a:schemeClr val="accent4"/>
              </a:solidFill>
            </a:endParaRP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2B131388-219A-493D-9297-614639892C84}"/>
              </a:ext>
            </a:extLst>
          </p:cNvPr>
          <p:cNvSpPr txBox="1"/>
          <p:nvPr/>
        </p:nvSpPr>
        <p:spPr>
          <a:xfrm>
            <a:off x="6767596" y="1499616"/>
            <a:ext cx="225448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accent4"/>
                </a:solidFill>
                <a:effectLst/>
                <a:latin typeface="Helvetica Neue"/>
              </a:rPr>
              <a:t>Observations:</a:t>
            </a:r>
          </a:p>
          <a:p>
            <a:pPr algn="l"/>
            <a:endParaRPr lang="en-US" b="0" i="0" dirty="0">
              <a:solidFill>
                <a:schemeClr val="accent4"/>
              </a:solidFill>
              <a:effectLst/>
              <a:latin typeface="Helvetica Neue"/>
            </a:endParaRPr>
          </a:p>
          <a:p>
            <a:pPr algn="l"/>
            <a:r>
              <a:rPr lang="en-US" b="0" i="0" dirty="0">
                <a:solidFill>
                  <a:schemeClr val="accent4"/>
                </a:solidFill>
                <a:effectLst/>
                <a:latin typeface="Helvetica Neue"/>
              </a:rPr>
              <a:t>The value ranges vary among fields, hence scaling is required.</a:t>
            </a:r>
          </a:p>
        </p:txBody>
      </p:sp>
    </p:spTree>
    <p:extLst>
      <p:ext uri="{BB962C8B-B14F-4D97-AF65-F5344CB8AC3E}">
        <p14:creationId xmlns:p14="http://schemas.microsoft.com/office/powerpoint/2010/main" val="1064295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فرعي 1">
            <a:extLst>
              <a:ext uri="{FF2B5EF4-FFF2-40B4-BE49-F238E27FC236}">
                <a16:creationId xmlns:a16="http://schemas.microsoft.com/office/drawing/2014/main" id="{D5A301E1-A9D0-4AD9-BA30-3CEB397CD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9407" y="2008850"/>
            <a:ext cx="2889192" cy="1685326"/>
          </a:xfrm>
        </p:spPr>
        <p:txBody>
          <a:bodyPr/>
          <a:lstStyle/>
          <a:p>
            <a:pPr algn="l"/>
            <a:r>
              <a:rPr lang="en-US" sz="1600" b="1" i="0" dirty="0">
                <a:solidFill>
                  <a:schemeClr val="accent4"/>
                </a:solidFill>
                <a:effectLst/>
                <a:latin typeface="Helvetica Neue"/>
              </a:rPr>
              <a:t>Observations:</a:t>
            </a:r>
            <a:endParaRPr lang="en-US" sz="1600" b="1" dirty="0">
              <a:solidFill>
                <a:schemeClr val="accent4"/>
              </a:solidFill>
              <a:latin typeface="Helvetica Neue"/>
            </a:endParaRPr>
          </a:p>
          <a:p>
            <a:pPr algn="l"/>
            <a:endParaRPr lang="en-US" sz="1600" b="1" i="0" dirty="0">
              <a:solidFill>
                <a:schemeClr val="accent4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4"/>
                </a:solidFill>
                <a:effectLst/>
                <a:latin typeface="Helvetica Neue"/>
              </a:rPr>
              <a:t>we have 313 null values 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4"/>
                </a:solidFill>
                <a:effectLst/>
                <a:latin typeface="Helvetica Neue"/>
              </a:rPr>
              <a:t>MINIMUM_PAYMENTS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accent4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4"/>
                </a:solidFill>
                <a:effectLst/>
                <a:latin typeface="Helvetica Neue"/>
              </a:rPr>
              <a:t>we have 1 null value in CREDIT_LIMIT</a:t>
            </a:r>
          </a:p>
          <a:p>
            <a:endParaRPr lang="ar-JO" dirty="0"/>
          </a:p>
        </p:txBody>
      </p:sp>
      <p:sp>
        <p:nvSpPr>
          <p:cNvPr id="6" name="عنوان 5">
            <a:extLst>
              <a:ext uri="{FF2B5EF4-FFF2-40B4-BE49-F238E27FC236}">
                <a16:creationId xmlns:a16="http://schemas.microsoft.com/office/drawing/2014/main" id="{5337F337-4DB0-40CF-852B-E9122132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82125"/>
            <a:ext cx="4643100" cy="846000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Data Discovery</a:t>
            </a:r>
            <a:endParaRPr lang="ar-JO" dirty="0">
              <a:solidFill>
                <a:schemeClr val="accent4"/>
              </a:solidFill>
            </a:endParaRPr>
          </a:p>
        </p:txBody>
      </p:sp>
      <p:pic>
        <p:nvPicPr>
          <p:cNvPr id="8" name="صورة 7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90996032-4115-4A92-9CC1-3FA27A078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401" y="1487424"/>
            <a:ext cx="3705742" cy="3145536"/>
          </a:xfrm>
          <a:prstGeom prst="rect">
            <a:avLst/>
          </a:prstGeom>
        </p:spPr>
      </p:pic>
      <p:sp>
        <p:nvSpPr>
          <p:cNvPr id="10" name="مربع نص 9">
            <a:extLst>
              <a:ext uri="{FF2B5EF4-FFF2-40B4-BE49-F238E27FC236}">
                <a16:creationId xmlns:a16="http://schemas.microsoft.com/office/drawing/2014/main" id="{805403CE-34B8-46E1-A000-03EB209D7030}"/>
              </a:ext>
            </a:extLst>
          </p:cNvPr>
          <p:cNvSpPr txBox="1"/>
          <p:nvPr/>
        </p:nvSpPr>
        <p:spPr>
          <a:xfrm>
            <a:off x="791100" y="89610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Helvetica Neue"/>
              </a:rPr>
              <a:t>Missing value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2941001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4685ECB-C5DB-4B22-8D57-8C2E0199D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82125"/>
            <a:ext cx="4104900" cy="605427"/>
          </a:xfrm>
        </p:spPr>
        <p:txBody>
          <a:bodyPr/>
          <a:lstStyle/>
          <a:p>
            <a:r>
              <a:rPr lang="en-US" dirty="0"/>
              <a:t>Data Discovery</a:t>
            </a:r>
            <a:endParaRPr lang="ar-JO" dirty="0"/>
          </a:p>
        </p:txBody>
      </p:sp>
      <p:pic>
        <p:nvPicPr>
          <p:cNvPr id="10" name="صورة 9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DFF1FA84-5529-41AF-9853-8BE82C1DA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687" y="1414272"/>
            <a:ext cx="4277137" cy="3182112"/>
          </a:xfrm>
          <a:prstGeom prst="rect">
            <a:avLst/>
          </a:prstGeom>
        </p:spPr>
      </p:pic>
      <p:sp>
        <p:nvSpPr>
          <p:cNvPr id="12" name="مربع نص 11">
            <a:extLst>
              <a:ext uri="{FF2B5EF4-FFF2-40B4-BE49-F238E27FC236}">
                <a16:creationId xmlns:a16="http://schemas.microsoft.com/office/drawing/2014/main" id="{89F86EE4-D9C1-4145-A0B0-B07AE3B9E6A7}"/>
              </a:ext>
            </a:extLst>
          </p:cNvPr>
          <p:cNvSpPr txBox="1"/>
          <p:nvPr/>
        </p:nvSpPr>
        <p:spPr>
          <a:xfrm>
            <a:off x="5581680" y="1620333"/>
            <a:ext cx="272107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Helvetica Neue"/>
              </a:rPr>
              <a:t>W</a:t>
            </a:r>
            <a:r>
              <a:rPr lang="en-US" b="0" i="0" dirty="0">
                <a:solidFill>
                  <a:schemeClr val="accent4"/>
                </a:solidFill>
                <a:effectLst/>
                <a:latin typeface="Helvetica Neue"/>
              </a:rPr>
              <a:t>e have outliers in each features except PURCHASES_INSTALLMENTS_FREQUENCY and PURCHASES_FREQUENCY</a:t>
            </a:r>
            <a:endParaRPr lang="ar-JO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901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5"/>
          <p:cNvSpPr txBox="1">
            <a:spLocks noGrp="1"/>
          </p:cNvSpPr>
          <p:nvPr>
            <p:ph type="title"/>
          </p:nvPr>
        </p:nvSpPr>
        <p:spPr>
          <a:xfrm>
            <a:off x="1265550" y="2700252"/>
            <a:ext cx="5792100" cy="20302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i="0" u="none" strike="noStrike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Prepare the Data for ML Algorithms</a:t>
            </a:r>
            <a:br>
              <a:rPr lang="en-US" b="1" dirty="0">
                <a:solidFill>
                  <a:schemeClr val="tx1"/>
                </a:solidFill>
              </a:rPr>
            </a:br>
            <a:br>
              <a:rPr lang="en-US" sz="4000" b="1" dirty="0">
                <a:solidFill>
                  <a:schemeClr val="tx1"/>
                </a:solidFill>
              </a:rPr>
            </a:br>
            <a:endParaRPr dirty="0"/>
          </a:p>
        </p:txBody>
      </p:sp>
      <p:sp>
        <p:nvSpPr>
          <p:cNvPr id="310" name="Google Shape;310;p45"/>
          <p:cNvSpPr txBox="1">
            <a:spLocks noGrp="1"/>
          </p:cNvSpPr>
          <p:nvPr>
            <p:ph type="subTitle" idx="1"/>
          </p:nvPr>
        </p:nvSpPr>
        <p:spPr>
          <a:xfrm>
            <a:off x="1265550" y="3706500"/>
            <a:ext cx="57921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" name="Google Shape;311;p45"/>
          <p:cNvSpPr/>
          <p:nvPr/>
        </p:nvSpPr>
        <p:spPr>
          <a:xfrm>
            <a:off x="1371604" y="1147249"/>
            <a:ext cx="1296000" cy="129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45"/>
          <p:cNvSpPr txBox="1">
            <a:spLocks noGrp="1"/>
          </p:cNvSpPr>
          <p:nvPr>
            <p:ph type="title" idx="2"/>
          </p:nvPr>
        </p:nvSpPr>
        <p:spPr>
          <a:xfrm>
            <a:off x="1491000" y="1413942"/>
            <a:ext cx="10572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3</a:t>
            </a:r>
            <a:endParaRPr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680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E1E7823-0976-4867-93B1-6CCA05335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0" dirty="0">
                <a:solidFill>
                  <a:schemeClr val="accent4"/>
                </a:solidFill>
                <a:effectLst/>
                <a:latin typeface="Helvetica Neue"/>
              </a:rPr>
              <a:t>Preprocessing</a:t>
            </a:r>
            <a:endParaRPr lang="ar-JO" sz="2800" b="1" dirty="0">
              <a:solidFill>
                <a:schemeClr val="accent4"/>
              </a:solidFill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7FECB9EF-E530-4930-9A8E-CB009BB1DF69}"/>
              </a:ext>
            </a:extLst>
          </p:cNvPr>
          <p:cNvSpPr txBox="1"/>
          <p:nvPr/>
        </p:nvSpPr>
        <p:spPr>
          <a:xfrm>
            <a:off x="847344" y="92034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4"/>
                </a:solidFill>
                <a:effectLst/>
                <a:latin typeface="Helvetica Neue"/>
              </a:rPr>
              <a:t>remove the outliers</a:t>
            </a:r>
          </a:p>
        </p:txBody>
      </p:sp>
      <p:pic>
        <p:nvPicPr>
          <p:cNvPr id="6" name="صورة 5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F1CF4F96-1317-42B1-9270-25ECE71D1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78" y="1414272"/>
            <a:ext cx="3875270" cy="3182112"/>
          </a:xfrm>
          <a:prstGeom prst="rect">
            <a:avLst/>
          </a:prstGeom>
        </p:spPr>
      </p:pic>
      <p:sp>
        <p:nvSpPr>
          <p:cNvPr id="8" name="مربع نص 7">
            <a:extLst>
              <a:ext uri="{FF2B5EF4-FFF2-40B4-BE49-F238E27FC236}">
                <a16:creationId xmlns:a16="http://schemas.microsoft.com/office/drawing/2014/main" id="{0779EEFB-54D6-4AEA-AC47-6A14DA916625}"/>
              </a:ext>
            </a:extLst>
          </p:cNvPr>
          <p:cNvSpPr txBox="1"/>
          <p:nvPr/>
        </p:nvSpPr>
        <p:spPr>
          <a:xfrm>
            <a:off x="5327904" y="1642348"/>
            <a:ext cx="242620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Helvetica Neue"/>
              </a:rPr>
              <a:t>W</a:t>
            </a:r>
            <a:r>
              <a:rPr lang="en-US" b="0" i="0" dirty="0">
                <a:solidFill>
                  <a:schemeClr val="accent4"/>
                </a:solidFill>
                <a:effectLst/>
                <a:latin typeface="Helvetica Neue"/>
              </a:rPr>
              <a:t>e're going to first set all outliers as </a:t>
            </a:r>
            <a:r>
              <a:rPr lang="en-US" b="0" i="0" dirty="0" err="1">
                <a:solidFill>
                  <a:schemeClr val="accent4"/>
                </a:solidFill>
                <a:effectLst/>
                <a:latin typeface="Helvetica Neue"/>
              </a:rPr>
              <a:t>NaN</a:t>
            </a:r>
            <a:r>
              <a:rPr lang="en-US" b="0" i="0" dirty="0">
                <a:solidFill>
                  <a:schemeClr val="accent4"/>
                </a:solidFill>
                <a:effectLst/>
                <a:latin typeface="Helvetica Neue"/>
              </a:rPr>
              <a:t>, so it will be taken care of in the next step, where we impute the missing values.</a:t>
            </a:r>
            <a:endParaRPr lang="ar-JO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917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C8F35F1-A2D5-4FAD-829C-E5B3D7A6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i="0" dirty="0">
                <a:solidFill>
                  <a:schemeClr val="accent4"/>
                </a:solidFill>
                <a:effectLst/>
                <a:latin typeface="Helvetica Neue"/>
              </a:rPr>
              <a:t>Preprocessing</a:t>
            </a:r>
            <a:br>
              <a:rPr lang="en-US" sz="2400" b="1" i="0" dirty="0">
                <a:solidFill>
                  <a:schemeClr val="accent4"/>
                </a:solidFill>
                <a:effectLst/>
                <a:latin typeface="Helvetica Neue"/>
              </a:rPr>
            </a:br>
            <a:r>
              <a:rPr lang="en-US" sz="1600" i="0" dirty="0">
                <a:effectLst/>
                <a:latin typeface="Helvetica Neue"/>
              </a:rPr>
              <a:t>Imputing the missing data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ar-JO" dirty="0"/>
          </a:p>
        </p:txBody>
      </p:sp>
      <p:pic>
        <p:nvPicPr>
          <p:cNvPr id="4" name="صورة 3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5B5E0657-63AE-462A-B25A-C27069210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21" y="1463040"/>
            <a:ext cx="4621411" cy="3133344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5A44B8AC-93CA-4038-919A-33DBD290D51D}"/>
              </a:ext>
            </a:extLst>
          </p:cNvPr>
          <p:cNvSpPr txBox="1"/>
          <p:nvPr/>
        </p:nvSpPr>
        <p:spPr>
          <a:xfrm>
            <a:off x="5931408" y="1644717"/>
            <a:ext cx="28956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accent4"/>
                </a:solidFill>
                <a:latin typeface="Helvetica Neue"/>
              </a:rPr>
              <a:t>K-</a:t>
            </a:r>
            <a:r>
              <a:rPr lang="en-US" b="0" i="0" dirty="0">
                <a:solidFill>
                  <a:schemeClr val="accent4"/>
                </a:solidFill>
                <a:effectLst/>
                <a:latin typeface="Helvetica Neue"/>
              </a:rPr>
              <a:t>Nearest Neighbor Imputation</a:t>
            </a:r>
          </a:p>
          <a:p>
            <a:pPr algn="l"/>
            <a:r>
              <a:rPr lang="en-US" b="0" i="0" dirty="0">
                <a:solidFill>
                  <a:schemeClr val="accent4"/>
                </a:solidFill>
                <a:effectLst/>
                <a:latin typeface="Helvetica Neue"/>
              </a:rPr>
              <a:t>KNN imputer: Each sample’s missing values are imputed using the mean value from n-neighbors nearest neighbors found in the training set.</a:t>
            </a:r>
          </a:p>
        </p:txBody>
      </p:sp>
    </p:spTree>
    <p:extLst>
      <p:ext uri="{BB962C8B-B14F-4D97-AF65-F5344CB8AC3E}">
        <p14:creationId xmlns:p14="http://schemas.microsoft.com/office/powerpoint/2010/main" val="2232012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فرعي 1">
            <a:extLst>
              <a:ext uri="{FF2B5EF4-FFF2-40B4-BE49-F238E27FC236}">
                <a16:creationId xmlns:a16="http://schemas.microsoft.com/office/drawing/2014/main" id="{CD0B3DD9-CAA6-4984-80B1-A9EF2CCBC4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106F0098-CBE4-4D35-ACAA-ECBF9D297039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4" name="عنوان فرعي 3">
            <a:extLst>
              <a:ext uri="{FF2B5EF4-FFF2-40B4-BE49-F238E27FC236}">
                <a16:creationId xmlns:a16="http://schemas.microsoft.com/office/drawing/2014/main" id="{3A25EE50-85B1-40DA-B347-89F82B141A1A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5" name="عنوان فرعي 4">
            <a:extLst>
              <a:ext uri="{FF2B5EF4-FFF2-40B4-BE49-F238E27FC236}">
                <a16:creationId xmlns:a16="http://schemas.microsoft.com/office/drawing/2014/main" id="{0364BF61-C42A-47F9-9CEC-A502AC81302D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وان 5">
            <a:extLst>
              <a:ext uri="{FF2B5EF4-FFF2-40B4-BE49-F238E27FC236}">
                <a16:creationId xmlns:a16="http://schemas.microsoft.com/office/drawing/2014/main" id="{72490B25-DE9F-405F-9084-F32072E0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i="0" dirty="0">
                <a:solidFill>
                  <a:schemeClr val="accent4"/>
                </a:solidFill>
                <a:effectLst/>
                <a:latin typeface="Helvetica Neue"/>
              </a:rPr>
              <a:t>Preprocessing</a:t>
            </a:r>
            <a:br>
              <a:rPr lang="en-US" sz="2400" b="1" i="0" dirty="0">
                <a:solidFill>
                  <a:schemeClr val="accent4"/>
                </a:solidFill>
                <a:effectLst/>
                <a:latin typeface="Helvetica Neue"/>
              </a:rPr>
            </a:br>
            <a:r>
              <a:rPr lang="en-US" sz="1800" i="0" dirty="0">
                <a:solidFill>
                  <a:schemeClr val="accent4"/>
                </a:solidFill>
                <a:effectLst/>
                <a:latin typeface="Helvetica Neue"/>
              </a:rPr>
              <a:t>Scale the Data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ar-JO" dirty="0"/>
          </a:p>
        </p:txBody>
      </p:sp>
      <p:pic>
        <p:nvPicPr>
          <p:cNvPr id="8" name="صورة 7" descr="صورة تحتوي على منضدة&#10;&#10;تم إنشاء الوصف تلقائياً">
            <a:extLst>
              <a:ext uri="{FF2B5EF4-FFF2-40B4-BE49-F238E27FC236}">
                <a16:creationId xmlns:a16="http://schemas.microsoft.com/office/drawing/2014/main" id="{4C1EDD80-4B15-4EB0-905B-4C2CDD518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52" y="1441310"/>
            <a:ext cx="5262256" cy="2926080"/>
          </a:xfrm>
          <a:prstGeom prst="rect">
            <a:avLst/>
          </a:prstGeom>
        </p:spPr>
      </p:pic>
      <p:sp>
        <p:nvSpPr>
          <p:cNvPr id="12" name="مربع نص 11">
            <a:extLst>
              <a:ext uri="{FF2B5EF4-FFF2-40B4-BE49-F238E27FC236}">
                <a16:creationId xmlns:a16="http://schemas.microsoft.com/office/drawing/2014/main" id="{C5F6A8F8-7170-4939-B1EF-A3AE22D30841}"/>
              </a:ext>
            </a:extLst>
          </p:cNvPr>
          <p:cNvSpPr txBox="1"/>
          <p:nvPr/>
        </p:nvSpPr>
        <p:spPr>
          <a:xfrm>
            <a:off x="6388608" y="1441310"/>
            <a:ext cx="284683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 dirty="0">
                <a:effectLst/>
                <a:latin typeface="charter"/>
                <a:hlinkClick r:id="rId3"/>
              </a:rPr>
              <a:t>Normalization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n-US" b="0" i="0" dirty="0">
                <a:solidFill>
                  <a:schemeClr val="accent4"/>
                </a:solidFill>
                <a:effectLst/>
                <a:latin typeface="charter"/>
              </a:rPr>
              <a:t>is a technique often applied as part of data preparation for machine learning. The goal of normalization is to change the values of numeric columns in the dataset to a common scale, without distorting differences in the ranges of values. For machine learning, every dataset does not require normalization. It is required only when features have different ranges.</a:t>
            </a:r>
            <a:endParaRPr lang="ar-JO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16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>
            <a:spLocks noGrp="1"/>
          </p:cNvSpPr>
          <p:nvPr>
            <p:ph type="subTitle" idx="1"/>
          </p:nvPr>
        </p:nvSpPr>
        <p:spPr>
          <a:xfrm>
            <a:off x="1309692" y="278763"/>
            <a:ext cx="6474900" cy="16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Introduction</a:t>
            </a:r>
            <a:endParaRPr b="1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6C3F8ACC-A4B1-4737-817A-155DD45EEE79}"/>
              </a:ext>
            </a:extLst>
          </p:cNvPr>
          <p:cNvSpPr txBox="1"/>
          <p:nvPr/>
        </p:nvSpPr>
        <p:spPr>
          <a:xfrm>
            <a:off x="1359408" y="1725796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I created a model that estimates credit card customer segmentation to help the company to define its marketing strategy. I used the K-means algorithm with the K value determined by elbow method . I also used PCA for dimension reduction and better visualization.</a:t>
            </a:r>
            <a:endParaRPr lang="ar-JO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5"/>
          <p:cNvSpPr txBox="1">
            <a:spLocks noGrp="1"/>
          </p:cNvSpPr>
          <p:nvPr>
            <p:ph type="title"/>
          </p:nvPr>
        </p:nvSpPr>
        <p:spPr>
          <a:xfrm>
            <a:off x="1265550" y="2700252"/>
            <a:ext cx="5792100" cy="20302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Correlation</a:t>
            </a:r>
            <a:br>
              <a:rPr lang="en-US" b="1" dirty="0">
                <a:solidFill>
                  <a:schemeClr val="tx1"/>
                </a:solidFill>
              </a:rPr>
            </a:br>
            <a:br>
              <a:rPr lang="en-US" sz="4000" b="1" dirty="0">
                <a:solidFill>
                  <a:schemeClr val="tx1"/>
                </a:solidFill>
              </a:rPr>
            </a:br>
            <a:endParaRPr dirty="0"/>
          </a:p>
        </p:txBody>
      </p:sp>
      <p:sp>
        <p:nvSpPr>
          <p:cNvPr id="310" name="Google Shape;310;p45"/>
          <p:cNvSpPr txBox="1">
            <a:spLocks noGrp="1"/>
          </p:cNvSpPr>
          <p:nvPr>
            <p:ph type="subTitle" idx="1"/>
          </p:nvPr>
        </p:nvSpPr>
        <p:spPr>
          <a:xfrm>
            <a:off x="1265550" y="3706500"/>
            <a:ext cx="57921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" name="Google Shape;311;p45"/>
          <p:cNvSpPr/>
          <p:nvPr/>
        </p:nvSpPr>
        <p:spPr>
          <a:xfrm>
            <a:off x="1371604" y="1147249"/>
            <a:ext cx="1296000" cy="129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45"/>
          <p:cNvSpPr txBox="1">
            <a:spLocks noGrp="1"/>
          </p:cNvSpPr>
          <p:nvPr>
            <p:ph type="title" idx="2"/>
          </p:nvPr>
        </p:nvSpPr>
        <p:spPr>
          <a:xfrm>
            <a:off x="1491000" y="1413942"/>
            <a:ext cx="10572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4</a:t>
            </a:r>
            <a:endParaRPr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082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فرعي 1">
            <a:extLst>
              <a:ext uri="{FF2B5EF4-FFF2-40B4-BE49-F238E27FC236}">
                <a16:creationId xmlns:a16="http://schemas.microsoft.com/office/drawing/2014/main" id="{0253C83B-60B1-4ACA-9B1D-EEAFB7C61C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3" name="عنوان 2">
            <a:extLst>
              <a:ext uri="{FF2B5EF4-FFF2-40B4-BE49-F238E27FC236}">
                <a16:creationId xmlns:a16="http://schemas.microsoft.com/office/drawing/2014/main" id="{A23A5569-A67C-4501-925B-E03488FE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  <a:endParaRPr lang="ar-JO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78144DEC-F22A-40A8-9DF7-FAAF13E49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658" y="1438656"/>
            <a:ext cx="4078170" cy="3164223"/>
          </a:xfrm>
          <a:prstGeom prst="rect">
            <a:avLst/>
          </a:prstGeom>
        </p:spPr>
      </p:pic>
      <p:sp>
        <p:nvSpPr>
          <p:cNvPr id="7" name="مربع نص 6">
            <a:extLst>
              <a:ext uri="{FF2B5EF4-FFF2-40B4-BE49-F238E27FC236}">
                <a16:creationId xmlns:a16="http://schemas.microsoft.com/office/drawing/2014/main" id="{1AE72F79-8483-4809-8F60-2BE06900BC83}"/>
              </a:ext>
            </a:extLst>
          </p:cNvPr>
          <p:cNvSpPr txBox="1"/>
          <p:nvPr/>
        </p:nvSpPr>
        <p:spPr>
          <a:xfrm>
            <a:off x="5467316" y="1633778"/>
            <a:ext cx="32491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4"/>
                </a:solidFill>
                <a:effectLst/>
                <a:latin typeface="Helvetica Neue"/>
              </a:rPr>
              <a:t>We've got some correlated features there We will use PCA for our dimensionality reduction</a:t>
            </a:r>
            <a:endParaRPr lang="ar-JO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703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5"/>
          <p:cNvSpPr txBox="1">
            <a:spLocks noGrp="1"/>
          </p:cNvSpPr>
          <p:nvPr>
            <p:ph type="title"/>
          </p:nvPr>
        </p:nvSpPr>
        <p:spPr>
          <a:xfrm>
            <a:off x="1265550" y="2700252"/>
            <a:ext cx="5792100" cy="20302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PCA</a:t>
            </a:r>
            <a:br>
              <a:rPr lang="en-US" b="1" dirty="0">
                <a:solidFill>
                  <a:schemeClr val="tx1"/>
                </a:solidFill>
              </a:rPr>
            </a:br>
            <a:br>
              <a:rPr lang="en-US" sz="4000" b="1" dirty="0">
                <a:solidFill>
                  <a:schemeClr val="tx1"/>
                </a:solidFill>
              </a:rPr>
            </a:br>
            <a:endParaRPr dirty="0"/>
          </a:p>
        </p:txBody>
      </p:sp>
      <p:sp>
        <p:nvSpPr>
          <p:cNvPr id="310" name="Google Shape;310;p45"/>
          <p:cNvSpPr txBox="1">
            <a:spLocks noGrp="1"/>
          </p:cNvSpPr>
          <p:nvPr>
            <p:ph type="subTitle" idx="1"/>
          </p:nvPr>
        </p:nvSpPr>
        <p:spPr>
          <a:xfrm>
            <a:off x="1265550" y="3706500"/>
            <a:ext cx="57921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" name="Google Shape;311;p45"/>
          <p:cNvSpPr/>
          <p:nvPr/>
        </p:nvSpPr>
        <p:spPr>
          <a:xfrm>
            <a:off x="1371604" y="1147249"/>
            <a:ext cx="1296000" cy="129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45"/>
          <p:cNvSpPr txBox="1">
            <a:spLocks noGrp="1"/>
          </p:cNvSpPr>
          <p:nvPr>
            <p:ph type="title" idx="2"/>
          </p:nvPr>
        </p:nvSpPr>
        <p:spPr>
          <a:xfrm>
            <a:off x="1491000" y="1413942"/>
            <a:ext cx="10572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5</a:t>
            </a:r>
            <a:endParaRPr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304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فرعي 1">
            <a:extLst>
              <a:ext uri="{FF2B5EF4-FFF2-40B4-BE49-F238E27FC236}">
                <a16:creationId xmlns:a16="http://schemas.microsoft.com/office/drawing/2014/main" id="{8924513B-BE86-43F5-B742-FC58976E30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11649197-69E4-4798-96A5-E733A322F1A4}"/>
              </a:ext>
            </a:extLst>
          </p:cNvPr>
          <p:cNvSpPr txBox="1"/>
          <p:nvPr/>
        </p:nvSpPr>
        <p:spPr>
          <a:xfrm>
            <a:off x="810768" y="651236"/>
            <a:ext cx="49072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accent4"/>
                </a:solidFill>
                <a:effectLst/>
                <a:latin typeface="charter"/>
              </a:rPr>
              <a:t>Dimension Reduction using PCA</a:t>
            </a:r>
            <a:endParaRPr lang="en-US" sz="2400" b="0" i="0" dirty="0">
              <a:solidFill>
                <a:schemeClr val="accent4"/>
              </a:solidFill>
              <a:effectLst/>
              <a:latin typeface="charter"/>
            </a:endParaRP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C2FBF352-74CE-4572-8978-6939017F2EC2}"/>
              </a:ext>
            </a:extLst>
          </p:cNvPr>
          <p:cNvSpPr txBox="1"/>
          <p:nvPr/>
        </p:nvSpPr>
        <p:spPr>
          <a:xfrm>
            <a:off x="5520612" y="1646082"/>
            <a:ext cx="31479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4"/>
                </a:solidFill>
                <a:effectLst/>
                <a:latin typeface="charter"/>
              </a:rPr>
              <a:t>Principal Component Analysis (PCA) to transform data into 2 dimensions for visualization because we won’t be able to visualize the data in 17 dimensions. PCA transforms a large set of variables into a smaller one that still contains most of the information in the large set. Reducing the number of variables of data.</a:t>
            </a:r>
            <a:endParaRPr lang="ar-JO" dirty="0">
              <a:solidFill>
                <a:schemeClr val="accent4"/>
              </a:solidFill>
            </a:endParaRPr>
          </a:p>
        </p:txBody>
      </p:sp>
      <p:pic>
        <p:nvPicPr>
          <p:cNvPr id="4" name="صورة 3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A571643C-E5B0-4363-910C-4FF12AA55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750" y="1612873"/>
            <a:ext cx="3988694" cy="284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76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نص 1">
            <a:extLst>
              <a:ext uri="{FF2B5EF4-FFF2-40B4-BE49-F238E27FC236}">
                <a16:creationId xmlns:a16="http://schemas.microsoft.com/office/drawing/2014/main" id="{A2FD6549-B960-4811-B651-B3A1980912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endParaRPr lang="ar-JO" dirty="0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129D60EB-9E68-4859-9DFF-608852BB726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27000" indent="0">
              <a:buNone/>
            </a:pPr>
            <a:endParaRPr lang="ar-JO" dirty="0"/>
          </a:p>
        </p:txBody>
      </p:sp>
      <p:sp>
        <p:nvSpPr>
          <p:cNvPr id="4" name="عنوان 3">
            <a:extLst>
              <a:ext uri="{FF2B5EF4-FFF2-40B4-BE49-F238E27FC236}">
                <a16:creationId xmlns:a16="http://schemas.microsoft.com/office/drawing/2014/main" id="{3612FDF2-B3FE-4237-A54E-9F1E0CA7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PCA Results</a:t>
            </a:r>
            <a:endParaRPr lang="ar-JO" sz="1600" dirty="0"/>
          </a:p>
        </p:txBody>
      </p:sp>
      <p:pic>
        <p:nvPicPr>
          <p:cNvPr id="6" name="صورة 5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0DB145E0-A597-494F-AEBE-6BC0B86EB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001" y="1601829"/>
            <a:ext cx="3831375" cy="2702359"/>
          </a:xfrm>
          <a:prstGeom prst="rect">
            <a:avLst/>
          </a:prstGeom>
        </p:spPr>
      </p:pic>
      <p:pic>
        <p:nvPicPr>
          <p:cNvPr id="8" name="صورة 7">
            <a:extLst>
              <a:ext uri="{FF2B5EF4-FFF2-40B4-BE49-F238E27FC236}">
                <a16:creationId xmlns:a16="http://schemas.microsoft.com/office/drawing/2014/main" id="{24D325FA-82EF-4BC1-A298-B16664F6A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623" y="906573"/>
            <a:ext cx="3888241" cy="369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74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5"/>
          <p:cNvSpPr txBox="1">
            <a:spLocks noGrp="1"/>
          </p:cNvSpPr>
          <p:nvPr>
            <p:ph type="title"/>
          </p:nvPr>
        </p:nvSpPr>
        <p:spPr>
          <a:xfrm>
            <a:off x="1265550" y="2700252"/>
            <a:ext cx="5792100" cy="20302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Cluster</a:t>
            </a:r>
            <a:br>
              <a:rPr lang="en-US" b="1" dirty="0">
                <a:solidFill>
                  <a:schemeClr val="tx1"/>
                </a:solidFill>
              </a:rPr>
            </a:br>
            <a:br>
              <a:rPr lang="en-US" sz="4000" b="1" dirty="0">
                <a:solidFill>
                  <a:schemeClr val="tx1"/>
                </a:solidFill>
              </a:rPr>
            </a:br>
            <a:endParaRPr dirty="0"/>
          </a:p>
        </p:txBody>
      </p:sp>
      <p:sp>
        <p:nvSpPr>
          <p:cNvPr id="310" name="Google Shape;310;p45"/>
          <p:cNvSpPr txBox="1">
            <a:spLocks noGrp="1"/>
          </p:cNvSpPr>
          <p:nvPr>
            <p:ph type="subTitle" idx="1"/>
          </p:nvPr>
        </p:nvSpPr>
        <p:spPr>
          <a:xfrm>
            <a:off x="1265550" y="3706500"/>
            <a:ext cx="57921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" name="Google Shape;311;p45"/>
          <p:cNvSpPr/>
          <p:nvPr/>
        </p:nvSpPr>
        <p:spPr>
          <a:xfrm>
            <a:off x="1371604" y="1147249"/>
            <a:ext cx="1296000" cy="129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45"/>
          <p:cNvSpPr txBox="1">
            <a:spLocks noGrp="1"/>
          </p:cNvSpPr>
          <p:nvPr>
            <p:ph type="title" idx="2"/>
          </p:nvPr>
        </p:nvSpPr>
        <p:spPr>
          <a:xfrm>
            <a:off x="1491000" y="1413942"/>
            <a:ext cx="10572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6</a:t>
            </a:r>
            <a:endParaRPr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09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40A3287-07B0-4371-A8F4-648A4916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0" dirty="0">
                <a:solidFill>
                  <a:schemeClr val="accent4"/>
                </a:solidFill>
                <a:effectLst/>
                <a:latin typeface="charter"/>
              </a:rPr>
              <a:t>Clustering</a:t>
            </a:r>
            <a:br>
              <a:rPr lang="en-US" dirty="0"/>
            </a:br>
            <a:r>
              <a:rPr lang="en-US" sz="1800" dirty="0"/>
              <a:t>K-means</a:t>
            </a:r>
            <a:endParaRPr lang="ar-JO" sz="1800" dirty="0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31A08312-43EE-4672-A5B7-06898F5EE5FB}"/>
              </a:ext>
            </a:extLst>
          </p:cNvPr>
          <p:cNvSpPr txBox="1"/>
          <p:nvPr/>
        </p:nvSpPr>
        <p:spPr>
          <a:xfrm>
            <a:off x="5956300" y="1612859"/>
            <a:ext cx="25908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4"/>
                </a:solidFill>
                <a:effectLst/>
                <a:latin typeface="charter"/>
              </a:rPr>
              <a:t>We must first specify the number of clusters </a:t>
            </a:r>
            <a:r>
              <a:rPr lang="en-US" b="0" i="1" dirty="0">
                <a:solidFill>
                  <a:schemeClr val="accent4"/>
                </a:solidFill>
                <a:effectLst/>
                <a:latin typeface="charter"/>
              </a:rPr>
              <a:t>K</a:t>
            </a:r>
            <a:r>
              <a:rPr lang="en-US" b="0" i="0" dirty="0">
                <a:solidFill>
                  <a:schemeClr val="accent4"/>
                </a:solidFill>
                <a:effectLst/>
                <a:latin typeface="charter"/>
              </a:rPr>
              <a:t>. Here I used the elbow method to specify the best </a:t>
            </a:r>
            <a:r>
              <a:rPr lang="en-US" b="0" i="1" dirty="0">
                <a:solidFill>
                  <a:schemeClr val="accent4"/>
                </a:solidFill>
                <a:effectLst/>
                <a:latin typeface="charter"/>
              </a:rPr>
              <a:t>K</a:t>
            </a:r>
            <a:r>
              <a:rPr lang="en-US" b="0" i="0" dirty="0">
                <a:solidFill>
                  <a:schemeClr val="accent4"/>
                </a:solidFill>
                <a:effectLst/>
                <a:latin typeface="charter"/>
              </a:rPr>
              <a:t>. Elbow is a very simple method that gives us plots like elbow shape. And we can easily guess the optimal number of </a:t>
            </a:r>
            <a:r>
              <a:rPr lang="en-US" b="0" i="1" dirty="0">
                <a:solidFill>
                  <a:schemeClr val="accent4"/>
                </a:solidFill>
                <a:effectLst/>
                <a:latin typeface="charter"/>
              </a:rPr>
              <a:t>K</a:t>
            </a:r>
            <a:r>
              <a:rPr lang="en-US" b="0" i="0" dirty="0">
                <a:solidFill>
                  <a:schemeClr val="accent4"/>
                </a:solidFill>
                <a:effectLst/>
                <a:latin typeface="charter"/>
              </a:rPr>
              <a:t> from the plot.</a:t>
            </a:r>
            <a:endParaRPr lang="ar-JO" dirty="0">
              <a:solidFill>
                <a:schemeClr val="accent4"/>
              </a:solidFill>
            </a:endParaRPr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357E7C0E-1E78-403B-9E83-C0C3FF584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47" y="1340355"/>
            <a:ext cx="4442668" cy="338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63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فرعي 1">
            <a:extLst>
              <a:ext uri="{FF2B5EF4-FFF2-40B4-BE49-F238E27FC236}">
                <a16:creationId xmlns:a16="http://schemas.microsoft.com/office/drawing/2014/main" id="{E43758B5-8B3E-4300-A73F-9979445E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6134654" y="1720022"/>
            <a:ext cx="2511900" cy="1556700"/>
          </a:xfrm>
        </p:spPr>
        <p:txBody>
          <a:bodyPr/>
          <a:lstStyle/>
          <a:p>
            <a:pPr algn="l"/>
            <a:r>
              <a:rPr lang="en-US" dirty="0"/>
              <a:t> </a:t>
            </a:r>
            <a:r>
              <a:rPr lang="en-US" sz="1400" b="1" dirty="0">
                <a:solidFill>
                  <a:schemeClr val="accent4"/>
                </a:solidFill>
              </a:rPr>
              <a:t>K-means </a:t>
            </a:r>
          </a:p>
          <a:p>
            <a:pPr algn="l"/>
            <a:r>
              <a:rPr lang="en-US" sz="1200" dirty="0">
                <a:solidFill>
                  <a:schemeClr val="accent4"/>
                </a:solidFill>
              </a:rPr>
              <a:t>         algorithm is an iterative algorithm that tries to partition the dataset into K pre-defined distinct non-overlapping subgroups (clusters) where each data point belongs to only one group.</a:t>
            </a:r>
            <a:endParaRPr lang="ar-JO" sz="1200" dirty="0">
              <a:solidFill>
                <a:schemeClr val="accent4"/>
              </a:solidFill>
            </a:endParaRPr>
          </a:p>
        </p:txBody>
      </p:sp>
      <p:sp>
        <p:nvSpPr>
          <p:cNvPr id="3" name="عنوان 2">
            <a:extLst>
              <a:ext uri="{FF2B5EF4-FFF2-40B4-BE49-F238E27FC236}">
                <a16:creationId xmlns:a16="http://schemas.microsoft.com/office/drawing/2014/main" id="{5511CF04-04C3-4C73-962C-13B27B94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i="0" dirty="0">
                <a:solidFill>
                  <a:schemeClr val="accent4"/>
                </a:solidFill>
                <a:effectLst/>
                <a:latin typeface="charter"/>
              </a:rPr>
              <a:t>Clustering</a:t>
            </a:r>
            <a:br>
              <a:rPr lang="en-US" dirty="0"/>
            </a:br>
            <a:r>
              <a:rPr lang="en-US" sz="1600" dirty="0"/>
              <a:t>K-means</a:t>
            </a:r>
            <a:endParaRPr lang="ar-JO" dirty="0"/>
          </a:p>
        </p:txBody>
      </p:sp>
      <p:pic>
        <p:nvPicPr>
          <p:cNvPr id="5" name="صورة 4" descr="صورة تحتوي على منضدة&#10;&#10;تم إنشاء الوصف تلقائياً">
            <a:extLst>
              <a:ext uri="{FF2B5EF4-FFF2-40B4-BE49-F238E27FC236}">
                <a16:creationId xmlns:a16="http://schemas.microsoft.com/office/drawing/2014/main" id="{20EA7ADF-B4CB-4B57-B027-423BA178C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89" y="1384631"/>
            <a:ext cx="4795789" cy="326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97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فرعي 1">
            <a:extLst>
              <a:ext uri="{FF2B5EF4-FFF2-40B4-BE49-F238E27FC236}">
                <a16:creationId xmlns:a16="http://schemas.microsoft.com/office/drawing/2014/main" id="{1AECB604-C0D8-4B09-B78F-106C55D09A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3" name="عنوان 2">
            <a:extLst>
              <a:ext uri="{FF2B5EF4-FFF2-40B4-BE49-F238E27FC236}">
                <a16:creationId xmlns:a16="http://schemas.microsoft.com/office/drawing/2014/main" id="{C3079D0C-3A19-4FAA-90E7-DA37D7FE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N </a:t>
            </a:r>
            <a:r>
              <a:rPr lang="en-US" sz="1800" dirty="0" err="1"/>
              <a:t>Obs</a:t>
            </a:r>
            <a:r>
              <a:rPr lang="en-US" sz="1800" dirty="0"/>
              <a:t> and Prop </a:t>
            </a:r>
            <a:r>
              <a:rPr lang="en-US" sz="1800" dirty="0" err="1"/>
              <a:t>Obs</a:t>
            </a:r>
            <a:endParaRPr lang="ar-JO" sz="1800" dirty="0"/>
          </a:p>
        </p:txBody>
      </p:sp>
      <p:pic>
        <p:nvPicPr>
          <p:cNvPr id="7" name="صورة 6" descr="صورة تحتوي على منضدة&#10;&#10;تم إنشاء الوصف تلقائياً">
            <a:extLst>
              <a:ext uri="{FF2B5EF4-FFF2-40B4-BE49-F238E27FC236}">
                <a16:creationId xmlns:a16="http://schemas.microsoft.com/office/drawing/2014/main" id="{565613FE-088B-4B09-9BEC-96E2F8630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518" y="1408679"/>
            <a:ext cx="7167725" cy="32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82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8662D26-257E-44CB-87A9-6962E64B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</a:t>
            </a:r>
            <a:br>
              <a:rPr lang="en-US" dirty="0"/>
            </a:br>
            <a:r>
              <a:rPr lang="en-US" b="1" i="0" dirty="0">
                <a:solidFill>
                  <a:schemeClr val="accent4"/>
                </a:solidFill>
                <a:effectLst/>
                <a:latin typeface="charter"/>
              </a:rPr>
              <a:t>Visualization</a:t>
            </a:r>
            <a:br>
              <a:rPr lang="en-US" b="0" i="0" dirty="0">
                <a:solidFill>
                  <a:srgbClr val="292929"/>
                </a:solidFill>
                <a:effectLst/>
                <a:latin typeface="charter"/>
              </a:rPr>
            </a:br>
            <a:endParaRPr lang="ar-JO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8C63DBB9-9DC2-4069-BBBB-C4F5D41B1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40" y="1323231"/>
            <a:ext cx="4906175" cy="343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03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/>
          <p:nvPr/>
        </p:nvSpPr>
        <p:spPr>
          <a:xfrm>
            <a:off x="1834170" y="2332301"/>
            <a:ext cx="527400" cy="527400"/>
          </a:xfrm>
          <a:prstGeom prst="rect">
            <a:avLst/>
          </a:pr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43"/>
          <p:cNvSpPr/>
          <p:nvPr/>
        </p:nvSpPr>
        <p:spPr>
          <a:xfrm>
            <a:off x="1834170" y="3209074"/>
            <a:ext cx="527400" cy="527400"/>
          </a:xfrm>
          <a:prstGeom prst="rect">
            <a:avLst/>
          </a:prstGeom>
          <a:gradFill>
            <a:gsLst>
              <a:gs pos="0">
                <a:schemeClr val="lt2"/>
              </a:gs>
              <a:gs pos="50000">
                <a:schemeClr val="accent1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43"/>
          <p:cNvSpPr/>
          <p:nvPr/>
        </p:nvSpPr>
        <p:spPr>
          <a:xfrm>
            <a:off x="1834169" y="1455527"/>
            <a:ext cx="527399" cy="527398"/>
          </a:xfrm>
          <a:prstGeom prst="rect">
            <a:avLst/>
          </a:prstGeom>
          <a:gradFill>
            <a:gsLst>
              <a:gs pos="0">
                <a:schemeClr val="accent3"/>
              </a:gs>
              <a:gs pos="36000">
                <a:schemeClr val="dk2"/>
              </a:gs>
              <a:gs pos="6200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3"/>
          <p:cNvSpPr txBox="1">
            <a:spLocks noGrp="1"/>
          </p:cNvSpPr>
          <p:nvPr>
            <p:ph type="title" idx="9"/>
          </p:nvPr>
        </p:nvSpPr>
        <p:spPr>
          <a:xfrm>
            <a:off x="707375" y="382116"/>
            <a:ext cx="26748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86" name="Google Shape;286;p43"/>
          <p:cNvSpPr txBox="1">
            <a:spLocks noGrp="1"/>
          </p:cNvSpPr>
          <p:nvPr>
            <p:ph type="subTitle" idx="1"/>
          </p:nvPr>
        </p:nvSpPr>
        <p:spPr>
          <a:xfrm>
            <a:off x="2430635" y="1383930"/>
            <a:ext cx="4876500" cy="3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Look At The Big </a:t>
            </a:r>
            <a:r>
              <a:rPr lang="en-US" sz="2400" b="1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Picture</a:t>
            </a:r>
            <a:endParaRPr sz="2400" b="1" dirty="0">
              <a:solidFill>
                <a:schemeClr val="tx1"/>
              </a:solidFill>
            </a:endParaRPr>
          </a:p>
        </p:txBody>
      </p:sp>
      <p:sp>
        <p:nvSpPr>
          <p:cNvPr id="287" name="Google Shape;287;p43"/>
          <p:cNvSpPr txBox="1">
            <a:spLocks noGrp="1"/>
          </p:cNvSpPr>
          <p:nvPr>
            <p:ph type="subTitle" idx="2"/>
          </p:nvPr>
        </p:nvSpPr>
        <p:spPr>
          <a:xfrm>
            <a:off x="2361570" y="1825600"/>
            <a:ext cx="4876500" cy="3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-</a:t>
            </a: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Roboto Condensed" panose="02000000000000000000" pitchFamily="2" charset="0"/>
              </a:rPr>
              <a:t> </a:t>
            </a:r>
            <a:r>
              <a:rPr lang="en-US" sz="1600" i="0" u="none" strike="noStrike" dirty="0">
                <a:solidFill>
                  <a:schemeClr val="tx1"/>
                </a:solidFill>
                <a:effectLst/>
                <a:latin typeface="Roboto Condensed" panose="02000000000000000000" pitchFamily="2" charset="0"/>
              </a:rPr>
              <a:t>Cluster-</a:t>
            </a: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Roboto Condensed" panose="02000000000000000000" pitchFamily="2" charset="0"/>
              </a:rPr>
              <a:t> </a:t>
            </a:r>
            <a:r>
              <a:rPr lang="en-US" sz="1600" i="0" u="none" strike="noStrike" dirty="0">
                <a:solidFill>
                  <a:schemeClr val="tx1"/>
                </a:solidFill>
                <a:effectLst/>
                <a:latin typeface="Roboto Condensed" panose="02000000000000000000" pitchFamily="2" charset="0"/>
              </a:rPr>
              <a:t>Unsupervised -</a:t>
            </a: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Roboto Condensed" panose="02000000000000000000" pitchFamily="2" charset="0"/>
              </a:rPr>
              <a:t> </a:t>
            </a:r>
            <a:r>
              <a:rPr lang="en-US" sz="1600" i="0" u="none" strike="noStrike" dirty="0">
                <a:solidFill>
                  <a:schemeClr val="tx1"/>
                </a:solidFill>
                <a:effectLst/>
                <a:latin typeface="Roboto Condensed" panose="02000000000000000000" pitchFamily="2" charset="0"/>
              </a:rPr>
              <a:t>Batch Learning -</a:t>
            </a: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Roboto Condensed" panose="02000000000000000000" pitchFamily="2" charset="0"/>
              </a:rPr>
              <a:t> </a:t>
            </a:r>
            <a:r>
              <a:rPr lang="en-US" sz="1600" i="0" u="none" strike="noStrike" dirty="0">
                <a:solidFill>
                  <a:schemeClr val="tx1"/>
                </a:solidFill>
                <a:effectLst/>
                <a:latin typeface="Roboto Condensed" panose="02000000000000000000" pitchFamily="2" charset="0"/>
              </a:rPr>
              <a:t>Model Based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8" name="Google Shape;288;p43"/>
          <p:cNvSpPr txBox="1">
            <a:spLocks noGrp="1"/>
          </p:cNvSpPr>
          <p:nvPr>
            <p:ph type="subTitle" idx="4"/>
          </p:nvPr>
        </p:nvSpPr>
        <p:spPr>
          <a:xfrm>
            <a:off x="2430635" y="3137469"/>
            <a:ext cx="4876500" cy="3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Discover the Data</a:t>
            </a:r>
            <a:endParaRPr sz="2400" b="1" dirty="0">
              <a:solidFill>
                <a:schemeClr val="tx1"/>
              </a:solidFill>
            </a:endParaRPr>
          </a:p>
        </p:txBody>
      </p:sp>
      <p:sp>
        <p:nvSpPr>
          <p:cNvPr id="289" name="Google Shape;289;p43"/>
          <p:cNvSpPr txBox="1">
            <a:spLocks noGrp="1"/>
          </p:cNvSpPr>
          <p:nvPr>
            <p:ph type="subTitle" idx="5"/>
          </p:nvPr>
        </p:nvSpPr>
        <p:spPr>
          <a:xfrm>
            <a:off x="2430635" y="3524642"/>
            <a:ext cx="4876500" cy="3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-</a:t>
            </a:r>
            <a:r>
              <a:rPr lang="en-US" sz="1600" dirty="0">
                <a:solidFill>
                  <a:schemeClr val="tx1"/>
                </a:solidFill>
              </a:rPr>
              <a:t>Data Information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sz="1800" i="0" u="none" strike="noStrike" dirty="0">
                <a:solidFill>
                  <a:schemeClr val="tx1"/>
                </a:solidFill>
                <a:effectLst/>
                <a:latin typeface="Exo 2"/>
              </a:rPr>
              <a:t>Describe the data </a:t>
            </a:r>
            <a:r>
              <a:rPr lang="en-US" sz="1400" i="0" u="none" strike="noStrike" dirty="0">
                <a:solidFill>
                  <a:schemeClr val="tx1"/>
                </a:solidFill>
                <a:effectLst/>
                <a:latin typeface="Exo 2"/>
              </a:rPr>
              <a:t>-</a:t>
            </a:r>
            <a:r>
              <a:rPr lang="en-US" sz="1600" b="0" dirty="0">
                <a:solidFill>
                  <a:schemeClr val="tx1"/>
                </a:solidFill>
              </a:rPr>
              <a:t> Data cleaning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90" name="Google Shape;290;p43"/>
          <p:cNvSpPr txBox="1">
            <a:spLocks noGrp="1"/>
          </p:cNvSpPr>
          <p:nvPr>
            <p:ph type="subTitle" idx="7"/>
          </p:nvPr>
        </p:nvSpPr>
        <p:spPr>
          <a:xfrm>
            <a:off x="2433313" y="2260700"/>
            <a:ext cx="4876500" cy="3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Get The Data</a:t>
            </a:r>
            <a:endParaRPr sz="2400" b="1" dirty="0">
              <a:solidFill>
                <a:schemeClr val="tx1"/>
              </a:solidFill>
            </a:endParaRPr>
          </a:p>
        </p:txBody>
      </p:sp>
      <p:sp>
        <p:nvSpPr>
          <p:cNvPr id="291" name="Google Shape;291;p43"/>
          <p:cNvSpPr txBox="1">
            <a:spLocks noGrp="1"/>
          </p:cNvSpPr>
          <p:nvPr>
            <p:ph type="subTitle" idx="8"/>
          </p:nvPr>
        </p:nvSpPr>
        <p:spPr>
          <a:xfrm>
            <a:off x="2430635" y="2750296"/>
            <a:ext cx="4876500" cy="3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600" b="0" i="0" u="none" strike="noStrike" dirty="0"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-</a:t>
            </a:r>
            <a:r>
              <a:rPr lang="en-US" sz="1600" b="1" i="0" u="none" strike="noStrike" dirty="0">
                <a:solidFill>
                  <a:schemeClr val="bg2"/>
                </a:solidFill>
                <a:effectLst/>
                <a:latin typeface="Helvetica Neue"/>
              </a:rPr>
              <a:t> </a:t>
            </a:r>
            <a:r>
              <a:rPr lang="en-US" sz="1600" i="0" u="none" strike="noStrike" dirty="0">
                <a:solidFill>
                  <a:schemeClr val="tx1"/>
                </a:solidFill>
                <a:effectLst/>
                <a:latin typeface="Helvetica Neue"/>
              </a:rPr>
              <a:t>Importing the required libraries-</a:t>
            </a:r>
            <a:r>
              <a:rPr lang="en-US" sz="1600" dirty="0">
                <a:solidFill>
                  <a:schemeClr val="tx1"/>
                </a:solidFill>
              </a:rPr>
              <a:t>Read The Data-</a:t>
            </a:r>
            <a:r>
              <a:rPr lang="en-US" dirty="0"/>
              <a:t>Data Dictionary</a:t>
            </a:r>
            <a:endParaRPr lang="en-US" sz="16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2" name="Google Shape;292;p43"/>
          <p:cNvSpPr/>
          <p:nvPr/>
        </p:nvSpPr>
        <p:spPr>
          <a:xfrm>
            <a:off x="1834170" y="4085847"/>
            <a:ext cx="527400" cy="527400"/>
          </a:xfrm>
          <a:prstGeom prst="rect">
            <a:avLst/>
          </a:prstGeom>
          <a:gradFill>
            <a:gsLst>
              <a:gs pos="0">
                <a:schemeClr val="lt2"/>
              </a:gs>
              <a:gs pos="50000">
                <a:schemeClr val="accent1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43"/>
          <p:cNvSpPr txBox="1">
            <a:spLocks noGrp="1"/>
          </p:cNvSpPr>
          <p:nvPr>
            <p:ph type="subTitle" idx="14"/>
          </p:nvPr>
        </p:nvSpPr>
        <p:spPr>
          <a:xfrm>
            <a:off x="2430653" y="4014239"/>
            <a:ext cx="4876500" cy="3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b="1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Prepare the Data for ML Algorithm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294" name="Google Shape;294;p43"/>
          <p:cNvSpPr txBox="1">
            <a:spLocks noGrp="1"/>
          </p:cNvSpPr>
          <p:nvPr>
            <p:ph type="subTitle" idx="15"/>
          </p:nvPr>
        </p:nvSpPr>
        <p:spPr>
          <a:xfrm>
            <a:off x="2430635" y="4503935"/>
            <a:ext cx="4876500" cy="3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remove the outliers-</a:t>
            </a:r>
            <a:r>
              <a:rPr lang="en-US" sz="1600" i="0" dirty="0">
                <a:effectLst/>
                <a:latin typeface="Helvetica Neue"/>
              </a:rPr>
              <a:t> Imputing the missing data-</a:t>
            </a:r>
            <a:r>
              <a:rPr lang="en-US" sz="1600" i="0" dirty="0">
                <a:solidFill>
                  <a:schemeClr val="accent4"/>
                </a:solidFill>
                <a:effectLst/>
                <a:latin typeface="Helvetica Neue"/>
              </a:rPr>
              <a:t> </a:t>
            </a:r>
            <a:r>
              <a:rPr lang="en-US" sz="1600" i="0" dirty="0">
                <a:solidFill>
                  <a:schemeClr val="tx1"/>
                </a:solidFill>
                <a:effectLst/>
                <a:latin typeface="Helvetica Neue"/>
              </a:rPr>
              <a:t>Scale the Data</a:t>
            </a:r>
            <a:endParaRPr lang="en-US" b="0" i="0" dirty="0">
              <a:solidFill>
                <a:schemeClr val="tx1"/>
              </a:solidFill>
              <a:effectLst/>
              <a:latin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5" name="Google Shape;295;p43"/>
          <p:cNvSpPr txBox="1">
            <a:spLocks noGrp="1"/>
          </p:cNvSpPr>
          <p:nvPr>
            <p:ph type="title"/>
          </p:nvPr>
        </p:nvSpPr>
        <p:spPr>
          <a:xfrm>
            <a:off x="1871220" y="1455525"/>
            <a:ext cx="4533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296" name="Google Shape;296;p43"/>
          <p:cNvSpPr txBox="1">
            <a:spLocks noGrp="1"/>
          </p:cNvSpPr>
          <p:nvPr>
            <p:ph type="title" idx="3"/>
          </p:nvPr>
        </p:nvSpPr>
        <p:spPr>
          <a:xfrm>
            <a:off x="1871220" y="3209072"/>
            <a:ext cx="4533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297" name="Google Shape;297;p43"/>
          <p:cNvSpPr txBox="1">
            <a:spLocks noGrp="1"/>
          </p:cNvSpPr>
          <p:nvPr>
            <p:ph type="title" idx="6"/>
          </p:nvPr>
        </p:nvSpPr>
        <p:spPr>
          <a:xfrm>
            <a:off x="1871220" y="2332298"/>
            <a:ext cx="4533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298" name="Google Shape;298;p43"/>
          <p:cNvSpPr txBox="1">
            <a:spLocks noGrp="1"/>
          </p:cNvSpPr>
          <p:nvPr>
            <p:ph type="title" idx="13"/>
          </p:nvPr>
        </p:nvSpPr>
        <p:spPr>
          <a:xfrm>
            <a:off x="1871220" y="4085845"/>
            <a:ext cx="4533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3"/>
          <p:cNvSpPr txBox="1">
            <a:spLocks noGrp="1"/>
          </p:cNvSpPr>
          <p:nvPr>
            <p:ph type="title"/>
          </p:nvPr>
        </p:nvSpPr>
        <p:spPr>
          <a:xfrm>
            <a:off x="1297500" y="1383258"/>
            <a:ext cx="6549000" cy="24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591" name="Google Shape;591;p63"/>
          <p:cNvGrpSpPr/>
          <p:nvPr/>
        </p:nvGrpSpPr>
        <p:grpSpPr>
          <a:xfrm>
            <a:off x="1790011" y="1645670"/>
            <a:ext cx="5563978" cy="1863740"/>
            <a:chOff x="836765" y="1267325"/>
            <a:chExt cx="3506856" cy="1174676"/>
          </a:xfrm>
        </p:grpSpPr>
        <p:sp>
          <p:nvSpPr>
            <p:cNvPr id="592" name="Google Shape;592;p63"/>
            <p:cNvSpPr/>
            <p:nvPr/>
          </p:nvSpPr>
          <p:spPr>
            <a:xfrm>
              <a:off x="836765" y="1267325"/>
              <a:ext cx="3506856" cy="48400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b="0" i="0" dirty="0">
                  <a:ln>
                    <a:noFill/>
                  </a:ln>
                  <a:gradFill>
                    <a:gsLst>
                      <a:gs pos="0">
                        <a:schemeClr val="accent3"/>
                      </a:gs>
                      <a:gs pos="36000">
                        <a:schemeClr val="dk2"/>
                      </a:gs>
                      <a:gs pos="100000">
                        <a:schemeClr val="accent2"/>
                      </a:gs>
                    </a:gsLst>
                    <a:lin ang="2698631" scaled="0"/>
                  </a:gradFill>
                  <a:latin typeface="Libre Franklin;900"/>
                </a:rPr>
                <a:t>The End </a:t>
              </a:r>
              <a:endParaRPr b="0" i="0" dirty="0">
                <a:ln>
                  <a:noFill/>
                </a:ln>
                <a:gradFill>
                  <a:gsLst>
                    <a:gs pos="0">
                      <a:schemeClr val="accent3"/>
                    </a:gs>
                    <a:gs pos="36000">
                      <a:schemeClr val="dk2"/>
                    </a:gs>
                    <a:gs pos="100000">
                      <a:schemeClr val="accent2"/>
                    </a:gs>
                  </a:gsLst>
                  <a:lin ang="2698631" scaled="0"/>
                </a:gradFill>
                <a:latin typeface="Libre Franklin;900"/>
              </a:endParaRPr>
            </a:p>
          </p:txBody>
        </p:sp>
        <p:sp>
          <p:nvSpPr>
            <p:cNvPr id="593" name="Google Shape;593;p63"/>
            <p:cNvSpPr/>
            <p:nvPr/>
          </p:nvSpPr>
          <p:spPr>
            <a:xfrm>
              <a:off x="1326493" y="1958001"/>
              <a:ext cx="2527401" cy="48400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dirty="0">
                  <a:gradFill>
                    <a:gsLst>
                      <a:gs pos="0">
                        <a:schemeClr val="accent3"/>
                      </a:gs>
                      <a:gs pos="36000">
                        <a:schemeClr val="dk2"/>
                      </a:gs>
                      <a:gs pos="100000">
                        <a:schemeClr val="accent2"/>
                      </a:gs>
                    </a:gsLst>
                    <a:lin ang="2698631" scaled="0"/>
                  </a:gradFill>
                  <a:latin typeface="Libre Franklin;900"/>
                </a:rPr>
                <a:t>Rama  Al Marhlh</a:t>
              </a:r>
              <a:endParaRPr b="0" i="0" dirty="0">
                <a:ln>
                  <a:noFill/>
                </a:ln>
                <a:gradFill>
                  <a:gsLst>
                    <a:gs pos="0">
                      <a:schemeClr val="accent3"/>
                    </a:gs>
                    <a:gs pos="36000">
                      <a:schemeClr val="dk2"/>
                    </a:gs>
                    <a:gs pos="100000">
                      <a:schemeClr val="accent2"/>
                    </a:gs>
                  </a:gsLst>
                  <a:lin ang="2698631" scaled="0"/>
                </a:gradFill>
                <a:latin typeface="Libre Franklin;900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9342B25-7720-4F69-9388-B2926C652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ln>
                  <a:noFill/>
                </a:ln>
                <a:gradFill>
                  <a:gsLst>
                    <a:gs pos="0">
                      <a:schemeClr val="accent2"/>
                    </a:gs>
                    <a:gs pos="50000">
                      <a:schemeClr val="dk2"/>
                    </a:gs>
                    <a:gs pos="100000">
                      <a:schemeClr val="accent4"/>
                    </a:gs>
                  </a:gsLst>
                  <a:lin ang="2698631" scaled="0"/>
                </a:gradFill>
                <a:latin typeface="Libre Franklin;900"/>
              </a:rPr>
              <a:t>THANKS</a:t>
            </a:r>
            <a:r>
              <a:rPr lang="ar-JO" b="0" i="0" dirty="0">
                <a:ln>
                  <a:noFill/>
                </a:ln>
                <a:gradFill>
                  <a:gsLst>
                    <a:gs pos="0">
                      <a:schemeClr val="accent2"/>
                    </a:gs>
                    <a:gs pos="50000">
                      <a:schemeClr val="dk2"/>
                    </a:gs>
                    <a:gs pos="100000">
                      <a:schemeClr val="accent4"/>
                    </a:gs>
                  </a:gsLst>
                  <a:lin ang="2698631" scaled="0"/>
                </a:gradFill>
                <a:latin typeface="Libre Franklin;900"/>
              </a:rPr>
              <a:t>!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10377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/>
          <p:nvPr/>
        </p:nvSpPr>
        <p:spPr>
          <a:xfrm>
            <a:off x="1834170" y="2332301"/>
            <a:ext cx="527400" cy="527400"/>
          </a:xfrm>
          <a:prstGeom prst="rect">
            <a:avLst/>
          </a:pr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43"/>
          <p:cNvSpPr/>
          <p:nvPr/>
        </p:nvSpPr>
        <p:spPr>
          <a:xfrm>
            <a:off x="1834170" y="3209074"/>
            <a:ext cx="527400" cy="527400"/>
          </a:xfrm>
          <a:prstGeom prst="rect">
            <a:avLst/>
          </a:prstGeom>
          <a:gradFill>
            <a:gsLst>
              <a:gs pos="0">
                <a:schemeClr val="lt2"/>
              </a:gs>
              <a:gs pos="50000">
                <a:schemeClr val="accent1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43"/>
          <p:cNvSpPr/>
          <p:nvPr/>
        </p:nvSpPr>
        <p:spPr>
          <a:xfrm>
            <a:off x="1834169" y="1455527"/>
            <a:ext cx="527399" cy="527398"/>
          </a:xfrm>
          <a:prstGeom prst="rect">
            <a:avLst/>
          </a:prstGeom>
          <a:gradFill>
            <a:gsLst>
              <a:gs pos="0">
                <a:schemeClr val="accent3"/>
              </a:gs>
              <a:gs pos="36000">
                <a:schemeClr val="dk2"/>
              </a:gs>
              <a:gs pos="6200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3"/>
          <p:cNvSpPr txBox="1">
            <a:spLocks noGrp="1"/>
          </p:cNvSpPr>
          <p:nvPr>
            <p:ph type="title" idx="9"/>
          </p:nvPr>
        </p:nvSpPr>
        <p:spPr>
          <a:xfrm>
            <a:off x="707375" y="382116"/>
            <a:ext cx="26748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86" name="Google Shape;286;p43"/>
          <p:cNvSpPr txBox="1">
            <a:spLocks noGrp="1"/>
          </p:cNvSpPr>
          <p:nvPr>
            <p:ph type="subTitle" idx="1"/>
          </p:nvPr>
        </p:nvSpPr>
        <p:spPr>
          <a:xfrm>
            <a:off x="2430635" y="1383930"/>
            <a:ext cx="4876500" cy="3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</a:rPr>
              <a:t>Correlation</a:t>
            </a:r>
            <a:endParaRPr sz="2400" b="1" dirty="0">
              <a:solidFill>
                <a:schemeClr val="tx1"/>
              </a:solidFill>
            </a:endParaRPr>
          </a:p>
        </p:txBody>
      </p:sp>
      <p:sp>
        <p:nvSpPr>
          <p:cNvPr id="287" name="Google Shape;287;p43"/>
          <p:cNvSpPr txBox="1">
            <a:spLocks noGrp="1"/>
          </p:cNvSpPr>
          <p:nvPr>
            <p:ph type="subTitle" idx="2"/>
          </p:nvPr>
        </p:nvSpPr>
        <p:spPr>
          <a:xfrm>
            <a:off x="2361568" y="1945996"/>
            <a:ext cx="4876500" cy="3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-</a:t>
            </a: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Roboto Condensed" panose="02000000000000000000" pitchFamily="2" charset="0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Variables within a dataset can be related for lots of reasons.</a:t>
            </a:r>
            <a:endParaRPr lang="en-US" sz="1600" i="0" u="none" strike="noStrike" dirty="0">
              <a:solidFill>
                <a:schemeClr val="tx1"/>
              </a:solidFill>
              <a:effectLst/>
              <a:latin typeface="Roboto Condensed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8" name="Google Shape;288;p43"/>
          <p:cNvSpPr txBox="1">
            <a:spLocks noGrp="1"/>
          </p:cNvSpPr>
          <p:nvPr>
            <p:ph type="subTitle" idx="4"/>
          </p:nvPr>
        </p:nvSpPr>
        <p:spPr>
          <a:xfrm>
            <a:off x="2430635" y="3137469"/>
            <a:ext cx="4876500" cy="3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</a:rPr>
              <a:t>Cluster</a:t>
            </a:r>
            <a:endParaRPr sz="2400" b="1" dirty="0">
              <a:solidFill>
                <a:schemeClr val="tx1"/>
              </a:solidFill>
            </a:endParaRPr>
          </a:p>
        </p:txBody>
      </p:sp>
      <p:sp>
        <p:nvSpPr>
          <p:cNvPr id="289" name="Google Shape;289;p43"/>
          <p:cNvSpPr txBox="1">
            <a:spLocks noGrp="1"/>
          </p:cNvSpPr>
          <p:nvPr>
            <p:ph type="subTitle" idx="5"/>
          </p:nvPr>
        </p:nvSpPr>
        <p:spPr>
          <a:xfrm>
            <a:off x="2430635" y="3524642"/>
            <a:ext cx="4876500" cy="3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-</a:t>
            </a:r>
            <a:r>
              <a:rPr lang="en-US" sz="1600" dirty="0"/>
              <a:t> K-means - </a:t>
            </a:r>
            <a:r>
              <a:rPr lang="en-US" b="1" i="0" dirty="0">
                <a:solidFill>
                  <a:schemeClr val="tx1"/>
                </a:solidFill>
                <a:effectLst/>
                <a:latin typeface="charter"/>
              </a:rPr>
              <a:t>Visualization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90" name="Google Shape;290;p43"/>
          <p:cNvSpPr txBox="1">
            <a:spLocks noGrp="1"/>
          </p:cNvSpPr>
          <p:nvPr>
            <p:ph type="subTitle" idx="7"/>
          </p:nvPr>
        </p:nvSpPr>
        <p:spPr>
          <a:xfrm>
            <a:off x="2433313" y="2260700"/>
            <a:ext cx="4876500" cy="3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Montserrat" panose="00000500000000000000" pitchFamily="2" charset="0"/>
              </a:rPr>
              <a:t>PCA</a:t>
            </a:r>
            <a:endParaRPr sz="2400" b="1" dirty="0">
              <a:solidFill>
                <a:schemeClr val="tx1"/>
              </a:solidFill>
            </a:endParaRPr>
          </a:p>
        </p:txBody>
      </p:sp>
      <p:sp>
        <p:nvSpPr>
          <p:cNvPr id="291" name="Google Shape;291;p43"/>
          <p:cNvSpPr txBox="1">
            <a:spLocks noGrp="1"/>
          </p:cNvSpPr>
          <p:nvPr>
            <p:ph type="subTitle" idx="8"/>
          </p:nvPr>
        </p:nvSpPr>
        <p:spPr>
          <a:xfrm>
            <a:off x="2430635" y="2605365"/>
            <a:ext cx="4876500" cy="3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-</a:t>
            </a:r>
            <a:r>
              <a:rPr lang="en-US" b="0" i="0" dirty="0">
                <a:solidFill>
                  <a:schemeClr val="accent4"/>
                </a:solidFill>
                <a:effectLst/>
                <a:latin typeface="charter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charter"/>
              </a:rPr>
              <a:t>Principal Component Analysis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95" name="Google Shape;295;p43"/>
          <p:cNvSpPr txBox="1">
            <a:spLocks noGrp="1"/>
          </p:cNvSpPr>
          <p:nvPr>
            <p:ph type="title"/>
          </p:nvPr>
        </p:nvSpPr>
        <p:spPr>
          <a:xfrm>
            <a:off x="1871220" y="1455525"/>
            <a:ext cx="4533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296" name="Google Shape;296;p43"/>
          <p:cNvSpPr txBox="1">
            <a:spLocks noGrp="1"/>
          </p:cNvSpPr>
          <p:nvPr>
            <p:ph type="title" idx="3"/>
          </p:nvPr>
        </p:nvSpPr>
        <p:spPr>
          <a:xfrm>
            <a:off x="1871220" y="3209072"/>
            <a:ext cx="4533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  <a:endParaRPr dirty="0"/>
          </a:p>
        </p:txBody>
      </p:sp>
      <p:sp>
        <p:nvSpPr>
          <p:cNvPr id="297" name="Google Shape;297;p43"/>
          <p:cNvSpPr txBox="1">
            <a:spLocks noGrp="1"/>
          </p:cNvSpPr>
          <p:nvPr>
            <p:ph type="title" idx="6"/>
          </p:nvPr>
        </p:nvSpPr>
        <p:spPr>
          <a:xfrm>
            <a:off x="1871220" y="2332298"/>
            <a:ext cx="4533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sp>
        <p:nvSpPr>
          <p:cNvPr id="298" name="Google Shape;298;p43"/>
          <p:cNvSpPr txBox="1">
            <a:spLocks noGrp="1"/>
          </p:cNvSpPr>
          <p:nvPr>
            <p:ph type="title" idx="13"/>
          </p:nvPr>
        </p:nvSpPr>
        <p:spPr>
          <a:xfrm>
            <a:off x="1688098" y="4085843"/>
            <a:ext cx="4533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127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58CDD3C-AF88-484C-AD4E-754A7A0D3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550" y="1437000"/>
            <a:ext cx="7158600" cy="2429050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Roboto Condensed" panose="02000000000000000000" pitchFamily="2" charset="0"/>
              </a:rPr>
              <a:t>problem? </a:t>
            </a:r>
            <a:r>
              <a:rPr lang="en-US" sz="2000" b="1" i="0" u="none" strike="noStrike" dirty="0">
                <a:solidFill>
                  <a:schemeClr val="bg2"/>
                </a:solidFill>
                <a:effectLst/>
                <a:latin typeface="Roboto Condensed" panose="02000000000000000000" pitchFamily="2" charset="0"/>
              </a:rPr>
              <a:t>Cluster</a:t>
            </a:r>
            <a:br>
              <a:rPr lang="en-US" sz="2000" b="1" i="0" u="none" strike="noStrike" dirty="0">
                <a:solidFill>
                  <a:schemeClr val="bg2"/>
                </a:solidFill>
                <a:effectLst/>
                <a:latin typeface="Roboto Condensed" panose="02000000000000000000" pitchFamily="2" charset="0"/>
              </a:rPr>
            </a:b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Roboto Condensed" panose="02000000000000000000" pitchFamily="2" charset="0"/>
              </a:rPr>
              <a:t>Type of machine learning system?</a:t>
            </a:r>
            <a:br>
              <a:rPr lang="en-US" sz="2000" b="0" i="0" u="none" strike="noStrike" dirty="0">
                <a:solidFill>
                  <a:srgbClr val="FFFFFF"/>
                </a:solidFill>
                <a:effectLst/>
                <a:latin typeface="Roboto Condensed" panose="02000000000000000000" pitchFamily="2" charset="0"/>
              </a:rPr>
            </a:br>
            <a:r>
              <a:rPr lang="en-US" sz="2000" i="0" u="none" strike="noStrike" dirty="0">
                <a:solidFill>
                  <a:schemeClr val="bg1"/>
                </a:solidFill>
                <a:effectLst/>
                <a:latin typeface="Roboto Condensed" panose="02000000000000000000" pitchFamily="2" charset="0"/>
              </a:rPr>
              <a:t>Supervised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Roboto Condensed" panose="02000000000000000000" pitchFamily="2" charset="0"/>
              </a:rPr>
              <a:t> </a:t>
            </a: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Roboto Condensed" panose="02000000000000000000" pitchFamily="2" charset="0"/>
              </a:rPr>
              <a:t>/ </a:t>
            </a:r>
            <a:r>
              <a:rPr lang="en-US" sz="2000" b="1" i="0" u="none" strike="noStrike" dirty="0">
                <a:solidFill>
                  <a:schemeClr val="bg2"/>
                </a:solidFill>
                <a:effectLst/>
                <a:latin typeface="Roboto Condensed" panose="02000000000000000000" pitchFamily="2" charset="0"/>
              </a:rPr>
              <a:t>Unsupervised</a:t>
            </a:r>
            <a:br>
              <a:rPr lang="en-US" sz="2000" b="1" i="0" u="none" strike="noStrike" dirty="0">
                <a:solidFill>
                  <a:srgbClr val="FFFFFF"/>
                </a:solidFill>
                <a:effectLst/>
                <a:latin typeface="Roboto Condensed" panose="02000000000000000000" pitchFamily="2" charset="0"/>
              </a:rPr>
            </a:br>
            <a:r>
              <a:rPr lang="en-US" sz="2000" b="1" i="0" u="none" strike="noStrike" dirty="0">
                <a:solidFill>
                  <a:schemeClr val="bg2"/>
                </a:solidFill>
                <a:effectLst/>
                <a:latin typeface="Roboto Condensed" panose="02000000000000000000" pitchFamily="2" charset="0"/>
              </a:rPr>
              <a:t>Batch Learning</a:t>
            </a:r>
            <a:r>
              <a:rPr lang="en-US" sz="2000" b="0" i="0" u="none" strike="noStrike" dirty="0">
                <a:solidFill>
                  <a:schemeClr val="bg2"/>
                </a:solidFill>
                <a:effectLst/>
                <a:latin typeface="Roboto Condensed" panose="02000000000000000000" pitchFamily="2" charset="0"/>
              </a:rPr>
              <a:t> </a:t>
            </a: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Roboto Condensed" panose="02000000000000000000" pitchFamily="2" charset="0"/>
              </a:rPr>
              <a:t>/ 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Roboto Condensed" panose="02000000000000000000" pitchFamily="2" charset="0"/>
              </a:rPr>
              <a:t>Online Learning</a:t>
            </a:r>
            <a:br>
              <a:rPr lang="en-US" sz="2000" b="1" i="0" u="none" strike="noStrike" dirty="0">
                <a:solidFill>
                  <a:srgbClr val="FFFFFF"/>
                </a:solidFill>
                <a:effectLst/>
                <a:latin typeface="Roboto Condensed" panose="02000000000000000000" pitchFamily="2" charset="0"/>
              </a:rPr>
            </a:b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Roboto Condensed" panose="02000000000000000000" pitchFamily="2" charset="0"/>
              </a:rPr>
              <a:t>Instance Based </a:t>
            </a: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Roboto Condensed" panose="02000000000000000000" pitchFamily="2" charset="0"/>
              </a:rPr>
              <a:t>/ </a:t>
            </a:r>
            <a:r>
              <a:rPr lang="en-US" sz="2000" b="1" i="0" u="none" strike="noStrike" dirty="0">
                <a:solidFill>
                  <a:schemeClr val="bg2"/>
                </a:solidFill>
                <a:effectLst/>
                <a:latin typeface="Roboto Condensed" panose="02000000000000000000" pitchFamily="2" charset="0"/>
              </a:rPr>
              <a:t>Model Based</a:t>
            </a:r>
            <a:br>
              <a:rPr lang="en-US" sz="1600" b="0" i="0" u="none" strike="noStrike" dirty="0">
                <a:solidFill>
                  <a:schemeClr val="bg2"/>
                </a:solidFill>
                <a:effectLst/>
                <a:latin typeface="Roboto Condensed" panose="02000000000000000000" pitchFamily="2" charset="0"/>
              </a:rPr>
            </a:br>
            <a:endParaRPr lang="ar-JO" dirty="0"/>
          </a:p>
        </p:txBody>
      </p:sp>
      <p:sp>
        <p:nvSpPr>
          <p:cNvPr id="3" name="عنوان 2">
            <a:extLst>
              <a:ext uri="{FF2B5EF4-FFF2-40B4-BE49-F238E27FC236}">
                <a16:creationId xmlns:a16="http://schemas.microsoft.com/office/drawing/2014/main" id="{5584D2B0-E4FF-4AE6-B4A3-3D8B3926CB7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15640" y="795873"/>
            <a:ext cx="6396702" cy="762600"/>
          </a:xfrm>
        </p:spPr>
        <p:txBody>
          <a:bodyPr/>
          <a:lstStyle/>
          <a:p>
            <a:br>
              <a:rPr lang="en-US" b="0" dirty="0">
                <a:solidFill>
                  <a:schemeClr val="tx1"/>
                </a:solidFill>
                <a:effectLst/>
              </a:rPr>
            </a:br>
            <a:r>
              <a:rPr lang="en-US" sz="2800" b="1" i="0" u="none" strike="noStrike" dirty="0">
                <a:solidFill>
                  <a:schemeClr val="bg1"/>
                </a:solidFill>
                <a:effectLst/>
                <a:latin typeface="Exo 2"/>
              </a:rPr>
              <a:t> </a:t>
            </a:r>
            <a:r>
              <a:rPr lang="en-US" sz="2800" b="1" i="0" u="none" strike="noStrike" dirty="0">
                <a:solidFill>
                  <a:schemeClr val="bg2">
                    <a:lumMod val="10000"/>
                  </a:schemeClr>
                </a:solidFill>
                <a:effectLst/>
                <a:latin typeface="Exo 2"/>
              </a:rPr>
              <a:t>Look At The Big Picture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sz="1600" dirty="0">
                <a:solidFill>
                  <a:schemeClr val="tx1"/>
                </a:solidFill>
              </a:rPr>
              <a:t>(    </a:t>
            </a:r>
            <a:r>
              <a:rPr lang="en-US" dirty="0">
                <a:solidFill>
                  <a:schemeClr val="tx1"/>
                </a:solidFill>
              </a:rPr>
              <a:t>       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Libre Franklin;900"/>
              </a:rPr>
              <a:t>Customers Segmentation</a:t>
            </a:r>
            <a:endParaRPr lang="ar-JO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92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5"/>
          <p:cNvSpPr txBox="1">
            <a:spLocks noGrp="1"/>
          </p:cNvSpPr>
          <p:nvPr>
            <p:ph type="title"/>
          </p:nvPr>
        </p:nvSpPr>
        <p:spPr>
          <a:xfrm>
            <a:off x="1265550" y="2513650"/>
            <a:ext cx="5792100" cy="13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 The Data</a:t>
            </a:r>
            <a:endParaRPr dirty="0"/>
          </a:p>
        </p:txBody>
      </p:sp>
      <p:sp>
        <p:nvSpPr>
          <p:cNvPr id="311" name="Google Shape;311;p45"/>
          <p:cNvSpPr/>
          <p:nvPr/>
        </p:nvSpPr>
        <p:spPr>
          <a:xfrm>
            <a:off x="1371604" y="1147249"/>
            <a:ext cx="1296000" cy="129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45"/>
          <p:cNvSpPr txBox="1">
            <a:spLocks noGrp="1"/>
          </p:cNvSpPr>
          <p:nvPr>
            <p:ph type="title" idx="2"/>
          </p:nvPr>
        </p:nvSpPr>
        <p:spPr>
          <a:xfrm>
            <a:off x="1491000" y="1413942"/>
            <a:ext cx="10572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1</a:t>
            </a:r>
            <a:endParaRPr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فرعي 1">
            <a:extLst>
              <a:ext uri="{FF2B5EF4-FFF2-40B4-BE49-F238E27FC236}">
                <a16:creationId xmlns:a16="http://schemas.microsoft.com/office/drawing/2014/main" id="{E84A7547-0A9A-4051-A5AF-7490365BFC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3" name="عنوان 2">
            <a:extLst>
              <a:ext uri="{FF2B5EF4-FFF2-40B4-BE49-F238E27FC236}">
                <a16:creationId xmlns:a16="http://schemas.microsoft.com/office/drawing/2014/main" id="{FC099413-86CF-497E-9E42-BD4E0AD3D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i="0" u="none" strike="noStrike" dirty="0">
                <a:solidFill>
                  <a:schemeClr val="bg2"/>
                </a:solidFill>
                <a:effectLst/>
                <a:latin typeface="Helvetica Neue"/>
              </a:rPr>
              <a:t>Importing the required libraries</a:t>
            </a:r>
            <a:endParaRPr lang="ar-JO" dirty="0"/>
          </a:p>
        </p:txBody>
      </p:sp>
      <p:pic>
        <p:nvPicPr>
          <p:cNvPr id="5" name="صورة 4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FF34400F-3515-4FAE-8455-15F680899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522" y="1651474"/>
            <a:ext cx="6735115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94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فرعي 1">
            <a:extLst>
              <a:ext uri="{FF2B5EF4-FFF2-40B4-BE49-F238E27FC236}">
                <a16:creationId xmlns:a16="http://schemas.microsoft.com/office/drawing/2014/main" id="{E8DE1790-D91A-4849-903F-0B0015931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5165" y="1438741"/>
            <a:ext cx="3005370" cy="3230795"/>
          </a:xfrm>
        </p:spPr>
        <p:txBody>
          <a:bodyPr/>
          <a:lstStyle/>
          <a:p>
            <a:pPr algn="l" rtl="0"/>
            <a:r>
              <a:rPr lang="en-US" sz="1800" b="1" i="0" dirty="0">
                <a:solidFill>
                  <a:schemeClr val="accent1"/>
                </a:solidFill>
                <a:effectLst/>
                <a:latin typeface="inherit"/>
              </a:rPr>
              <a:t>Data Dictionary</a:t>
            </a:r>
          </a:p>
          <a:p>
            <a:pPr algn="l" rtl="0"/>
            <a:endParaRPr lang="en-US" sz="1400" b="1" i="0" dirty="0">
              <a:solidFill>
                <a:schemeClr val="accent1"/>
              </a:solidFill>
              <a:effectLst/>
              <a:latin typeface="inherit"/>
            </a:endParaRPr>
          </a:p>
          <a:p>
            <a:pPr algn="l" rtl="0"/>
            <a:r>
              <a:rPr lang="en-US" sz="1400" dirty="0">
                <a:solidFill>
                  <a:schemeClr val="accent1"/>
                </a:solidFill>
                <a:latin typeface="inherit"/>
              </a:rPr>
              <a:t>This</a:t>
            </a:r>
            <a:r>
              <a:rPr lang="en-US" sz="1400" i="0" dirty="0">
                <a:solidFill>
                  <a:schemeClr val="accent1"/>
                </a:solidFill>
                <a:effectLst/>
                <a:latin typeface="Helvetica Neue"/>
              </a:rPr>
              <a:t> </a:t>
            </a:r>
            <a:r>
              <a:rPr lang="en-US" sz="1400" b="0" i="0" dirty="0">
                <a:solidFill>
                  <a:schemeClr val="accent1"/>
                </a:solidFill>
                <a:effectLst/>
                <a:latin typeface="Helvetica Neue"/>
              </a:rPr>
              <a:t>case requires to develop a customer segmentation to define marketing strategy. The sample Dataset summarizes the usage behavior of about 9000 active credit card holders during the last 6 months. The file is at a customer level with 18 behavioral variables.</a:t>
            </a:r>
          </a:p>
          <a:p>
            <a:endParaRPr lang="ar-JO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42997B05-6D4B-4B78-963B-46F1A5C61A55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2849725" y="2380250"/>
            <a:ext cx="2464026" cy="524100"/>
          </a:xfrm>
        </p:spPr>
        <p:txBody>
          <a:bodyPr/>
          <a:lstStyle/>
          <a:p>
            <a:endParaRPr lang="ar-JO" dirty="0"/>
          </a:p>
        </p:txBody>
      </p:sp>
      <p:sp>
        <p:nvSpPr>
          <p:cNvPr id="4" name="عنوان فرعي 3">
            <a:extLst>
              <a:ext uri="{FF2B5EF4-FFF2-40B4-BE49-F238E27FC236}">
                <a16:creationId xmlns:a16="http://schemas.microsoft.com/office/drawing/2014/main" id="{A06F2E28-4FA6-4BF2-8103-B6E3716B6484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2849725" y="3149675"/>
            <a:ext cx="2513375" cy="371400"/>
          </a:xfrm>
        </p:spPr>
        <p:txBody>
          <a:bodyPr/>
          <a:lstStyle/>
          <a:p>
            <a:endParaRPr lang="ar-JO" dirty="0"/>
          </a:p>
        </p:txBody>
      </p:sp>
      <p:sp>
        <p:nvSpPr>
          <p:cNvPr id="5" name="عنوان فرعي 4">
            <a:extLst>
              <a:ext uri="{FF2B5EF4-FFF2-40B4-BE49-F238E27FC236}">
                <a16:creationId xmlns:a16="http://schemas.microsoft.com/office/drawing/2014/main" id="{E8979B0A-C154-4F9E-9626-2A77F3B6134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849725" y="3521075"/>
            <a:ext cx="2513375" cy="524100"/>
          </a:xfrm>
        </p:spPr>
        <p:txBody>
          <a:bodyPr/>
          <a:lstStyle/>
          <a:p>
            <a:endParaRPr lang="ar-JO" dirty="0"/>
          </a:p>
        </p:txBody>
      </p:sp>
      <p:sp>
        <p:nvSpPr>
          <p:cNvPr id="6" name="عنوان 5">
            <a:extLst>
              <a:ext uri="{FF2B5EF4-FFF2-40B4-BE49-F238E27FC236}">
                <a16:creationId xmlns:a16="http://schemas.microsoft.com/office/drawing/2014/main" id="{743DA924-1F58-434D-A677-AB5F5456C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The Data</a:t>
            </a:r>
            <a:endParaRPr lang="ar-JO" dirty="0"/>
          </a:p>
        </p:txBody>
      </p:sp>
      <p:pic>
        <p:nvPicPr>
          <p:cNvPr id="8" name="صورة 7" descr="صورة تحتوي على منضدة&#10;&#10;تم إنشاء الوصف تلقائياً">
            <a:extLst>
              <a:ext uri="{FF2B5EF4-FFF2-40B4-BE49-F238E27FC236}">
                <a16:creationId xmlns:a16="http://schemas.microsoft.com/office/drawing/2014/main" id="{16137A9B-82B8-4B31-8CF6-74905D967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25" y="1389888"/>
            <a:ext cx="4643101" cy="327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34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826B4297-DB8A-4EBE-A0A5-2961B29A6083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572238" y="4981732"/>
            <a:ext cx="2731200" cy="612600"/>
          </a:xfrm>
        </p:spPr>
        <p:txBody>
          <a:bodyPr/>
          <a:lstStyle/>
          <a:p>
            <a:endParaRPr lang="ar-JO"/>
          </a:p>
        </p:txBody>
      </p:sp>
      <p:sp>
        <p:nvSpPr>
          <p:cNvPr id="4" name="عنوان فرعي 3">
            <a:extLst>
              <a:ext uri="{FF2B5EF4-FFF2-40B4-BE49-F238E27FC236}">
                <a16:creationId xmlns:a16="http://schemas.microsoft.com/office/drawing/2014/main" id="{2D237C79-83CD-4B98-8461-D2AD7AE1D0A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595964" y="5080549"/>
            <a:ext cx="2731200" cy="371400"/>
          </a:xfrm>
        </p:spPr>
        <p:txBody>
          <a:bodyPr/>
          <a:lstStyle/>
          <a:p>
            <a:endParaRPr lang="ar-JO"/>
          </a:p>
        </p:txBody>
      </p:sp>
      <p:sp>
        <p:nvSpPr>
          <p:cNvPr id="6" name="عنوان 5">
            <a:extLst>
              <a:ext uri="{FF2B5EF4-FFF2-40B4-BE49-F238E27FC236}">
                <a16:creationId xmlns:a16="http://schemas.microsoft.com/office/drawing/2014/main" id="{8C68B61C-1EA6-468A-84B5-F89CD436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82125"/>
            <a:ext cx="3852000" cy="568750"/>
          </a:xfrm>
        </p:spPr>
        <p:txBody>
          <a:bodyPr/>
          <a:lstStyle/>
          <a:p>
            <a:r>
              <a:rPr lang="en-US" dirty="0"/>
              <a:t>Data Dictionary</a:t>
            </a:r>
            <a:endParaRPr lang="ar-JO" dirty="0"/>
          </a:p>
        </p:txBody>
      </p:sp>
      <p:sp>
        <p:nvSpPr>
          <p:cNvPr id="8" name="عنوان فرعي 7">
            <a:extLst>
              <a:ext uri="{FF2B5EF4-FFF2-40B4-BE49-F238E27FC236}">
                <a16:creationId xmlns:a16="http://schemas.microsoft.com/office/drawing/2014/main" id="{B75D0AD8-4A3B-4AA5-B283-06EBB49FFC81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10" name="عنوان فرعي 9">
            <a:extLst>
              <a:ext uri="{FF2B5EF4-FFF2-40B4-BE49-F238E27FC236}">
                <a16:creationId xmlns:a16="http://schemas.microsoft.com/office/drawing/2014/main" id="{F76650D7-6120-4A23-8860-A4C8BA5185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JO"/>
          </a:p>
        </p:txBody>
      </p:sp>
      <p:pic>
        <p:nvPicPr>
          <p:cNvPr id="12" name="صورة 11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BC6A6D01-66C1-4281-9A56-505F65805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750" y="1528288"/>
            <a:ext cx="6705600" cy="2974848"/>
          </a:xfrm>
          <a:prstGeom prst="rect">
            <a:avLst/>
          </a:prstGeom>
        </p:spPr>
      </p:pic>
      <p:sp>
        <p:nvSpPr>
          <p:cNvPr id="14" name="مربع نص 13">
            <a:extLst>
              <a:ext uri="{FF2B5EF4-FFF2-40B4-BE49-F238E27FC236}">
                <a16:creationId xmlns:a16="http://schemas.microsoft.com/office/drawing/2014/main" id="{EC002AEE-B373-45A1-811E-E64B74BB8885}"/>
              </a:ext>
            </a:extLst>
          </p:cNvPr>
          <p:cNvSpPr txBox="1"/>
          <p:nvPr/>
        </p:nvSpPr>
        <p:spPr>
          <a:xfrm>
            <a:off x="743804" y="86444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4"/>
                </a:solidFill>
                <a:effectLst/>
                <a:latin typeface="charter"/>
              </a:rPr>
              <a:t>To understand better about each feature of the data means,</a:t>
            </a:r>
            <a:endParaRPr lang="ar-JO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037425"/>
      </p:ext>
    </p:extLst>
  </p:cSld>
  <p:clrMapOvr>
    <a:masterClrMapping/>
  </p:clrMapOvr>
</p:sld>
</file>

<file path=ppt/theme/theme1.xml><?xml version="1.0" encoding="utf-8"?>
<a:theme xmlns:a="http://schemas.openxmlformats.org/drawingml/2006/main" name="Holographic Gradients Consulting Toolkit by Slidesgo">
  <a:themeElements>
    <a:clrScheme name="Simple Light">
      <a:dk1>
        <a:srgbClr val="FFFFFF"/>
      </a:dk1>
      <a:lt1>
        <a:srgbClr val="182026"/>
      </a:lt1>
      <a:dk2>
        <a:srgbClr val="FAC4A2"/>
      </a:dk2>
      <a:lt2>
        <a:srgbClr val="FFF393"/>
      </a:lt2>
      <a:accent1>
        <a:srgbClr val="A1E5D6"/>
      </a:accent1>
      <a:accent2>
        <a:srgbClr val="6CE0D3"/>
      </a:accent2>
      <a:accent3>
        <a:srgbClr val="7191C0"/>
      </a:accent3>
      <a:accent4>
        <a:srgbClr val="C190BF"/>
      </a:accent4>
      <a:accent5>
        <a:srgbClr val="FFFFFF"/>
      </a:accent5>
      <a:accent6>
        <a:srgbClr val="18202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701</Words>
  <Application>Microsoft Office PowerPoint</Application>
  <PresentationFormat>عرض على الشاشة (16:9)</PresentationFormat>
  <Paragraphs>91</Paragraphs>
  <Slides>31</Slides>
  <Notes>11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11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31</vt:i4>
      </vt:variant>
    </vt:vector>
  </HeadingPairs>
  <TitlesOfParts>
    <vt:vector size="43" baseType="lpstr">
      <vt:lpstr>charter</vt:lpstr>
      <vt:lpstr>inherit</vt:lpstr>
      <vt:lpstr>Fredoka One</vt:lpstr>
      <vt:lpstr>Helvetica Neue</vt:lpstr>
      <vt:lpstr>Exo 2</vt:lpstr>
      <vt:lpstr>Montserrat</vt:lpstr>
      <vt:lpstr>Roboto Condensed</vt:lpstr>
      <vt:lpstr>Libre Franklin</vt:lpstr>
      <vt:lpstr>Arial</vt:lpstr>
      <vt:lpstr>Libre Franklin Black</vt:lpstr>
      <vt:lpstr>Libre Franklin;900</vt:lpstr>
      <vt:lpstr>Holographic Gradients Consulting Toolkit by Slidesgo</vt:lpstr>
      <vt:lpstr>عرض تقديمي في PowerPoint</vt:lpstr>
      <vt:lpstr>عرض تقديمي في PowerPoint</vt:lpstr>
      <vt:lpstr>TABLE OF CONTENTS</vt:lpstr>
      <vt:lpstr>TABLE OF CONTENTS</vt:lpstr>
      <vt:lpstr>problem? Cluster Type of machine learning system? Supervised / Unsupervised Batch Learning / Online Learning Instance Based / Model Based </vt:lpstr>
      <vt:lpstr>Get The Data</vt:lpstr>
      <vt:lpstr>Importing the required libraries</vt:lpstr>
      <vt:lpstr>Read The Data</vt:lpstr>
      <vt:lpstr>Data Dictionary</vt:lpstr>
      <vt:lpstr>Discover the Data </vt:lpstr>
      <vt:lpstr>Data Discovery </vt:lpstr>
      <vt:lpstr>Data Discovery</vt:lpstr>
      <vt:lpstr>Data Discovery</vt:lpstr>
      <vt:lpstr>Data Discovery</vt:lpstr>
      <vt:lpstr>Data Discovery</vt:lpstr>
      <vt:lpstr>Prepare the Data for ML Algorithms  </vt:lpstr>
      <vt:lpstr>Preprocessing</vt:lpstr>
      <vt:lpstr>Preprocessing Imputing the missing data </vt:lpstr>
      <vt:lpstr>Preprocessing Scale the Data </vt:lpstr>
      <vt:lpstr>Correlation  </vt:lpstr>
      <vt:lpstr>Correlation</vt:lpstr>
      <vt:lpstr>PCA  </vt:lpstr>
      <vt:lpstr>عرض تقديمي في PowerPoint</vt:lpstr>
      <vt:lpstr>PCA Results</vt:lpstr>
      <vt:lpstr>Cluster  </vt:lpstr>
      <vt:lpstr>Clustering K-means</vt:lpstr>
      <vt:lpstr>Clustering K-means</vt:lpstr>
      <vt:lpstr>N Obs and Prop Obs</vt:lpstr>
      <vt:lpstr>Cluster Visualization </vt:lpstr>
      <vt:lpstr>عرض تقديمي في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cp:lastModifiedBy>Rama marei Damen Almrahleh</cp:lastModifiedBy>
  <cp:revision>6</cp:revision>
  <dcterms:modified xsi:type="dcterms:W3CDTF">2021-11-19T18:10:46Z</dcterms:modified>
</cp:coreProperties>
</file>