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odec Pro" charset="1" panose="00000500000000000000"/>
      <p:regular r:id="rId20"/>
    </p:embeddedFont>
    <p:embeddedFont>
      <p:font typeface="Codec Pro Bold" charset="1" panose="00000600000000000000"/>
      <p:regular r:id="rId21"/>
    </p:embeddedFont>
    <p:embeddedFont>
      <p:font typeface="Codec Pro ExtraBold" charset="1" panose="000007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 Id="rId6"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png" Type="http://schemas.openxmlformats.org/officeDocument/2006/relationships/image"/><Relationship Id="rId4" Target="../media/image4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F628E"/>
        </a:solidFill>
      </p:bgPr>
    </p:bg>
    <p:spTree>
      <p:nvGrpSpPr>
        <p:cNvPr id="1" name=""/>
        <p:cNvGrpSpPr/>
        <p:nvPr/>
      </p:nvGrpSpPr>
      <p:grpSpPr>
        <a:xfrm>
          <a:off x="0" y="0"/>
          <a:ext cx="0" cy="0"/>
          <a:chOff x="0" y="0"/>
          <a:chExt cx="0" cy="0"/>
        </a:xfrm>
      </p:grpSpPr>
      <p:sp>
        <p:nvSpPr>
          <p:cNvPr name="Freeform 2" id="2"/>
          <p:cNvSpPr/>
          <p:nvPr/>
        </p:nvSpPr>
        <p:spPr>
          <a:xfrm flipH="false" flipV="false" rot="0">
            <a:off x="-5674073" y="-1322217"/>
            <a:ext cx="14660025" cy="13247331"/>
          </a:xfrm>
          <a:custGeom>
            <a:avLst/>
            <a:gdLst/>
            <a:ahLst/>
            <a:cxnLst/>
            <a:rect r="r" b="b" t="t" l="l"/>
            <a:pathLst>
              <a:path h="13247331" w="14660025">
                <a:moveTo>
                  <a:pt x="0" y="0"/>
                </a:moveTo>
                <a:lnTo>
                  <a:pt x="14660025" y="0"/>
                </a:lnTo>
                <a:lnTo>
                  <a:pt x="14660025" y="13247331"/>
                </a:lnTo>
                <a:lnTo>
                  <a:pt x="0" y="132473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443815" y="-2624975"/>
            <a:ext cx="12292712" cy="12180961"/>
          </a:xfrm>
          <a:custGeom>
            <a:avLst/>
            <a:gdLst/>
            <a:ahLst/>
            <a:cxnLst/>
            <a:rect r="r" b="b" t="t" l="l"/>
            <a:pathLst>
              <a:path h="12180961" w="12292712">
                <a:moveTo>
                  <a:pt x="0" y="0"/>
                </a:moveTo>
                <a:lnTo>
                  <a:pt x="12292713" y="0"/>
                </a:lnTo>
                <a:lnTo>
                  <a:pt x="12292713" y="12180961"/>
                </a:lnTo>
                <a:lnTo>
                  <a:pt x="0" y="12180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44100" y="5623196"/>
            <a:ext cx="7315200" cy="718220"/>
          </a:xfrm>
          <a:custGeom>
            <a:avLst/>
            <a:gdLst/>
            <a:ahLst/>
            <a:cxnLst/>
            <a:rect r="r" b="b" t="t" l="l"/>
            <a:pathLst>
              <a:path h="718220" w="7315200">
                <a:moveTo>
                  <a:pt x="0" y="0"/>
                </a:moveTo>
                <a:lnTo>
                  <a:pt x="7315200" y="0"/>
                </a:lnTo>
                <a:lnTo>
                  <a:pt x="7315200" y="718219"/>
                </a:lnTo>
                <a:lnTo>
                  <a:pt x="0" y="7182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028700" y="5051263"/>
            <a:ext cx="9754643" cy="4374605"/>
            <a:chOff x="0" y="0"/>
            <a:chExt cx="13006190" cy="5832807"/>
          </a:xfrm>
        </p:grpSpPr>
        <p:sp>
          <p:nvSpPr>
            <p:cNvPr name="TextBox 6" id="6"/>
            <p:cNvSpPr txBox="true"/>
            <p:nvPr/>
          </p:nvSpPr>
          <p:spPr>
            <a:xfrm rot="0">
              <a:off x="0" y="-95250"/>
              <a:ext cx="13006190" cy="2604820"/>
            </a:xfrm>
            <a:prstGeom prst="rect">
              <a:avLst/>
            </a:prstGeom>
          </p:spPr>
          <p:txBody>
            <a:bodyPr anchor="t" rtlCol="false" tIns="0" lIns="0" bIns="0" rIns="0">
              <a:spAutoFit/>
            </a:bodyPr>
            <a:lstStyle/>
            <a:p>
              <a:pPr algn="l">
                <a:lnSpc>
                  <a:spcPts val="11217"/>
                </a:lnSpc>
              </a:pPr>
              <a:r>
                <a:rPr lang="en-US" sz="9754">
                  <a:solidFill>
                    <a:srgbClr val="F7F4FA"/>
                  </a:solidFill>
                  <a:latin typeface="Codec Pro"/>
                  <a:ea typeface="Codec Pro"/>
                  <a:cs typeface="Codec Pro"/>
                  <a:sym typeface="Codec Pro"/>
                </a:rPr>
                <a:t>TRAVEL </a:t>
              </a:r>
              <a:r>
                <a:rPr lang="en-US" sz="9754">
                  <a:solidFill>
                    <a:srgbClr val="F7F4FA"/>
                  </a:solidFill>
                  <a:latin typeface="Codec Pro"/>
                  <a:ea typeface="Codec Pro"/>
                  <a:cs typeface="Codec Pro"/>
                  <a:sym typeface="Codec Pro"/>
                </a:rPr>
                <a:t>TIDE</a:t>
              </a:r>
            </a:p>
            <a:p>
              <a:pPr algn="l">
                <a:lnSpc>
                  <a:spcPts val="3317"/>
                </a:lnSpc>
              </a:pPr>
              <a:r>
                <a:rPr lang="en-US" sz="2884">
                  <a:solidFill>
                    <a:srgbClr val="F7F4FA"/>
                  </a:solidFill>
                  <a:latin typeface="Codec Pro"/>
                  <a:ea typeface="Codec Pro"/>
                  <a:cs typeface="Codec Pro"/>
                  <a:sym typeface="Codec Pro"/>
                </a:rPr>
                <a:t>USER BEHAVIOR CLASSIFICATION &amp; METRICS ANALYSIS</a:t>
              </a:r>
            </a:p>
          </p:txBody>
        </p:sp>
        <p:sp>
          <p:nvSpPr>
            <p:cNvPr name="TextBox 7" id="7"/>
            <p:cNvSpPr txBox="true"/>
            <p:nvPr/>
          </p:nvSpPr>
          <p:spPr>
            <a:xfrm rot="0">
              <a:off x="0" y="3026739"/>
              <a:ext cx="13006190" cy="2806068"/>
            </a:xfrm>
            <a:prstGeom prst="rect">
              <a:avLst/>
            </a:prstGeom>
          </p:spPr>
          <p:txBody>
            <a:bodyPr anchor="t" rtlCol="false" tIns="0" lIns="0" bIns="0" rIns="0">
              <a:spAutoFit/>
            </a:bodyPr>
            <a:lstStyle/>
            <a:p>
              <a:pPr algn="l">
                <a:lnSpc>
                  <a:spcPts val="3324"/>
                </a:lnSpc>
              </a:pPr>
              <a:r>
                <a:rPr lang="en-US" sz="2374">
                  <a:solidFill>
                    <a:srgbClr val="F7F4FA"/>
                  </a:solidFill>
                  <a:latin typeface="Codec Pro"/>
                  <a:ea typeface="Codec Pro"/>
                  <a:cs typeface="Codec Pro"/>
                  <a:sym typeface="Codec Pro"/>
                </a:rPr>
                <a:t>Comprehensive Insights on User Travel Patterns for 2023</a:t>
              </a:r>
            </a:p>
            <a:p>
              <a:pPr algn="l">
                <a:lnSpc>
                  <a:spcPts val="3324"/>
                </a:lnSpc>
              </a:pPr>
            </a:p>
            <a:p>
              <a:pPr algn="l">
                <a:lnSpc>
                  <a:spcPts val="3324"/>
                </a:lnSpc>
              </a:pPr>
            </a:p>
            <a:p>
              <a:pPr algn="l">
                <a:lnSpc>
                  <a:spcPts val="3324"/>
                </a:lnSpc>
              </a:pPr>
              <a:r>
                <a:rPr lang="en-US" sz="2374">
                  <a:solidFill>
                    <a:srgbClr val="F7F4FA"/>
                  </a:solidFill>
                  <a:latin typeface="Codec Pro"/>
                  <a:ea typeface="Codec Pro"/>
                  <a:cs typeface="Codec Pro"/>
                  <a:sym typeface="Codec Pro"/>
                </a:rPr>
                <a:t>Presented by: [Rama Alhomsi]</a:t>
              </a:r>
            </a:p>
            <a:p>
              <a:pPr algn="l">
                <a:lnSpc>
                  <a:spcPts val="3324"/>
                </a:lnSpc>
                <a:spcBef>
                  <a:spcPct val="0"/>
                </a:spcBef>
              </a:pPr>
              <a:r>
                <a:rPr lang="en-US" sz="2374">
                  <a:solidFill>
                    <a:srgbClr val="F7F4FA"/>
                  </a:solidFill>
                  <a:latin typeface="Codec Pro"/>
                  <a:ea typeface="Codec Pro"/>
                  <a:cs typeface="Codec Pro"/>
                  <a:sym typeface="Codec Pro"/>
                </a:rPr>
                <a:t>Date: [6/9/2024]</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sp>
        <p:nvSpPr>
          <p:cNvPr name="Freeform 2" id="2"/>
          <p:cNvSpPr/>
          <p:nvPr/>
        </p:nvSpPr>
        <p:spPr>
          <a:xfrm flipH="false" flipV="false" rot="0">
            <a:off x="-1932886" y="-2919005"/>
            <a:ext cx="10613391" cy="8066177"/>
          </a:xfrm>
          <a:custGeom>
            <a:avLst/>
            <a:gdLst/>
            <a:ahLst/>
            <a:cxnLst/>
            <a:rect r="r" b="b" t="t" l="l"/>
            <a:pathLst>
              <a:path h="8066177" w="10613391">
                <a:moveTo>
                  <a:pt x="0" y="0"/>
                </a:moveTo>
                <a:lnTo>
                  <a:pt x="10613391" y="0"/>
                </a:lnTo>
                <a:lnTo>
                  <a:pt x="10613391" y="8066177"/>
                </a:lnTo>
                <a:lnTo>
                  <a:pt x="0" y="8066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982" y="1151552"/>
            <a:ext cx="9120018" cy="5232953"/>
          </a:xfrm>
          <a:prstGeom prst="rect">
            <a:avLst/>
          </a:prstGeom>
        </p:spPr>
        <p:txBody>
          <a:bodyPr anchor="t" rtlCol="false" tIns="0" lIns="0" bIns="0" rIns="0">
            <a:spAutoFit/>
          </a:bodyPr>
          <a:lstStyle/>
          <a:p>
            <a:pPr algn="l">
              <a:lnSpc>
                <a:spcPts val="3783"/>
              </a:lnSpc>
            </a:pPr>
            <a:r>
              <a:rPr lang="en-US" sz="2702">
                <a:solidFill>
                  <a:srgbClr val="F7F4FA"/>
                </a:solidFill>
                <a:latin typeface="Codec Pro"/>
                <a:ea typeface="Codec Pro"/>
                <a:cs typeface="Codec Pro"/>
                <a:sym typeface="Codec Pro"/>
              </a:rPr>
              <a:t>Top Preferred Perks:</a:t>
            </a:r>
          </a:p>
          <a:p>
            <a:pPr algn="l" marL="583406" indent="-291703" lvl="1">
              <a:lnSpc>
                <a:spcPts val="3783"/>
              </a:lnSpc>
              <a:spcBef>
                <a:spcPct val="0"/>
              </a:spcBef>
              <a:buFont typeface="Arial"/>
              <a:buChar char="•"/>
            </a:pPr>
            <a:r>
              <a:rPr lang="en-US" sz="2702">
                <a:solidFill>
                  <a:srgbClr val="F7F4FA"/>
                </a:solidFill>
                <a:latin typeface="Codec Pro"/>
                <a:ea typeface="Codec Pro"/>
                <a:cs typeface="Codec Pro"/>
                <a:sym typeface="Codec Pro"/>
              </a:rPr>
              <a:t>Exclusive Flight Discou</a:t>
            </a:r>
            <a:r>
              <a:rPr lang="en-US" sz="2702">
                <a:solidFill>
                  <a:srgbClr val="F7F4FA"/>
                </a:solidFill>
                <a:latin typeface="Codec Pro"/>
                <a:ea typeface="Codec Pro"/>
                <a:cs typeface="Codec Pro"/>
                <a:sym typeface="Codec Pro"/>
              </a:rPr>
              <a:t>nts: Peaks early in the year with 54.80% of users in January, followed by a decline.</a:t>
            </a:r>
          </a:p>
          <a:p>
            <a:pPr algn="l" marL="583406" indent="-291703" lvl="1">
              <a:lnSpc>
                <a:spcPts val="3783"/>
              </a:lnSpc>
              <a:spcBef>
                <a:spcPct val="0"/>
              </a:spcBef>
              <a:buFont typeface="Arial"/>
              <a:buChar char="•"/>
            </a:pPr>
            <a:r>
              <a:rPr lang="en-US" sz="2702">
                <a:solidFill>
                  <a:srgbClr val="F7F4FA"/>
                </a:solidFill>
                <a:latin typeface="Codec Pro"/>
                <a:ea typeface="Codec Pro"/>
                <a:cs typeface="Codec Pro"/>
                <a:sym typeface="Codec Pro"/>
              </a:rPr>
              <a:t>Free Checked Bags: Consistently popular across months, with notable peaks in January (56.67%) and December (8.51%).</a:t>
            </a:r>
          </a:p>
          <a:p>
            <a:pPr algn="l" marL="583406" indent="-291703" lvl="1">
              <a:lnSpc>
                <a:spcPts val="3783"/>
              </a:lnSpc>
              <a:spcBef>
                <a:spcPct val="0"/>
              </a:spcBef>
              <a:buFont typeface="Arial"/>
              <a:buChar char="•"/>
            </a:pPr>
            <a:r>
              <a:rPr lang="en-US" sz="2702">
                <a:solidFill>
                  <a:srgbClr val="F7F4FA"/>
                </a:solidFill>
                <a:latin typeface="Codec Pro"/>
                <a:ea typeface="Codec Pro"/>
                <a:cs typeface="Codec Pro"/>
                <a:sym typeface="Codec Pro"/>
              </a:rPr>
              <a:t>Luxury Hotel: Preferred by high-spending users, with steady interest rising from 0.87% in October to 6.39% in December.</a:t>
            </a:r>
          </a:p>
          <a:p>
            <a:pPr algn="l">
              <a:lnSpc>
                <a:spcPts val="3783"/>
              </a:lnSpc>
              <a:spcBef>
                <a:spcPct val="0"/>
              </a:spcBef>
            </a:pPr>
          </a:p>
        </p:txBody>
      </p:sp>
      <p:grpSp>
        <p:nvGrpSpPr>
          <p:cNvPr name="Group 4" id="4"/>
          <p:cNvGrpSpPr>
            <a:grpSpLocks noChangeAspect="true"/>
          </p:cNvGrpSpPr>
          <p:nvPr/>
        </p:nvGrpSpPr>
        <p:grpSpPr>
          <a:xfrm rot="0">
            <a:off x="8592683" y="5282666"/>
            <a:ext cx="346643" cy="346643"/>
            <a:chOff x="1371600" y="6705600"/>
            <a:chExt cx="10972800" cy="10972800"/>
          </a:xfrm>
        </p:grpSpPr>
        <p:sp>
          <p:nvSpPr>
            <p:cNvPr name="Freeform 5" id="5"/>
            <p:cNvSpPr/>
            <p:nvPr/>
          </p:nvSpPr>
          <p:spPr>
            <a:xfrm flipH="false" flipV="false" rot="0">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A8A8"/>
            </a:solidFill>
          </p:spPr>
        </p:sp>
      </p:grpSp>
      <p:sp>
        <p:nvSpPr>
          <p:cNvPr name="Freeform 6" id="6"/>
          <p:cNvSpPr/>
          <p:nvPr/>
        </p:nvSpPr>
        <p:spPr>
          <a:xfrm flipH="false" flipV="false" rot="0">
            <a:off x="2521595" y="5970641"/>
            <a:ext cx="14609151" cy="3989788"/>
          </a:xfrm>
          <a:custGeom>
            <a:avLst/>
            <a:gdLst/>
            <a:ahLst/>
            <a:cxnLst/>
            <a:rect r="r" b="b" t="t" l="l"/>
            <a:pathLst>
              <a:path h="3989788" w="14609151">
                <a:moveTo>
                  <a:pt x="0" y="0"/>
                </a:moveTo>
                <a:lnTo>
                  <a:pt x="14609151" y="0"/>
                </a:lnTo>
                <a:lnTo>
                  <a:pt x="14609151" y="3989788"/>
                </a:lnTo>
                <a:lnTo>
                  <a:pt x="0" y="3989788"/>
                </a:lnTo>
                <a:lnTo>
                  <a:pt x="0" y="0"/>
                </a:lnTo>
                <a:close/>
              </a:path>
            </a:pathLst>
          </a:custGeom>
          <a:blipFill>
            <a:blip r:embed="rId4"/>
            <a:stretch>
              <a:fillRect l="-745" t="0" r="-745" b="-2702"/>
            </a:stretch>
          </a:blipFill>
        </p:spPr>
      </p:sp>
      <p:sp>
        <p:nvSpPr>
          <p:cNvPr name="Freeform 7" id="7"/>
          <p:cNvSpPr/>
          <p:nvPr/>
        </p:nvSpPr>
        <p:spPr>
          <a:xfrm flipH="false" flipV="false" rot="0">
            <a:off x="15846387" y="1246802"/>
            <a:ext cx="2441613" cy="1526008"/>
          </a:xfrm>
          <a:custGeom>
            <a:avLst/>
            <a:gdLst/>
            <a:ahLst/>
            <a:cxnLst/>
            <a:rect r="r" b="b" t="t" l="l"/>
            <a:pathLst>
              <a:path h="1526008" w="2441613">
                <a:moveTo>
                  <a:pt x="0" y="0"/>
                </a:moveTo>
                <a:lnTo>
                  <a:pt x="2441613" y="0"/>
                </a:lnTo>
                <a:lnTo>
                  <a:pt x="2441613" y="1526008"/>
                </a:lnTo>
                <a:lnTo>
                  <a:pt x="0" y="1526008"/>
                </a:lnTo>
                <a:lnTo>
                  <a:pt x="0" y="0"/>
                </a:lnTo>
                <a:close/>
              </a:path>
            </a:pathLst>
          </a:custGeom>
          <a:blipFill>
            <a:blip r:embed="rId5"/>
            <a:stretch>
              <a:fillRect l="0" t="0" r="0" b="0"/>
            </a:stretch>
          </a:blipFill>
        </p:spPr>
      </p:sp>
      <p:sp>
        <p:nvSpPr>
          <p:cNvPr name="Freeform 8" id="8"/>
          <p:cNvSpPr/>
          <p:nvPr/>
        </p:nvSpPr>
        <p:spPr>
          <a:xfrm flipH="false" flipV="false" rot="0">
            <a:off x="9826170" y="1244149"/>
            <a:ext cx="5775908" cy="4596425"/>
          </a:xfrm>
          <a:custGeom>
            <a:avLst/>
            <a:gdLst/>
            <a:ahLst/>
            <a:cxnLst/>
            <a:rect r="r" b="b" t="t" l="l"/>
            <a:pathLst>
              <a:path h="4596425" w="5775908">
                <a:moveTo>
                  <a:pt x="0" y="0"/>
                </a:moveTo>
                <a:lnTo>
                  <a:pt x="5775908" y="0"/>
                </a:lnTo>
                <a:lnTo>
                  <a:pt x="5775908" y="4596426"/>
                </a:lnTo>
                <a:lnTo>
                  <a:pt x="0" y="4596426"/>
                </a:lnTo>
                <a:lnTo>
                  <a:pt x="0" y="0"/>
                </a:lnTo>
                <a:close/>
              </a:path>
            </a:pathLst>
          </a:custGeom>
          <a:blipFill>
            <a:blip r:embed="rId6"/>
            <a:stretch>
              <a:fillRect l="-1484" t="0" r="-3156" b="-6313"/>
            </a:stretch>
          </a:blipFill>
        </p:spPr>
      </p:sp>
      <p:sp>
        <p:nvSpPr>
          <p:cNvPr name="TextBox 9" id="9"/>
          <p:cNvSpPr txBox="true"/>
          <p:nvPr/>
        </p:nvSpPr>
        <p:spPr>
          <a:xfrm rot="0">
            <a:off x="6711876" y="18709"/>
            <a:ext cx="11354741" cy="1095375"/>
          </a:xfrm>
          <a:prstGeom prst="rect">
            <a:avLst/>
          </a:prstGeom>
        </p:spPr>
        <p:txBody>
          <a:bodyPr anchor="t" rtlCol="false" tIns="0" lIns="0" bIns="0" rIns="0">
            <a:spAutoFit/>
          </a:bodyPr>
          <a:lstStyle/>
          <a:p>
            <a:pPr algn="l">
              <a:lnSpc>
                <a:spcPts val="7800"/>
              </a:lnSpc>
            </a:pPr>
            <a:r>
              <a:rPr lang="en-US" sz="6500">
                <a:solidFill>
                  <a:srgbClr val="F7F4FA"/>
                </a:solidFill>
                <a:latin typeface="Codec Pro"/>
                <a:ea typeface="Codec Pro"/>
                <a:cs typeface="Codec Pro"/>
                <a:sym typeface="Codec Pro"/>
              </a:rPr>
              <a:t>Preferred Perks &amp; Trends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C6980"/>
        </a:solidFill>
      </p:bgPr>
    </p:bg>
    <p:spTree>
      <p:nvGrpSpPr>
        <p:cNvPr id="1" name=""/>
        <p:cNvGrpSpPr/>
        <p:nvPr/>
      </p:nvGrpSpPr>
      <p:grpSpPr>
        <a:xfrm>
          <a:off x="0" y="0"/>
          <a:ext cx="0" cy="0"/>
          <a:chOff x="0" y="0"/>
          <a:chExt cx="0" cy="0"/>
        </a:xfrm>
      </p:grpSpPr>
      <p:sp>
        <p:nvSpPr>
          <p:cNvPr name="AutoShape 2" id="2"/>
          <p:cNvSpPr/>
          <p:nvPr/>
        </p:nvSpPr>
        <p:spPr>
          <a:xfrm rot="0">
            <a:off x="9144000" y="0"/>
            <a:ext cx="9144000" cy="10287000"/>
          </a:xfrm>
          <a:prstGeom prst="rect">
            <a:avLst/>
          </a:prstGeom>
          <a:solidFill>
            <a:srgbClr val="FDFCF3"/>
          </a:solidFill>
        </p:spPr>
      </p:sp>
      <p:sp>
        <p:nvSpPr>
          <p:cNvPr name="Freeform 3" id="3"/>
          <p:cNvSpPr/>
          <p:nvPr/>
        </p:nvSpPr>
        <p:spPr>
          <a:xfrm flipH="false" flipV="false" rot="0">
            <a:off x="-6301312" y="-1259009"/>
            <a:ext cx="14660025" cy="13247331"/>
          </a:xfrm>
          <a:custGeom>
            <a:avLst/>
            <a:gdLst/>
            <a:ahLst/>
            <a:cxnLst/>
            <a:rect r="r" b="b" t="t" l="l"/>
            <a:pathLst>
              <a:path h="13247331" w="14660025">
                <a:moveTo>
                  <a:pt x="0" y="0"/>
                </a:moveTo>
                <a:lnTo>
                  <a:pt x="14660024" y="0"/>
                </a:lnTo>
                <a:lnTo>
                  <a:pt x="14660024" y="13247332"/>
                </a:lnTo>
                <a:lnTo>
                  <a:pt x="0" y="13247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031553" y="8091863"/>
            <a:ext cx="1166437" cy="1166437"/>
          </a:xfrm>
          <a:custGeom>
            <a:avLst/>
            <a:gdLst/>
            <a:ahLst/>
            <a:cxnLst/>
            <a:rect r="r" b="b" t="t" l="l"/>
            <a:pathLst>
              <a:path h="1166437" w="1166437">
                <a:moveTo>
                  <a:pt x="0" y="0"/>
                </a:moveTo>
                <a:lnTo>
                  <a:pt x="1166436" y="0"/>
                </a:lnTo>
                <a:lnTo>
                  <a:pt x="1166436" y="1166437"/>
                </a:lnTo>
                <a:lnTo>
                  <a:pt x="0" y="11664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031553" y="6193667"/>
            <a:ext cx="1227747" cy="1232228"/>
          </a:xfrm>
          <a:custGeom>
            <a:avLst/>
            <a:gdLst/>
            <a:ahLst/>
            <a:cxnLst/>
            <a:rect r="r" b="b" t="t" l="l"/>
            <a:pathLst>
              <a:path h="1232228" w="1227747">
                <a:moveTo>
                  <a:pt x="0" y="0"/>
                </a:moveTo>
                <a:lnTo>
                  <a:pt x="1227747" y="0"/>
                </a:lnTo>
                <a:lnTo>
                  <a:pt x="1227747" y="1232228"/>
                </a:lnTo>
                <a:lnTo>
                  <a:pt x="0" y="12322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297212" y="7312268"/>
            <a:ext cx="1413392" cy="1130714"/>
          </a:xfrm>
          <a:custGeom>
            <a:avLst/>
            <a:gdLst/>
            <a:ahLst/>
            <a:cxnLst/>
            <a:rect r="r" b="b" t="t" l="l"/>
            <a:pathLst>
              <a:path h="1130714" w="1413392">
                <a:moveTo>
                  <a:pt x="0" y="0"/>
                </a:moveTo>
                <a:lnTo>
                  <a:pt x="1413392" y="0"/>
                </a:lnTo>
                <a:lnTo>
                  <a:pt x="1413392" y="1130714"/>
                </a:lnTo>
                <a:lnTo>
                  <a:pt x="0" y="11307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9528555" y="914400"/>
            <a:ext cx="7730745" cy="2362200"/>
          </a:xfrm>
          <a:prstGeom prst="rect">
            <a:avLst/>
          </a:prstGeom>
        </p:spPr>
        <p:txBody>
          <a:bodyPr anchor="t" rtlCol="false" tIns="0" lIns="0" bIns="0" rIns="0">
            <a:spAutoFit/>
          </a:bodyPr>
          <a:lstStyle/>
          <a:p>
            <a:pPr algn="just">
              <a:lnSpc>
                <a:spcPts val="8880"/>
              </a:lnSpc>
            </a:pPr>
            <a:r>
              <a:rPr lang="en-US" sz="7400">
                <a:solidFill>
                  <a:srgbClr val="17161C"/>
                </a:solidFill>
                <a:latin typeface="Codec Pro"/>
                <a:ea typeface="Codec Pro"/>
                <a:cs typeface="Codec Pro"/>
                <a:sym typeface="Codec Pro"/>
              </a:rPr>
              <a:t>User Classification</a:t>
            </a:r>
          </a:p>
        </p:txBody>
      </p:sp>
      <p:sp>
        <p:nvSpPr>
          <p:cNvPr name="TextBox 8" id="8"/>
          <p:cNvSpPr txBox="true"/>
          <p:nvPr/>
        </p:nvSpPr>
        <p:spPr>
          <a:xfrm rot="0">
            <a:off x="60705" y="255918"/>
            <a:ext cx="9144000" cy="7121570"/>
          </a:xfrm>
          <a:prstGeom prst="rect">
            <a:avLst/>
          </a:prstGeom>
        </p:spPr>
        <p:txBody>
          <a:bodyPr anchor="t" rtlCol="false" tIns="0" lIns="0" bIns="0" rIns="0">
            <a:spAutoFit/>
          </a:bodyPr>
          <a:lstStyle/>
          <a:p>
            <a:pPr algn="l">
              <a:lnSpc>
                <a:spcPts val="5686"/>
              </a:lnSpc>
              <a:spcBef>
                <a:spcPct val="0"/>
              </a:spcBef>
            </a:pPr>
            <a:r>
              <a:rPr lang="en-US" b="true" sz="2843">
                <a:solidFill>
                  <a:srgbClr val="FFFFFF"/>
                </a:solidFill>
                <a:latin typeface="Codec Pro Bold"/>
                <a:ea typeface="Codec Pro Bold"/>
                <a:cs typeface="Codec Pro Bold"/>
                <a:sym typeface="Codec Pro Bold"/>
              </a:rPr>
              <a:t>Classification Categories:</a:t>
            </a:r>
          </a:p>
          <a:p>
            <a:pPr algn="l">
              <a:lnSpc>
                <a:spcPts val="5686"/>
              </a:lnSpc>
              <a:spcBef>
                <a:spcPct val="0"/>
              </a:spcBef>
            </a:pPr>
            <a:r>
              <a:rPr lang="en-US" sz="2843">
                <a:solidFill>
                  <a:srgbClr val="FFFFFF"/>
                </a:solidFill>
                <a:latin typeface="Codec Pro"/>
                <a:ea typeface="Codec Pro"/>
                <a:cs typeface="Codec Pro"/>
                <a:sym typeface="Codec Pro"/>
              </a:rPr>
              <a:t>Luxury Traveler – Highest hotel spending, </a:t>
            </a:r>
          </a:p>
          <a:p>
            <a:pPr algn="l">
              <a:lnSpc>
                <a:spcPts val="5686"/>
              </a:lnSpc>
              <a:spcBef>
                <a:spcPct val="0"/>
              </a:spcBef>
            </a:pPr>
            <a:r>
              <a:rPr lang="en-US" sz="2843">
                <a:solidFill>
                  <a:srgbClr val="FFFFFF"/>
                </a:solidFill>
                <a:latin typeface="Codec Pro"/>
                <a:ea typeface="Codec Pro"/>
                <a:cs typeface="Codec Pro"/>
                <a:sym typeface="Codec Pro"/>
              </a:rPr>
              <a:t>Bargain Hunter – Seeks discounts, peaks early in the year.</a:t>
            </a:r>
          </a:p>
          <a:p>
            <a:pPr algn="l">
              <a:lnSpc>
                <a:spcPts val="5686"/>
              </a:lnSpc>
              <a:spcBef>
                <a:spcPct val="0"/>
              </a:spcBef>
            </a:pPr>
            <a:r>
              <a:rPr lang="en-US" sz="2843">
                <a:solidFill>
                  <a:srgbClr val="FFFFFF"/>
                </a:solidFill>
                <a:latin typeface="Codec Pro"/>
                <a:ea typeface="Codec Pro"/>
                <a:cs typeface="Codec Pro"/>
                <a:sym typeface="Codec Pro"/>
              </a:rPr>
              <a:t>Frequent Traveler – Travel intensity concentrated in the Female segment. throughout the year.</a:t>
            </a:r>
          </a:p>
          <a:p>
            <a:pPr algn="l">
              <a:lnSpc>
                <a:spcPts val="5686"/>
              </a:lnSpc>
              <a:spcBef>
                <a:spcPct val="0"/>
              </a:spcBef>
            </a:pPr>
            <a:r>
              <a:rPr lang="en-US" sz="2843">
                <a:solidFill>
                  <a:srgbClr val="FFFFFF"/>
                </a:solidFill>
                <a:latin typeface="Codec Pro"/>
                <a:ea typeface="Codec Pro"/>
                <a:cs typeface="Codec Pro"/>
                <a:sym typeface="Codec Pro"/>
              </a:rPr>
              <a:t>Comfort Seeker – Dominated by  both Gender users, and  largest segment in both genders.</a:t>
            </a:r>
          </a:p>
          <a:p>
            <a:pPr algn="l">
              <a:lnSpc>
                <a:spcPts val="5686"/>
              </a:lnSpc>
              <a:spcBef>
                <a:spcPct val="0"/>
              </a:spcBef>
            </a:pPr>
            <a:r>
              <a:rPr lang="en-US" sz="2843">
                <a:solidFill>
                  <a:srgbClr val="FFFFFF"/>
                </a:solidFill>
                <a:latin typeface="Codec Pro"/>
                <a:ea typeface="Codec Pro"/>
                <a:cs typeface="Codec Pro"/>
                <a:sym typeface="Codec Pro"/>
              </a:rPr>
              <a:t>Family Traveler – Seen more in the male demographic.</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CF3"/>
        </a:solidFill>
      </p:bgPr>
    </p:bg>
    <p:spTree>
      <p:nvGrpSpPr>
        <p:cNvPr id="1" name=""/>
        <p:cNvGrpSpPr/>
        <p:nvPr/>
      </p:nvGrpSpPr>
      <p:grpSpPr>
        <a:xfrm>
          <a:off x="0" y="0"/>
          <a:ext cx="0" cy="0"/>
          <a:chOff x="0" y="0"/>
          <a:chExt cx="0" cy="0"/>
        </a:xfrm>
      </p:grpSpPr>
      <p:sp>
        <p:nvSpPr>
          <p:cNvPr name="Freeform 2" id="2"/>
          <p:cNvSpPr/>
          <p:nvPr/>
        </p:nvSpPr>
        <p:spPr>
          <a:xfrm flipH="false" flipV="false" rot="0">
            <a:off x="-1289775" y="0"/>
            <a:ext cx="10191575" cy="10098925"/>
          </a:xfrm>
          <a:custGeom>
            <a:avLst/>
            <a:gdLst/>
            <a:ahLst/>
            <a:cxnLst/>
            <a:rect r="r" b="b" t="t" l="l"/>
            <a:pathLst>
              <a:path h="10098925" w="10191575">
                <a:moveTo>
                  <a:pt x="0" y="0"/>
                </a:moveTo>
                <a:lnTo>
                  <a:pt x="10191575" y="0"/>
                </a:lnTo>
                <a:lnTo>
                  <a:pt x="10191575" y="10098925"/>
                </a:lnTo>
                <a:lnTo>
                  <a:pt x="0" y="10098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626556" y="962025"/>
            <a:ext cx="9795366" cy="781050"/>
          </a:xfrm>
          <a:prstGeom prst="rect">
            <a:avLst/>
          </a:prstGeom>
        </p:spPr>
        <p:txBody>
          <a:bodyPr anchor="t" rtlCol="false" tIns="0" lIns="0" bIns="0" rIns="0">
            <a:spAutoFit/>
          </a:bodyPr>
          <a:lstStyle/>
          <a:p>
            <a:pPr algn="l">
              <a:lnSpc>
                <a:spcPts val="5659"/>
              </a:lnSpc>
            </a:pPr>
            <a:r>
              <a:rPr lang="en-US" sz="4716">
                <a:solidFill>
                  <a:srgbClr val="17161C"/>
                </a:solidFill>
                <a:latin typeface="Codec Pro"/>
                <a:ea typeface="Codec Pro"/>
                <a:cs typeface="Codec Pro"/>
                <a:sym typeface="Codec Pro"/>
              </a:rPr>
              <a:t>Key Insights &amp; Recommendations</a:t>
            </a:r>
          </a:p>
        </p:txBody>
      </p:sp>
      <p:sp>
        <p:nvSpPr>
          <p:cNvPr name="TextBox 4" id="4"/>
          <p:cNvSpPr txBox="true"/>
          <p:nvPr/>
        </p:nvSpPr>
        <p:spPr>
          <a:xfrm rot="0">
            <a:off x="6410132" y="6425955"/>
            <a:ext cx="4550489" cy="400050"/>
          </a:xfrm>
          <a:prstGeom prst="rect">
            <a:avLst/>
          </a:prstGeom>
        </p:spPr>
        <p:txBody>
          <a:bodyPr anchor="t" rtlCol="false" tIns="0" lIns="0" bIns="0" rIns="0">
            <a:spAutoFit/>
          </a:bodyPr>
          <a:lstStyle/>
          <a:p>
            <a:pPr algn="l">
              <a:lnSpc>
                <a:spcPts val="2879"/>
              </a:lnSpc>
            </a:pPr>
            <a:r>
              <a:rPr lang="en-US" sz="2400">
                <a:solidFill>
                  <a:srgbClr val="17161C"/>
                </a:solidFill>
                <a:latin typeface="Codec Pro"/>
                <a:ea typeface="Codec Pro"/>
                <a:cs typeface="Codec Pro"/>
                <a:sym typeface="Codec Pro"/>
              </a:rPr>
              <a:t>Luxury Travelers</a:t>
            </a:r>
          </a:p>
        </p:txBody>
      </p:sp>
      <p:sp>
        <p:nvSpPr>
          <p:cNvPr name="TextBox 5" id="5"/>
          <p:cNvSpPr txBox="true"/>
          <p:nvPr/>
        </p:nvSpPr>
        <p:spPr>
          <a:xfrm rot="0">
            <a:off x="6410132" y="6954939"/>
            <a:ext cx="4550489" cy="963930"/>
          </a:xfrm>
          <a:prstGeom prst="rect">
            <a:avLst/>
          </a:prstGeom>
        </p:spPr>
        <p:txBody>
          <a:bodyPr anchor="t" rtlCol="false" tIns="0" lIns="0" bIns="0" rIns="0">
            <a:spAutoFit/>
          </a:bodyPr>
          <a:lstStyle/>
          <a:p>
            <a:pPr algn="l">
              <a:lnSpc>
                <a:spcPts val="2520"/>
              </a:lnSpc>
              <a:spcBef>
                <a:spcPct val="0"/>
              </a:spcBef>
            </a:pPr>
            <a:r>
              <a:rPr lang="en-US" sz="1800">
                <a:solidFill>
                  <a:srgbClr val="17161C"/>
                </a:solidFill>
                <a:latin typeface="Codec Pro"/>
                <a:ea typeface="Codec Pro"/>
                <a:cs typeface="Codec Pro"/>
                <a:sym typeface="Codec Pro"/>
              </a:rPr>
              <a:t>Offer premium services and loyalty programs targeting high-end hotels and first-class flights.</a:t>
            </a:r>
          </a:p>
        </p:txBody>
      </p:sp>
      <p:sp>
        <p:nvSpPr>
          <p:cNvPr name="TextBox 6" id="6"/>
          <p:cNvSpPr txBox="true"/>
          <p:nvPr/>
        </p:nvSpPr>
        <p:spPr>
          <a:xfrm rot="0">
            <a:off x="12587380" y="6445001"/>
            <a:ext cx="4543366" cy="400050"/>
          </a:xfrm>
          <a:prstGeom prst="rect">
            <a:avLst/>
          </a:prstGeom>
        </p:spPr>
        <p:txBody>
          <a:bodyPr anchor="t" rtlCol="false" tIns="0" lIns="0" bIns="0" rIns="0">
            <a:spAutoFit/>
          </a:bodyPr>
          <a:lstStyle/>
          <a:p>
            <a:pPr algn="l">
              <a:lnSpc>
                <a:spcPts val="2879"/>
              </a:lnSpc>
            </a:pPr>
            <a:r>
              <a:rPr lang="en-US" sz="2399">
                <a:solidFill>
                  <a:srgbClr val="17161C"/>
                </a:solidFill>
                <a:latin typeface="Codec Pro"/>
                <a:ea typeface="Codec Pro"/>
                <a:cs typeface="Codec Pro"/>
                <a:sym typeface="Codec Pro"/>
              </a:rPr>
              <a:t>Frequent Travelers</a:t>
            </a:r>
          </a:p>
        </p:txBody>
      </p:sp>
      <p:sp>
        <p:nvSpPr>
          <p:cNvPr name="TextBox 7" id="7"/>
          <p:cNvSpPr txBox="true"/>
          <p:nvPr/>
        </p:nvSpPr>
        <p:spPr>
          <a:xfrm rot="0">
            <a:off x="12587380" y="6964524"/>
            <a:ext cx="4543366" cy="1278255"/>
          </a:xfrm>
          <a:prstGeom prst="rect">
            <a:avLst/>
          </a:prstGeom>
        </p:spPr>
        <p:txBody>
          <a:bodyPr anchor="t" rtlCol="false" tIns="0" lIns="0" bIns="0" rIns="0">
            <a:spAutoFit/>
          </a:bodyPr>
          <a:lstStyle/>
          <a:p>
            <a:pPr algn="l">
              <a:lnSpc>
                <a:spcPts val="2520"/>
              </a:lnSpc>
              <a:spcBef>
                <a:spcPct val="0"/>
              </a:spcBef>
            </a:pPr>
            <a:r>
              <a:rPr lang="en-US" sz="1800">
                <a:solidFill>
                  <a:srgbClr val="17161C"/>
                </a:solidFill>
                <a:latin typeface="Codec Pro"/>
                <a:ea typeface="Codec Pro"/>
                <a:cs typeface="Codec Pro"/>
                <a:sym typeface="Codec Pro"/>
              </a:rPr>
              <a:t>Focus on reward programs, encouraging continuous engagement through frequent flyer miles and complimentary services.</a:t>
            </a:r>
          </a:p>
        </p:txBody>
      </p:sp>
      <p:sp>
        <p:nvSpPr>
          <p:cNvPr name="TextBox 8" id="8"/>
          <p:cNvSpPr txBox="true"/>
          <p:nvPr/>
        </p:nvSpPr>
        <p:spPr>
          <a:xfrm rot="0">
            <a:off x="6410132" y="3543349"/>
            <a:ext cx="4550489" cy="400050"/>
          </a:xfrm>
          <a:prstGeom prst="rect">
            <a:avLst/>
          </a:prstGeom>
        </p:spPr>
        <p:txBody>
          <a:bodyPr anchor="t" rtlCol="false" tIns="0" lIns="0" bIns="0" rIns="0">
            <a:spAutoFit/>
          </a:bodyPr>
          <a:lstStyle/>
          <a:p>
            <a:pPr algn="l">
              <a:lnSpc>
                <a:spcPts val="2879"/>
              </a:lnSpc>
            </a:pPr>
            <a:r>
              <a:rPr lang="en-US" sz="2400">
                <a:solidFill>
                  <a:srgbClr val="17161C"/>
                </a:solidFill>
                <a:latin typeface="Codec Pro"/>
                <a:ea typeface="Codec Pro"/>
                <a:cs typeface="Codec Pro"/>
                <a:sym typeface="Codec Pro"/>
              </a:rPr>
              <a:t>Comfort Seekers</a:t>
            </a:r>
          </a:p>
        </p:txBody>
      </p:sp>
      <p:sp>
        <p:nvSpPr>
          <p:cNvPr name="TextBox 9" id="9"/>
          <p:cNvSpPr txBox="true"/>
          <p:nvPr/>
        </p:nvSpPr>
        <p:spPr>
          <a:xfrm rot="0">
            <a:off x="6410132" y="4062872"/>
            <a:ext cx="4550489" cy="963930"/>
          </a:xfrm>
          <a:prstGeom prst="rect">
            <a:avLst/>
          </a:prstGeom>
        </p:spPr>
        <p:txBody>
          <a:bodyPr anchor="t" rtlCol="false" tIns="0" lIns="0" bIns="0" rIns="0">
            <a:spAutoFit/>
          </a:bodyPr>
          <a:lstStyle/>
          <a:p>
            <a:pPr algn="l">
              <a:lnSpc>
                <a:spcPts val="2520"/>
              </a:lnSpc>
              <a:spcBef>
                <a:spcPct val="0"/>
              </a:spcBef>
            </a:pPr>
            <a:r>
              <a:rPr lang="en-US" sz="1800">
                <a:solidFill>
                  <a:srgbClr val="17161C"/>
                </a:solidFill>
                <a:latin typeface="Codec Pro"/>
                <a:ea typeface="Codec Pro"/>
                <a:cs typeface="Codec Pro"/>
                <a:sym typeface="Codec Pro"/>
              </a:rPr>
              <a:t>Create campaigns focused on convenience, such as  comfort-oriented travel packages.</a:t>
            </a:r>
          </a:p>
        </p:txBody>
      </p:sp>
      <p:sp>
        <p:nvSpPr>
          <p:cNvPr name="TextBox 10" id="10"/>
          <p:cNvSpPr txBox="true"/>
          <p:nvPr/>
        </p:nvSpPr>
        <p:spPr>
          <a:xfrm rot="0">
            <a:off x="12587380" y="3543349"/>
            <a:ext cx="4543366" cy="400050"/>
          </a:xfrm>
          <a:prstGeom prst="rect">
            <a:avLst/>
          </a:prstGeom>
        </p:spPr>
        <p:txBody>
          <a:bodyPr anchor="t" rtlCol="false" tIns="0" lIns="0" bIns="0" rIns="0">
            <a:spAutoFit/>
          </a:bodyPr>
          <a:lstStyle/>
          <a:p>
            <a:pPr algn="l">
              <a:lnSpc>
                <a:spcPts val="2879"/>
              </a:lnSpc>
            </a:pPr>
            <a:r>
              <a:rPr lang="en-US" sz="2400">
                <a:solidFill>
                  <a:srgbClr val="17161C"/>
                </a:solidFill>
                <a:latin typeface="Codec Pro"/>
                <a:ea typeface="Codec Pro"/>
                <a:cs typeface="Codec Pro"/>
                <a:sym typeface="Codec Pro"/>
              </a:rPr>
              <a:t>Exclusive Discount Lovers</a:t>
            </a:r>
          </a:p>
        </p:txBody>
      </p:sp>
      <p:sp>
        <p:nvSpPr>
          <p:cNvPr name="TextBox 11" id="11"/>
          <p:cNvSpPr txBox="true"/>
          <p:nvPr/>
        </p:nvSpPr>
        <p:spPr>
          <a:xfrm rot="0">
            <a:off x="12587380" y="4062872"/>
            <a:ext cx="4543366" cy="963930"/>
          </a:xfrm>
          <a:prstGeom prst="rect">
            <a:avLst/>
          </a:prstGeom>
        </p:spPr>
        <p:txBody>
          <a:bodyPr anchor="t" rtlCol="false" tIns="0" lIns="0" bIns="0" rIns="0">
            <a:spAutoFit/>
          </a:bodyPr>
          <a:lstStyle/>
          <a:p>
            <a:pPr algn="l">
              <a:lnSpc>
                <a:spcPts val="2520"/>
              </a:lnSpc>
              <a:spcBef>
                <a:spcPct val="0"/>
              </a:spcBef>
            </a:pPr>
            <a:r>
              <a:rPr lang="en-US" sz="1800">
                <a:solidFill>
                  <a:srgbClr val="17161C"/>
                </a:solidFill>
                <a:latin typeface="Codec Pro"/>
                <a:ea typeface="Codec Pro"/>
                <a:cs typeface="Codec Pro"/>
                <a:sym typeface="Codec Pro"/>
              </a:rPr>
              <a:t>Target them with seasonal discount offers, particularly at the start of the year when demand peaks.</a:t>
            </a:r>
          </a:p>
        </p:txBody>
      </p:sp>
      <p:sp>
        <p:nvSpPr>
          <p:cNvPr name="AutoShape 12" id="12"/>
          <p:cNvSpPr/>
          <p:nvPr/>
        </p:nvSpPr>
        <p:spPr>
          <a:xfrm rot="0">
            <a:off x="6410132" y="5748518"/>
            <a:ext cx="10720614" cy="0"/>
          </a:xfrm>
          <a:prstGeom prst="line">
            <a:avLst/>
          </a:prstGeom>
          <a:ln cap="flat" w="47625">
            <a:solidFill>
              <a:srgbClr val="0C6980"/>
            </a:solidFill>
            <a:prstDash val="solid"/>
            <a:headEnd type="oval" len="lg" w="lg"/>
            <a:tailEnd type="oval" len="lg" w="lg"/>
          </a:ln>
        </p:spPr>
      </p:sp>
      <p:sp>
        <p:nvSpPr>
          <p:cNvPr name="AutoShape 13" id="13"/>
          <p:cNvSpPr/>
          <p:nvPr/>
        </p:nvSpPr>
        <p:spPr>
          <a:xfrm rot="-5400000">
            <a:off x="8725943" y="5772330"/>
            <a:ext cx="6041367" cy="0"/>
          </a:xfrm>
          <a:prstGeom prst="line">
            <a:avLst/>
          </a:prstGeom>
          <a:ln cap="flat" w="47625">
            <a:solidFill>
              <a:srgbClr val="0C6980"/>
            </a:solidFill>
            <a:prstDash val="solid"/>
            <a:headEnd type="oval" len="lg" w="lg"/>
            <a:tailEnd type="oval" len="lg" w="lg"/>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F628E"/>
        </a:solidFill>
      </p:bgPr>
    </p:bg>
    <p:spTree>
      <p:nvGrpSpPr>
        <p:cNvPr id="1" name=""/>
        <p:cNvGrpSpPr/>
        <p:nvPr/>
      </p:nvGrpSpPr>
      <p:grpSpPr>
        <a:xfrm>
          <a:off x="0" y="0"/>
          <a:ext cx="0" cy="0"/>
          <a:chOff x="0" y="0"/>
          <a:chExt cx="0" cy="0"/>
        </a:xfrm>
      </p:grpSpPr>
      <p:sp>
        <p:nvSpPr>
          <p:cNvPr name="AutoShape 2" id="2"/>
          <p:cNvSpPr/>
          <p:nvPr/>
        </p:nvSpPr>
        <p:spPr>
          <a:xfrm rot="0">
            <a:off x="8652883" y="0"/>
            <a:ext cx="9635117" cy="10287000"/>
          </a:xfrm>
          <a:prstGeom prst="rect">
            <a:avLst/>
          </a:prstGeom>
          <a:solidFill>
            <a:srgbClr val="FDFCF3"/>
          </a:solidFill>
        </p:spPr>
      </p:sp>
      <p:sp>
        <p:nvSpPr>
          <p:cNvPr name="Freeform 3" id="3"/>
          <p:cNvSpPr/>
          <p:nvPr/>
        </p:nvSpPr>
        <p:spPr>
          <a:xfrm flipH="false" flipV="false" rot="0">
            <a:off x="-6832481" y="-1239107"/>
            <a:ext cx="14660025" cy="13247331"/>
          </a:xfrm>
          <a:custGeom>
            <a:avLst/>
            <a:gdLst/>
            <a:ahLst/>
            <a:cxnLst/>
            <a:rect r="r" b="b" t="t" l="l"/>
            <a:pathLst>
              <a:path h="13247331" w="14660025">
                <a:moveTo>
                  <a:pt x="0" y="0"/>
                </a:moveTo>
                <a:lnTo>
                  <a:pt x="14660025" y="0"/>
                </a:lnTo>
                <a:lnTo>
                  <a:pt x="14660025" y="13247331"/>
                </a:lnTo>
                <a:lnTo>
                  <a:pt x="0" y="132473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916320" y="1897380"/>
            <a:ext cx="0" cy="4799008"/>
          </a:xfrm>
          <a:prstGeom prst="line">
            <a:avLst/>
          </a:prstGeom>
          <a:ln cap="flat" w="47625">
            <a:solidFill>
              <a:srgbClr val="00A8A8"/>
            </a:solidFill>
            <a:prstDash val="solid"/>
            <a:headEnd type="none" len="sm" w="sm"/>
            <a:tailEnd type="none" len="sm" w="sm"/>
          </a:ln>
        </p:spPr>
      </p:sp>
      <p:grpSp>
        <p:nvGrpSpPr>
          <p:cNvPr name="Group 5" id="5"/>
          <p:cNvGrpSpPr/>
          <p:nvPr/>
        </p:nvGrpSpPr>
        <p:grpSpPr>
          <a:xfrm rot="0">
            <a:off x="1329814" y="1657847"/>
            <a:ext cx="1173011" cy="1173011"/>
            <a:chOff x="0" y="0"/>
            <a:chExt cx="1564015" cy="1564015"/>
          </a:xfrm>
        </p:grpSpPr>
        <p:grpSp>
          <p:nvGrpSpPr>
            <p:cNvPr name="Group 6" id="6"/>
            <p:cNvGrpSpPr>
              <a:grpSpLocks noChangeAspect="true"/>
            </p:cNvGrpSpPr>
            <p:nvPr/>
          </p:nvGrpSpPr>
          <p:grpSpPr>
            <a:xfrm rot="0">
              <a:off x="0" y="0"/>
              <a:ext cx="1564015" cy="1564015"/>
              <a:chOff x="1371600" y="6705600"/>
              <a:chExt cx="10972800" cy="10972800"/>
            </a:xfrm>
          </p:grpSpPr>
          <p:sp>
            <p:nvSpPr>
              <p:cNvPr name="Freeform 7" id="7"/>
              <p:cNvSpPr/>
              <p:nvPr/>
            </p:nvSpPr>
            <p:spPr>
              <a:xfrm flipH="false" flipV="false" rot="0">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A8A8"/>
              </a:solidFill>
            </p:spPr>
          </p:sp>
        </p:grpSp>
        <p:sp>
          <p:nvSpPr>
            <p:cNvPr name="TextBox 8" id="8"/>
            <p:cNvSpPr txBox="true"/>
            <p:nvPr/>
          </p:nvSpPr>
          <p:spPr>
            <a:xfrm rot="0">
              <a:off x="333219" y="343858"/>
              <a:ext cx="897577" cy="819150"/>
            </a:xfrm>
            <a:prstGeom prst="rect">
              <a:avLst/>
            </a:prstGeom>
          </p:spPr>
          <p:txBody>
            <a:bodyPr anchor="t" rtlCol="false" tIns="0" lIns="0" bIns="0" rIns="0">
              <a:spAutoFit/>
            </a:bodyPr>
            <a:lstStyle/>
            <a:p>
              <a:pPr algn="ctr">
                <a:lnSpc>
                  <a:spcPts val="4560"/>
                </a:lnSpc>
              </a:pPr>
              <a:r>
                <a:rPr lang="en-US" sz="3800">
                  <a:solidFill>
                    <a:srgbClr val="F7F4FA"/>
                  </a:solidFill>
                  <a:latin typeface="Codec Pro"/>
                  <a:ea typeface="Codec Pro"/>
                  <a:cs typeface="Codec Pro"/>
                  <a:sym typeface="Codec Pro"/>
                </a:rPr>
                <a:t>1</a:t>
              </a:r>
            </a:p>
          </p:txBody>
        </p:sp>
      </p:grpSp>
      <p:grpSp>
        <p:nvGrpSpPr>
          <p:cNvPr name="Group 9" id="9"/>
          <p:cNvGrpSpPr/>
          <p:nvPr/>
        </p:nvGrpSpPr>
        <p:grpSpPr>
          <a:xfrm rot="0">
            <a:off x="1329814" y="3590612"/>
            <a:ext cx="1173011" cy="1173011"/>
            <a:chOff x="0" y="0"/>
            <a:chExt cx="1564015" cy="1564015"/>
          </a:xfrm>
        </p:grpSpPr>
        <p:grpSp>
          <p:nvGrpSpPr>
            <p:cNvPr name="Group 10" id="10"/>
            <p:cNvGrpSpPr>
              <a:grpSpLocks noChangeAspect="true"/>
            </p:cNvGrpSpPr>
            <p:nvPr/>
          </p:nvGrpSpPr>
          <p:grpSpPr>
            <a:xfrm rot="0">
              <a:off x="0" y="0"/>
              <a:ext cx="1564015" cy="1564015"/>
              <a:chOff x="1371600" y="6705600"/>
              <a:chExt cx="10972800" cy="10972800"/>
            </a:xfrm>
          </p:grpSpPr>
          <p:sp>
            <p:nvSpPr>
              <p:cNvPr name="Freeform 11" id="11"/>
              <p:cNvSpPr/>
              <p:nvPr/>
            </p:nvSpPr>
            <p:spPr>
              <a:xfrm flipH="false" flipV="false" rot="0">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A8A8"/>
              </a:solidFill>
            </p:spPr>
          </p:sp>
        </p:grpSp>
        <p:sp>
          <p:nvSpPr>
            <p:cNvPr name="TextBox 12" id="12"/>
            <p:cNvSpPr txBox="true"/>
            <p:nvPr/>
          </p:nvSpPr>
          <p:spPr>
            <a:xfrm rot="0">
              <a:off x="333219" y="343858"/>
              <a:ext cx="897577" cy="819150"/>
            </a:xfrm>
            <a:prstGeom prst="rect">
              <a:avLst/>
            </a:prstGeom>
          </p:spPr>
          <p:txBody>
            <a:bodyPr anchor="t" rtlCol="false" tIns="0" lIns="0" bIns="0" rIns="0">
              <a:spAutoFit/>
            </a:bodyPr>
            <a:lstStyle/>
            <a:p>
              <a:pPr algn="ctr">
                <a:lnSpc>
                  <a:spcPts val="4560"/>
                </a:lnSpc>
              </a:pPr>
              <a:r>
                <a:rPr lang="en-US" sz="3800">
                  <a:solidFill>
                    <a:srgbClr val="F7F4FA"/>
                  </a:solidFill>
                  <a:latin typeface="Codec Pro"/>
                  <a:ea typeface="Codec Pro"/>
                  <a:cs typeface="Codec Pro"/>
                  <a:sym typeface="Codec Pro"/>
                </a:rPr>
                <a:t>2</a:t>
              </a:r>
            </a:p>
          </p:txBody>
        </p:sp>
      </p:grpSp>
      <p:grpSp>
        <p:nvGrpSpPr>
          <p:cNvPr name="Group 13" id="13"/>
          <p:cNvGrpSpPr/>
          <p:nvPr/>
        </p:nvGrpSpPr>
        <p:grpSpPr>
          <a:xfrm rot="0">
            <a:off x="1329814" y="5523377"/>
            <a:ext cx="1173011" cy="1173011"/>
            <a:chOff x="0" y="0"/>
            <a:chExt cx="1564015" cy="1564015"/>
          </a:xfrm>
        </p:grpSpPr>
        <p:grpSp>
          <p:nvGrpSpPr>
            <p:cNvPr name="Group 14" id="14"/>
            <p:cNvGrpSpPr>
              <a:grpSpLocks noChangeAspect="true"/>
            </p:cNvGrpSpPr>
            <p:nvPr/>
          </p:nvGrpSpPr>
          <p:grpSpPr>
            <a:xfrm rot="0">
              <a:off x="0" y="0"/>
              <a:ext cx="1564015" cy="1564015"/>
              <a:chOff x="1371600" y="6705600"/>
              <a:chExt cx="10972800" cy="10972800"/>
            </a:xfrm>
          </p:grpSpPr>
          <p:sp>
            <p:nvSpPr>
              <p:cNvPr name="Freeform 15" id="15"/>
              <p:cNvSpPr/>
              <p:nvPr/>
            </p:nvSpPr>
            <p:spPr>
              <a:xfrm flipH="false" flipV="false" rot="0">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A8A8"/>
              </a:solidFill>
            </p:spPr>
          </p:sp>
        </p:grpSp>
        <p:sp>
          <p:nvSpPr>
            <p:cNvPr name="TextBox 16" id="16"/>
            <p:cNvSpPr txBox="true"/>
            <p:nvPr/>
          </p:nvSpPr>
          <p:spPr>
            <a:xfrm rot="0">
              <a:off x="333219" y="343858"/>
              <a:ext cx="897577" cy="819150"/>
            </a:xfrm>
            <a:prstGeom prst="rect">
              <a:avLst/>
            </a:prstGeom>
          </p:spPr>
          <p:txBody>
            <a:bodyPr anchor="t" rtlCol="false" tIns="0" lIns="0" bIns="0" rIns="0">
              <a:spAutoFit/>
            </a:bodyPr>
            <a:lstStyle/>
            <a:p>
              <a:pPr algn="ctr">
                <a:lnSpc>
                  <a:spcPts val="4560"/>
                </a:lnSpc>
              </a:pPr>
              <a:r>
                <a:rPr lang="en-US" sz="3800">
                  <a:solidFill>
                    <a:srgbClr val="F7F4FA"/>
                  </a:solidFill>
                  <a:latin typeface="Codec Pro"/>
                  <a:ea typeface="Codec Pro"/>
                  <a:cs typeface="Codec Pro"/>
                  <a:sym typeface="Codec Pro"/>
                </a:rPr>
                <a:t>3</a:t>
              </a:r>
            </a:p>
          </p:txBody>
        </p:sp>
      </p:grpSp>
      <p:sp>
        <p:nvSpPr>
          <p:cNvPr name="TextBox 17" id="17"/>
          <p:cNvSpPr txBox="true"/>
          <p:nvPr/>
        </p:nvSpPr>
        <p:spPr>
          <a:xfrm rot="0">
            <a:off x="2661578" y="1340346"/>
            <a:ext cx="5742975" cy="1133475"/>
          </a:xfrm>
          <a:prstGeom prst="rect">
            <a:avLst/>
          </a:prstGeom>
        </p:spPr>
        <p:txBody>
          <a:bodyPr anchor="t" rtlCol="false" tIns="0" lIns="0" bIns="0" rIns="0">
            <a:spAutoFit/>
          </a:bodyPr>
          <a:lstStyle/>
          <a:p>
            <a:pPr algn="l">
              <a:lnSpc>
                <a:spcPts val="4200"/>
              </a:lnSpc>
            </a:pPr>
            <a:r>
              <a:rPr lang="en-US" sz="3500">
                <a:solidFill>
                  <a:srgbClr val="F7F4FA"/>
                </a:solidFill>
                <a:latin typeface="Codec Pro"/>
                <a:ea typeface="Codec Pro"/>
                <a:cs typeface="Codec Pro"/>
                <a:sym typeface="Codec Pro"/>
              </a:rPr>
              <a:t>Behavioral Segmentation offers </a:t>
            </a:r>
          </a:p>
        </p:txBody>
      </p:sp>
      <p:sp>
        <p:nvSpPr>
          <p:cNvPr name="TextBox 18" id="18"/>
          <p:cNvSpPr txBox="true"/>
          <p:nvPr/>
        </p:nvSpPr>
        <p:spPr>
          <a:xfrm rot="0">
            <a:off x="2898178" y="2369037"/>
            <a:ext cx="5506375" cy="1332296"/>
          </a:xfrm>
          <a:prstGeom prst="rect">
            <a:avLst/>
          </a:prstGeom>
        </p:spPr>
        <p:txBody>
          <a:bodyPr anchor="t" rtlCol="false" tIns="0" lIns="0" bIns="0" rIns="0">
            <a:spAutoFit/>
          </a:bodyPr>
          <a:lstStyle/>
          <a:p>
            <a:pPr algn="l">
              <a:lnSpc>
                <a:spcPts val="3499"/>
              </a:lnSpc>
              <a:spcBef>
                <a:spcPct val="0"/>
              </a:spcBef>
            </a:pPr>
            <a:r>
              <a:rPr lang="en-US" sz="2499">
                <a:solidFill>
                  <a:srgbClr val="F7F4FA"/>
                </a:solidFill>
                <a:latin typeface="Codec Pro"/>
                <a:ea typeface="Codec Pro"/>
                <a:cs typeface="Codec Pro"/>
                <a:sym typeface="Codec Pro"/>
              </a:rPr>
              <a:t>valuable insights into user travel preferences and helps in driving personalized offers.</a:t>
            </a:r>
          </a:p>
        </p:txBody>
      </p:sp>
      <p:sp>
        <p:nvSpPr>
          <p:cNvPr name="TextBox 19" id="19"/>
          <p:cNvSpPr txBox="true"/>
          <p:nvPr/>
        </p:nvSpPr>
        <p:spPr>
          <a:xfrm rot="0">
            <a:off x="2785691" y="3763940"/>
            <a:ext cx="3853107" cy="542925"/>
          </a:xfrm>
          <a:prstGeom prst="rect">
            <a:avLst/>
          </a:prstGeom>
        </p:spPr>
        <p:txBody>
          <a:bodyPr anchor="t" rtlCol="false" tIns="0" lIns="0" bIns="0" rIns="0">
            <a:spAutoFit/>
          </a:bodyPr>
          <a:lstStyle/>
          <a:p>
            <a:pPr algn="l">
              <a:lnSpc>
                <a:spcPts val="3840"/>
              </a:lnSpc>
            </a:pPr>
            <a:r>
              <a:rPr lang="en-US" sz="3200">
                <a:solidFill>
                  <a:srgbClr val="F7F4FA"/>
                </a:solidFill>
                <a:latin typeface="Codec Pro"/>
                <a:ea typeface="Codec Pro"/>
                <a:cs typeface="Codec Pro"/>
                <a:sym typeface="Codec Pro"/>
              </a:rPr>
              <a:t>Seasonality</a:t>
            </a:r>
          </a:p>
        </p:txBody>
      </p:sp>
      <p:sp>
        <p:nvSpPr>
          <p:cNvPr name="TextBox 20" id="20"/>
          <p:cNvSpPr txBox="true"/>
          <p:nvPr/>
        </p:nvSpPr>
        <p:spPr>
          <a:xfrm rot="0">
            <a:off x="2785691" y="4340896"/>
            <a:ext cx="5494749" cy="1768986"/>
          </a:xfrm>
          <a:prstGeom prst="rect">
            <a:avLst/>
          </a:prstGeom>
        </p:spPr>
        <p:txBody>
          <a:bodyPr anchor="t" rtlCol="false" tIns="0" lIns="0" bIns="0" rIns="0">
            <a:spAutoFit/>
          </a:bodyPr>
          <a:lstStyle/>
          <a:p>
            <a:pPr algn="l">
              <a:lnSpc>
                <a:spcPts val="3499"/>
              </a:lnSpc>
              <a:spcBef>
                <a:spcPct val="0"/>
              </a:spcBef>
            </a:pPr>
            <a:r>
              <a:rPr lang="en-US" sz="2499">
                <a:solidFill>
                  <a:srgbClr val="F7F4FA"/>
                </a:solidFill>
                <a:latin typeface="Codec Pro"/>
                <a:ea typeface="Codec Pro"/>
                <a:cs typeface="Codec Pro"/>
                <a:sym typeface="Codec Pro"/>
              </a:rPr>
              <a:t>plays a significant role in user engagement and preferences, particularly around hotel bookings and perks.</a:t>
            </a:r>
          </a:p>
        </p:txBody>
      </p:sp>
      <p:sp>
        <p:nvSpPr>
          <p:cNvPr name="TextBox 21" id="21"/>
          <p:cNvSpPr txBox="true"/>
          <p:nvPr/>
        </p:nvSpPr>
        <p:spPr>
          <a:xfrm rot="0">
            <a:off x="2737222" y="6283917"/>
            <a:ext cx="5118572" cy="1143000"/>
          </a:xfrm>
          <a:prstGeom prst="rect">
            <a:avLst/>
          </a:prstGeom>
        </p:spPr>
        <p:txBody>
          <a:bodyPr anchor="t" rtlCol="false" tIns="0" lIns="0" bIns="0" rIns="0">
            <a:spAutoFit/>
          </a:bodyPr>
          <a:lstStyle/>
          <a:p>
            <a:pPr algn="l">
              <a:lnSpc>
                <a:spcPts val="4320"/>
              </a:lnSpc>
            </a:pPr>
            <a:r>
              <a:rPr lang="en-US" sz="3600">
                <a:solidFill>
                  <a:srgbClr val="F7F4FA"/>
                </a:solidFill>
                <a:latin typeface="Codec Pro"/>
                <a:ea typeface="Codec Pro"/>
                <a:cs typeface="Codec Pro"/>
                <a:sym typeface="Codec Pro"/>
              </a:rPr>
              <a:t>Targeted marketing strategies</a:t>
            </a:r>
          </a:p>
        </p:txBody>
      </p:sp>
      <p:sp>
        <p:nvSpPr>
          <p:cNvPr name="TextBox 22" id="22"/>
          <p:cNvSpPr txBox="true"/>
          <p:nvPr/>
        </p:nvSpPr>
        <p:spPr>
          <a:xfrm rot="0">
            <a:off x="2785691" y="7569792"/>
            <a:ext cx="4302143" cy="1768986"/>
          </a:xfrm>
          <a:prstGeom prst="rect">
            <a:avLst/>
          </a:prstGeom>
        </p:spPr>
        <p:txBody>
          <a:bodyPr anchor="t" rtlCol="false" tIns="0" lIns="0" bIns="0" rIns="0">
            <a:spAutoFit/>
          </a:bodyPr>
          <a:lstStyle/>
          <a:p>
            <a:pPr algn="l">
              <a:lnSpc>
                <a:spcPts val="3499"/>
              </a:lnSpc>
              <a:spcBef>
                <a:spcPct val="0"/>
              </a:spcBef>
            </a:pPr>
            <a:r>
              <a:rPr lang="en-US" sz="2499">
                <a:solidFill>
                  <a:srgbClr val="F7F4FA"/>
                </a:solidFill>
                <a:latin typeface="Codec Pro"/>
                <a:ea typeface="Codec Pro"/>
                <a:cs typeface="Codec Pro"/>
                <a:sym typeface="Codec Pro"/>
              </a:rPr>
              <a:t>should leverage these insights to optimize conversions and maximize user satisfaction.</a:t>
            </a:r>
          </a:p>
        </p:txBody>
      </p:sp>
      <p:sp>
        <p:nvSpPr>
          <p:cNvPr name="TextBox 23" id="23"/>
          <p:cNvSpPr txBox="true"/>
          <p:nvPr/>
        </p:nvSpPr>
        <p:spPr>
          <a:xfrm rot="0">
            <a:off x="9881674" y="911785"/>
            <a:ext cx="5682528" cy="737022"/>
          </a:xfrm>
          <a:prstGeom prst="rect">
            <a:avLst/>
          </a:prstGeom>
        </p:spPr>
        <p:txBody>
          <a:bodyPr anchor="t" rtlCol="false" tIns="0" lIns="0" bIns="0" rIns="0">
            <a:spAutoFit/>
          </a:bodyPr>
          <a:lstStyle/>
          <a:p>
            <a:pPr algn="l">
              <a:lnSpc>
                <a:spcPts val="5226"/>
              </a:lnSpc>
            </a:pPr>
            <a:r>
              <a:rPr lang="en-US" sz="4355">
                <a:solidFill>
                  <a:srgbClr val="17161C"/>
                </a:solidFill>
                <a:latin typeface="Codec Pro"/>
                <a:ea typeface="Codec Pro"/>
                <a:cs typeface="Codec Pro"/>
                <a:sym typeface="Codec Pro"/>
              </a:rPr>
              <a:t>Conclusion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F628E"/>
        </a:solidFill>
      </p:bgPr>
    </p:bg>
    <p:spTree>
      <p:nvGrpSpPr>
        <p:cNvPr id="1" name=""/>
        <p:cNvGrpSpPr/>
        <p:nvPr/>
      </p:nvGrpSpPr>
      <p:grpSpPr>
        <a:xfrm>
          <a:off x="0" y="0"/>
          <a:ext cx="0" cy="0"/>
          <a:chOff x="0" y="0"/>
          <a:chExt cx="0" cy="0"/>
        </a:xfrm>
      </p:grpSpPr>
      <p:sp>
        <p:nvSpPr>
          <p:cNvPr name="AutoShape 2" id="2"/>
          <p:cNvSpPr/>
          <p:nvPr/>
        </p:nvSpPr>
        <p:spPr>
          <a:xfrm rot="0">
            <a:off x="6527434" y="-1026"/>
            <a:ext cx="11760566" cy="10289052"/>
          </a:xfrm>
          <a:prstGeom prst="rect">
            <a:avLst/>
          </a:prstGeom>
          <a:solidFill>
            <a:srgbClr val="FDFCF3"/>
          </a:solidFill>
        </p:spPr>
      </p:sp>
      <p:sp>
        <p:nvSpPr>
          <p:cNvPr name="Freeform 3" id="3"/>
          <p:cNvSpPr/>
          <p:nvPr/>
        </p:nvSpPr>
        <p:spPr>
          <a:xfrm flipH="false" flipV="false" rot="0">
            <a:off x="7042654" y="386805"/>
            <a:ext cx="3727781" cy="5154822"/>
          </a:xfrm>
          <a:custGeom>
            <a:avLst/>
            <a:gdLst/>
            <a:ahLst/>
            <a:cxnLst/>
            <a:rect r="r" b="b" t="t" l="l"/>
            <a:pathLst>
              <a:path h="5154822" w="3727781">
                <a:moveTo>
                  <a:pt x="0" y="0"/>
                </a:moveTo>
                <a:lnTo>
                  <a:pt x="3727781" y="0"/>
                </a:lnTo>
                <a:lnTo>
                  <a:pt x="3727781" y="5154822"/>
                </a:lnTo>
                <a:lnTo>
                  <a:pt x="0" y="5154822"/>
                </a:lnTo>
                <a:lnTo>
                  <a:pt x="0" y="0"/>
                </a:lnTo>
                <a:close/>
              </a:path>
            </a:pathLst>
          </a:custGeom>
          <a:blipFill>
            <a:blip r:embed="rId2"/>
            <a:stretch>
              <a:fillRect l="0" t="0" r="0" b="0"/>
            </a:stretch>
          </a:blipFill>
        </p:spPr>
      </p:sp>
      <p:sp>
        <p:nvSpPr>
          <p:cNvPr name="Freeform 4" id="4"/>
          <p:cNvSpPr/>
          <p:nvPr/>
        </p:nvSpPr>
        <p:spPr>
          <a:xfrm flipH="false" flipV="false" rot="0">
            <a:off x="13261405" y="4241078"/>
            <a:ext cx="4769728" cy="4854148"/>
          </a:xfrm>
          <a:custGeom>
            <a:avLst/>
            <a:gdLst/>
            <a:ahLst/>
            <a:cxnLst/>
            <a:rect r="r" b="b" t="t" l="l"/>
            <a:pathLst>
              <a:path h="4854148" w="4769728">
                <a:moveTo>
                  <a:pt x="0" y="0"/>
                </a:moveTo>
                <a:lnTo>
                  <a:pt x="4769728" y="0"/>
                </a:lnTo>
                <a:lnTo>
                  <a:pt x="4769728" y="4854147"/>
                </a:lnTo>
                <a:lnTo>
                  <a:pt x="0" y="4854147"/>
                </a:lnTo>
                <a:lnTo>
                  <a:pt x="0" y="0"/>
                </a:lnTo>
                <a:close/>
              </a:path>
            </a:pathLst>
          </a:custGeom>
          <a:blipFill>
            <a:blip r:embed="rId3"/>
            <a:stretch>
              <a:fillRect l="0" t="0" r="0" b="0"/>
            </a:stretch>
          </a:blipFill>
        </p:spPr>
      </p:sp>
      <p:sp>
        <p:nvSpPr>
          <p:cNvPr name="Freeform 5" id="5"/>
          <p:cNvSpPr/>
          <p:nvPr/>
        </p:nvSpPr>
        <p:spPr>
          <a:xfrm flipH="false" flipV="false" rot="0">
            <a:off x="15879536" y="386805"/>
            <a:ext cx="2151597" cy="2742232"/>
          </a:xfrm>
          <a:custGeom>
            <a:avLst/>
            <a:gdLst/>
            <a:ahLst/>
            <a:cxnLst/>
            <a:rect r="r" b="b" t="t" l="l"/>
            <a:pathLst>
              <a:path h="2742232" w="2151597">
                <a:moveTo>
                  <a:pt x="0" y="0"/>
                </a:moveTo>
                <a:lnTo>
                  <a:pt x="2151597" y="0"/>
                </a:lnTo>
                <a:lnTo>
                  <a:pt x="2151597" y="2742232"/>
                </a:lnTo>
                <a:lnTo>
                  <a:pt x="0" y="2742232"/>
                </a:lnTo>
                <a:lnTo>
                  <a:pt x="0" y="0"/>
                </a:lnTo>
                <a:close/>
              </a:path>
            </a:pathLst>
          </a:custGeom>
          <a:blipFill>
            <a:blip r:embed="rId4"/>
            <a:stretch>
              <a:fillRect l="0" t="0" r="0" b="0"/>
            </a:stretch>
          </a:blipFill>
        </p:spPr>
      </p:sp>
      <p:sp>
        <p:nvSpPr>
          <p:cNvPr name="TextBox 6" id="6"/>
          <p:cNvSpPr txBox="true"/>
          <p:nvPr/>
        </p:nvSpPr>
        <p:spPr>
          <a:xfrm rot="0">
            <a:off x="1028700" y="933450"/>
            <a:ext cx="4683328" cy="1073747"/>
          </a:xfrm>
          <a:prstGeom prst="rect">
            <a:avLst/>
          </a:prstGeom>
        </p:spPr>
        <p:txBody>
          <a:bodyPr anchor="t" rtlCol="false" tIns="0" lIns="0" bIns="0" rIns="0">
            <a:spAutoFit/>
          </a:bodyPr>
          <a:lstStyle/>
          <a:p>
            <a:pPr algn="l">
              <a:lnSpc>
                <a:spcPts val="7706"/>
              </a:lnSpc>
            </a:pPr>
            <a:r>
              <a:rPr lang="en-US" sz="6422">
                <a:solidFill>
                  <a:srgbClr val="F7F4FA"/>
                </a:solidFill>
                <a:latin typeface="Codec Pro"/>
                <a:ea typeface="Codec Pro"/>
                <a:cs typeface="Codec Pro"/>
                <a:sym typeface="Codec Pro"/>
              </a:rPr>
              <a:t>Questions</a:t>
            </a:r>
          </a:p>
        </p:txBody>
      </p:sp>
      <p:sp>
        <p:nvSpPr>
          <p:cNvPr name="TextBox 7" id="7"/>
          <p:cNvSpPr txBox="true"/>
          <p:nvPr/>
        </p:nvSpPr>
        <p:spPr>
          <a:xfrm rot="0">
            <a:off x="1028700" y="3199417"/>
            <a:ext cx="4683328" cy="1997597"/>
          </a:xfrm>
          <a:prstGeom prst="rect">
            <a:avLst/>
          </a:prstGeom>
        </p:spPr>
        <p:txBody>
          <a:bodyPr anchor="t" rtlCol="false" tIns="0" lIns="0" bIns="0" rIns="0">
            <a:spAutoFit/>
          </a:bodyPr>
          <a:lstStyle/>
          <a:p>
            <a:pPr algn="l">
              <a:lnSpc>
                <a:spcPts val="3182"/>
              </a:lnSpc>
            </a:pPr>
            <a:r>
              <a:rPr lang="en-US" sz="2273">
                <a:solidFill>
                  <a:srgbClr val="F7F4FA"/>
                </a:solidFill>
                <a:latin typeface="Codec Pro"/>
                <a:ea typeface="Codec Pro"/>
                <a:cs typeface="Codec Pro"/>
                <a:sym typeface="Codec Pro"/>
              </a:rPr>
              <a:t>Q&amp;A</a:t>
            </a:r>
          </a:p>
          <a:p>
            <a:pPr algn="l">
              <a:lnSpc>
                <a:spcPts val="3182"/>
              </a:lnSpc>
            </a:pPr>
            <a:r>
              <a:rPr lang="en-US" sz="2273">
                <a:solidFill>
                  <a:srgbClr val="F7F4FA"/>
                </a:solidFill>
                <a:latin typeface="Codec Pro"/>
                <a:ea typeface="Codec Pro"/>
                <a:cs typeface="Codec Pro"/>
                <a:sym typeface="Codec Pro"/>
              </a:rPr>
              <a:t>Thank you for your attention!</a:t>
            </a:r>
          </a:p>
          <a:p>
            <a:pPr algn="l">
              <a:lnSpc>
                <a:spcPts val="3182"/>
              </a:lnSpc>
              <a:spcBef>
                <a:spcPct val="0"/>
              </a:spcBef>
            </a:pPr>
            <a:r>
              <a:rPr lang="en-US" sz="2273">
                <a:solidFill>
                  <a:srgbClr val="F7F4FA"/>
                </a:solidFill>
                <a:latin typeface="Codec Pro"/>
                <a:ea typeface="Codec Pro"/>
                <a:cs typeface="Codec Pro"/>
                <a:sym typeface="Codec Pro"/>
              </a:rPr>
              <a:t>Let’s discuss any questions or further details you'd like to explore.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CF3"/>
        </a:solidFill>
      </p:bgPr>
    </p:bg>
    <p:spTree>
      <p:nvGrpSpPr>
        <p:cNvPr id="1" name=""/>
        <p:cNvGrpSpPr/>
        <p:nvPr/>
      </p:nvGrpSpPr>
      <p:grpSpPr>
        <a:xfrm>
          <a:off x="0" y="0"/>
          <a:ext cx="0" cy="0"/>
          <a:chOff x="0" y="0"/>
          <a:chExt cx="0" cy="0"/>
        </a:xfrm>
      </p:grpSpPr>
      <p:grpSp>
        <p:nvGrpSpPr>
          <p:cNvPr name="Group 2" id="2"/>
          <p:cNvGrpSpPr/>
          <p:nvPr/>
        </p:nvGrpSpPr>
        <p:grpSpPr>
          <a:xfrm rot="0">
            <a:off x="7788453" y="2191841"/>
            <a:ext cx="771999" cy="77199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628E"/>
            </a:solidFill>
          </p:spPr>
        </p:sp>
      </p:grpSp>
      <p:grpSp>
        <p:nvGrpSpPr>
          <p:cNvPr name="Group 4" id="4"/>
          <p:cNvGrpSpPr/>
          <p:nvPr/>
        </p:nvGrpSpPr>
        <p:grpSpPr>
          <a:xfrm rot="0">
            <a:off x="7788453" y="3471682"/>
            <a:ext cx="771999" cy="771999"/>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628E"/>
            </a:solidFill>
          </p:spPr>
        </p:sp>
      </p:grpSp>
      <p:grpSp>
        <p:nvGrpSpPr>
          <p:cNvPr name="Group 6" id="6"/>
          <p:cNvGrpSpPr/>
          <p:nvPr/>
        </p:nvGrpSpPr>
        <p:grpSpPr>
          <a:xfrm rot="0">
            <a:off x="7788453" y="6031363"/>
            <a:ext cx="771999" cy="771999"/>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628E"/>
            </a:solidFill>
          </p:spPr>
        </p:sp>
      </p:grpSp>
      <p:grpSp>
        <p:nvGrpSpPr>
          <p:cNvPr name="Group 8" id="8"/>
          <p:cNvGrpSpPr/>
          <p:nvPr/>
        </p:nvGrpSpPr>
        <p:grpSpPr>
          <a:xfrm rot="0">
            <a:off x="7788453" y="4751522"/>
            <a:ext cx="771999" cy="771999"/>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628E"/>
            </a:solidFill>
          </p:spPr>
        </p:sp>
      </p:grpSp>
      <p:grpSp>
        <p:nvGrpSpPr>
          <p:cNvPr name="Group 10" id="10"/>
          <p:cNvGrpSpPr/>
          <p:nvPr/>
        </p:nvGrpSpPr>
        <p:grpSpPr>
          <a:xfrm rot="0">
            <a:off x="7788453" y="7311203"/>
            <a:ext cx="771999" cy="771999"/>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628E"/>
            </a:solidFill>
          </p:spPr>
        </p:sp>
      </p:grpSp>
      <p:sp>
        <p:nvSpPr>
          <p:cNvPr name="TextBox 12" id="12"/>
          <p:cNvSpPr txBox="true"/>
          <p:nvPr/>
        </p:nvSpPr>
        <p:spPr>
          <a:xfrm rot="0">
            <a:off x="9204270" y="1961383"/>
            <a:ext cx="7322748" cy="841439"/>
          </a:xfrm>
          <a:prstGeom prst="rect">
            <a:avLst/>
          </a:prstGeom>
        </p:spPr>
        <p:txBody>
          <a:bodyPr anchor="t" rtlCol="false" tIns="0" lIns="0" bIns="0" rIns="0">
            <a:spAutoFit/>
          </a:bodyPr>
          <a:lstStyle/>
          <a:p>
            <a:pPr algn="l">
              <a:lnSpc>
                <a:spcPts val="6873"/>
              </a:lnSpc>
            </a:pPr>
            <a:r>
              <a:rPr lang="en-US" sz="3436">
                <a:solidFill>
                  <a:srgbClr val="17161C"/>
                </a:solidFill>
                <a:latin typeface="Codec Pro"/>
                <a:ea typeface="Codec Pro"/>
                <a:cs typeface="Codec Pro"/>
                <a:sym typeface="Codec Pro"/>
              </a:rPr>
              <a:t>Objective &amp; Data Sources</a:t>
            </a:r>
          </a:p>
        </p:txBody>
      </p:sp>
      <p:sp>
        <p:nvSpPr>
          <p:cNvPr name="TextBox 13" id="13"/>
          <p:cNvSpPr txBox="true"/>
          <p:nvPr/>
        </p:nvSpPr>
        <p:spPr>
          <a:xfrm rot="0">
            <a:off x="7901847" y="2124260"/>
            <a:ext cx="545211" cy="726186"/>
          </a:xfrm>
          <a:prstGeom prst="rect">
            <a:avLst/>
          </a:prstGeom>
        </p:spPr>
        <p:txBody>
          <a:bodyPr anchor="t" rtlCol="false" tIns="0" lIns="0" bIns="0" rIns="0">
            <a:spAutoFit/>
          </a:bodyPr>
          <a:lstStyle/>
          <a:p>
            <a:pPr algn="ctr">
              <a:lnSpc>
                <a:spcPts val="5652"/>
              </a:lnSpc>
            </a:pPr>
            <a:r>
              <a:rPr lang="en-US" sz="3600">
                <a:solidFill>
                  <a:srgbClr val="F7F4FA"/>
                </a:solidFill>
                <a:latin typeface="Codec Pro"/>
                <a:ea typeface="Codec Pro"/>
                <a:cs typeface="Codec Pro"/>
                <a:sym typeface="Codec Pro"/>
              </a:rPr>
              <a:t>1</a:t>
            </a:r>
          </a:p>
        </p:txBody>
      </p:sp>
      <p:sp>
        <p:nvSpPr>
          <p:cNvPr name="TextBox 14" id="14"/>
          <p:cNvSpPr txBox="true"/>
          <p:nvPr/>
        </p:nvSpPr>
        <p:spPr>
          <a:xfrm rot="0">
            <a:off x="9204270" y="3243451"/>
            <a:ext cx="7547266" cy="841439"/>
          </a:xfrm>
          <a:prstGeom prst="rect">
            <a:avLst/>
          </a:prstGeom>
        </p:spPr>
        <p:txBody>
          <a:bodyPr anchor="t" rtlCol="false" tIns="0" lIns="0" bIns="0" rIns="0">
            <a:spAutoFit/>
          </a:bodyPr>
          <a:lstStyle/>
          <a:p>
            <a:pPr algn="l" marL="0" indent="0" lvl="1">
              <a:lnSpc>
                <a:spcPts val="6873"/>
              </a:lnSpc>
              <a:spcBef>
                <a:spcPct val="0"/>
              </a:spcBef>
            </a:pPr>
            <a:r>
              <a:rPr lang="en-US" sz="3436">
                <a:solidFill>
                  <a:srgbClr val="17161C"/>
                </a:solidFill>
                <a:latin typeface="Codec Pro"/>
                <a:ea typeface="Codec Pro"/>
                <a:cs typeface="Codec Pro"/>
                <a:sym typeface="Codec Pro"/>
              </a:rPr>
              <a:t>User Segmentation &amp; Classification</a:t>
            </a:r>
          </a:p>
        </p:txBody>
      </p:sp>
      <p:sp>
        <p:nvSpPr>
          <p:cNvPr name="TextBox 15" id="15"/>
          <p:cNvSpPr txBox="true"/>
          <p:nvPr/>
        </p:nvSpPr>
        <p:spPr>
          <a:xfrm rot="0">
            <a:off x="7901847" y="3404101"/>
            <a:ext cx="545211" cy="72618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7F4FA"/>
                </a:solidFill>
                <a:latin typeface="Codec Pro"/>
                <a:ea typeface="Codec Pro"/>
                <a:cs typeface="Codec Pro"/>
                <a:sym typeface="Codec Pro"/>
              </a:rPr>
              <a:t>2</a:t>
            </a:r>
          </a:p>
        </p:txBody>
      </p:sp>
      <p:sp>
        <p:nvSpPr>
          <p:cNvPr name="TextBox 16" id="16"/>
          <p:cNvSpPr txBox="true"/>
          <p:nvPr/>
        </p:nvSpPr>
        <p:spPr>
          <a:xfrm rot="0">
            <a:off x="9204270" y="5807588"/>
            <a:ext cx="7322748" cy="841439"/>
          </a:xfrm>
          <a:prstGeom prst="rect">
            <a:avLst/>
          </a:prstGeom>
        </p:spPr>
        <p:txBody>
          <a:bodyPr anchor="t" rtlCol="false" tIns="0" lIns="0" bIns="0" rIns="0">
            <a:spAutoFit/>
          </a:bodyPr>
          <a:lstStyle/>
          <a:p>
            <a:pPr algn="l" marL="0" indent="0" lvl="1">
              <a:lnSpc>
                <a:spcPts val="6873"/>
              </a:lnSpc>
              <a:spcBef>
                <a:spcPct val="0"/>
              </a:spcBef>
            </a:pPr>
            <a:r>
              <a:rPr lang="en-US" sz="3436">
                <a:solidFill>
                  <a:srgbClr val="17161C"/>
                </a:solidFill>
                <a:latin typeface="Codec Pro"/>
                <a:ea typeface="Codec Pro"/>
                <a:cs typeface="Codec Pro"/>
                <a:sym typeface="Codec Pro"/>
              </a:rPr>
              <a:t>User Segmentation Overview</a:t>
            </a:r>
          </a:p>
        </p:txBody>
      </p:sp>
      <p:sp>
        <p:nvSpPr>
          <p:cNvPr name="TextBox 17" id="17"/>
          <p:cNvSpPr txBox="true"/>
          <p:nvPr/>
        </p:nvSpPr>
        <p:spPr>
          <a:xfrm rot="0">
            <a:off x="7901847" y="5963782"/>
            <a:ext cx="545211" cy="72618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7F4FA"/>
                </a:solidFill>
                <a:latin typeface="Codec Pro"/>
                <a:ea typeface="Codec Pro"/>
                <a:cs typeface="Codec Pro"/>
                <a:sym typeface="Codec Pro"/>
              </a:rPr>
              <a:t>4</a:t>
            </a:r>
          </a:p>
        </p:txBody>
      </p:sp>
      <p:sp>
        <p:nvSpPr>
          <p:cNvPr name="TextBox 18" id="18"/>
          <p:cNvSpPr txBox="true"/>
          <p:nvPr/>
        </p:nvSpPr>
        <p:spPr>
          <a:xfrm rot="0">
            <a:off x="9204270" y="4525519"/>
            <a:ext cx="7322748" cy="841439"/>
          </a:xfrm>
          <a:prstGeom prst="rect">
            <a:avLst/>
          </a:prstGeom>
        </p:spPr>
        <p:txBody>
          <a:bodyPr anchor="t" rtlCol="false" tIns="0" lIns="0" bIns="0" rIns="0">
            <a:spAutoFit/>
          </a:bodyPr>
          <a:lstStyle/>
          <a:p>
            <a:pPr algn="l" marL="0" indent="0" lvl="1">
              <a:lnSpc>
                <a:spcPts val="6873"/>
              </a:lnSpc>
              <a:spcBef>
                <a:spcPct val="0"/>
              </a:spcBef>
            </a:pPr>
            <a:r>
              <a:rPr lang="en-US" sz="3436">
                <a:solidFill>
                  <a:srgbClr val="17161C"/>
                </a:solidFill>
                <a:latin typeface="Codec Pro"/>
                <a:ea typeface="Codec Pro"/>
                <a:cs typeface="Codec Pro"/>
                <a:sym typeface="Codec Pro"/>
              </a:rPr>
              <a:t>Flight &amp; Hotel Metrics</a:t>
            </a:r>
          </a:p>
        </p:txBody>
      </p:sp>
      <p:sp>
        <p:nvSpPr>
          <p:cNvPr name="TextBox 19" id="19"/>
          <p:cNvSpPr txBox="true"/>
          <p:nvPr/>
        </p:nvSpPr>
        <p:spPr>
          <a:xfrm rot="0">
            <a:off x="7901847" y="4683941"/>
            <a:ext cx="545211" cy="72618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7F4FA"/>
                </a:solidFill>
                <a:latin typeface="Codec Pro"/>
                <a:ea typeface="Codec Pro"/>
                <a:cs typeface="Codec Pro"/>
                <a:sym typeface="Codec Pro"/>
              </a:rPr>
              <a:t>3</a:t>
            </a:r>
          </a:p>
        </p:txBody>
      </p:sp>
      <p:sp>
        <p:nvSpPr>
          <p:cNvPr name="TextBox 20" id="20"/>
          <p:cNvSpPr txBox="true"/>
          <p:nvPr/>
        </p:nvSpPr>
        <p:spPr>
          <a:xfrm rot="0">
            <a:off x="9204270" y="7089656"/>
            <a:ext cx="7322748" cy="841439"/>
          </a:xfrm>
          <a:prstGeom prst="rect">
            <a:avLst/>
          </a:prstGeom>
        </p:spPr>
        <p:txBody>
          <a:bodyPr anchor="t" rtlCol="false" tIns="0" lIns="0" bIns="0" rIns="0">
            <a:spAutoFit/>
          </a:bodyPr>
          <a:lstStyle/>
          <a:p>
            <a:pPr algn="l" marL="0" indent="0" lvl="1">
              <a:lnSpc>
                <a:spcPts val="6873"/>
              </a:lnSpc>
              <a:spcBef>
                <a:spcPct val="0"/>
              </a:spcBef>
            </a:pPr>
            <a:r>
              <a:rPr lang="en-US" sz="3436">
                <a:solidFill>
                  <a:srgbClr val="17161C"/>
                </a:solidFill>
                <a:latin typeface="Codec Pro"/>
                <a:ea typeface="Codec Pro"/>
                <a:cs typeface="Codec Pro"/>
                <a:sym typeface="Codec Pro"/>
              </a:rPr>
              <a:t>Gender-based Travel Preferences</a:t>
            </a:r>
          </a:p>
        </p:txBody>
      </p:sp>
      <p:sp>
        <p:nvSpPr>
          <p:cNvPr name="TextBox 21" id="21"/>
          <p:cNvSpPr txBox="true"/>
          <p:nvPr/>
        </p:nvSpPr>
        <p:spPr>
          <a:xfrm rot="0">
            <a:off x="7896295" y="7243622"/>
            <a:ext cx="545211" cy="72618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7F4FA"/>
                </a:solidFill>
                <a:latin typeface="Codec Pro"/>
                <a:ea typeface="Codec Pro"/>
                <a:cs typeface="Codec Pro"/>
                <a:sym typeface="Codec Pro"/>
              </a:rPr>
              <a:t>5</a:t>
            </a:r>
          </a:p>
        </p:txBody>
      </p:sp>
      <p:sp>
        <p:nvSpPr>
          <p:cNvPr name="Freeform 22" id="22"/>
          <p:cNvSpPr/>
          <p:nvPr/>
        </p:nvSpPr>
        <p:spPr>
          <a:xfrm flipH="false" flipV="false" rot="0">
            <a:off x="-3974260" y="2684738"/>
            <a:ext cx="11610968" cy="10492093"/>
          </a:xfrm>
          <a:custGeom>
            <a:avLst/>
            <a:gdLst/>
            <a:ahLst/>
            <a:cxnLst/>
            <a:rect r="r" b="b" t="t" l="l"/>
            <a:pathLst>
              <a:path h="10492093" w="11610968">
                <a:moveTo>
                  <a:pt x="0" y="0"/>
                </a:moveTo>
                <a:lnTo>
                  <a:pt x="11610968" y="0"/>
                </a:lnTo>
                <a:lnTo>
                  <a:pt x="11610968" y="10492093"/>
                </a:lnTo>
                <a:lnTo>
                  <a:pt x="0" y="104920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2103753" y="2042403"/>
            <a:ext cx="4257587" cy="1352500"/>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17161C"/>
                </a:solidFill>
                <a:latin typeface="Codec Pro"/>
                <a:ea typeface="Codec Pro"/>
                <a:cs typeface="Codec Pro"/>
                <a:sym typeface="Codec Pro"/>
              </a:rPr>
              <a:t>Agenda</a:t>
            </a:r>
          </a:p>
        </p:txBody>
      </p:sp>
      <p:grpSp>
        <p:nvGrpSpPr>
          <p:cNvPr name="Group 24" id="24"/>
          <p:cNvGrpSpPr/>
          <p:nvPr/>
        </p:nvGrpSpPr>
        <p:grpSpPr>
          <a:xfrm rot="0">
            <a:off x="7788453" y="8492809"/>
            <a:ext cx="765491" cy="765491"/>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F628E"/>
            </a:solidFill>
          </p:spPr>
        </p:sp>
      </p:grpSp>
      <p:sp>
        <p:nvSpPr>
          <p:cNvPr name="TextBox 26" id="26"/>
          <p:cNvSpPr txBox="true"/>
          <p:nvPr/>
        </p:nvSpPr>
        <p:spPr>
          <a:xfrm rot="0">
            <a:off x="9192334" y="8270400"/>
            <a:ext cx="7261013" cy="837075"/>
          </a:xfrm>
          <a:prstGeom prst="rect">
            <a:avLst/>
          </a:prstGeom>
        </p:spPr>
        <p:txBody>
          <a:bodyPr anchor="t" rtlCol="false" tIns="0" lIns="0" bIns="0" rIns="0">
            <a:spAutoFit/>
          </a:bodyPr>
          <a:lstStyle/>
          <a:p>
            <a:pPr algn="l" marL="0" indent="0" lvl="1">
              <a:lnSpc>
                <a:spcPts val="6815"/>
              </a:lnSpc>
              <a:spcBef>
                <a:spcPct val="0"/>
              </a:spcBef>
            </a:pPr>
            <a:r>
              <a:rPr lang="en-US" sz="3407">
                <a:solidFill>
                  <a:srgbClr val="17161C"/>
                </a:solidFill>
                <a:latin typeface="Codec Pro"/>
                <a:ea typeface="Codec Pro"/>
                <a:cs typeface="Codec Pro"/>
                <a:sym typeface="Codec Pro"/>
              </a:rPr>
              <a:t>Key Insights &amp; Recommendations</a:t>
            </a:r>
          </a:p>
        </p:txBody>
      </p:sp>
      <p:sp>
        <p:nvSpPr>
          <p:cNvPr name="TextBox 27" id="27"/>
          <p:cNvSpPr txBox="true"/>
          <p:nvPr/>
        </p:nvSpPr>
        <p:spPr>
          <a:xfrm rot="0">
            <a:off x="7862298" y="8356125"/>
            <a:ext cx="613204" cy="913580"/>
          </a:xfrm>
          <a:prstGeom prst="rect">
            <a:avLst/>
          </a:prstGeom>
        </p:spPr>
        <p:txBody>
          <a:bodyPr anchor="t" rtlCol="false" tIns="0" lIns="0" bIns="0" rIns="0">
            <a:spAutoFit/>
          </a:bodyPr>
          <a:lstStyle/>
          <a:p>
            <a:pPr algn="ctr" marL="0" indent="0" lvl="1">
              <a:lnSpc>
                <a:spcPts val="7002"/>
              </a:lnSpc>
              <a:spcBef>
                <a:spcPct val="0"/>
              </a:spcBef>
            </a:pPr>
            <a:r>
              <a:rPr lang="en-US" sz="4459">
                <a:solidFill>
                  <a:srgbClr val="F7F4FA"/>
                </a:solidFill>
                <a:latin typeface="Codec Pro"/>
                <a:ea typeface="Codec Pro"/>
                <a:cs typeface="Codec Pro"/>
                <a:sym typeface="Codec Pro"/>
              </a:rPr>
              <a:t>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CF3"/>
        </a:solidFill>
      </p:bgPr>
    </p:bg>
    <p:spTree>
      <p:nvGrpSpPr>
        <p:cNvPr id="1" name=""/>
        <p:cNvGrpSpPr/>
        <p:nvPr/>
      </p:nvGrpSpPr>
      <p:grpSpPr>
        <a:xfrm>
          <a:off x="0" y="0"/>
          <a:ext cx="0" cy="0"/>
          <a:chOff x="0" y="0"/>
          <a:chExt cx="0" cy="0"/>
        </a:xfrm>
      </p:grpSpPr>
      <p:sp>
        <p:nvSpPr>
          <p:cNvPr name="AutoShape 2" id="2"/>
          <p:cNvSpPr/>
          <p:nvPr/>
        </p:nvSpPr>
        <p:spPr>
          <a:xfrm rot="-10800000">
            <a:off x="10960620" y="0"/>
            <a:ext cx="8759445" cy="10287000"/>
          </a:xfrm>
          <a:prstGeom prst="rect">
            <a:avLst/>
          </a:prstGeom>
          <a:solidFill>
            <a:srgbClr val="0C6980"/>
          </a:solidFill>
        </p:spPr>
      </p:sp>
      <p:sp>
        <p:nvSpPr>
          <p:cNvPr name="Freeform 3" id="3"/>
          <p:cNvSpPr/>
          <p:nvPr/>
        </p:nvSpPr>
        <p:spPr>
          <a:xfrm flipH="false" flipV="false" rot="0">
            <a:off x="11773551" y="-714067"/>
            <a:ext cx="12363420" cy="12251025"/>
          </a:xfrm>
          <a:custGeom>
            <a:avLst/>
            <a:gdLst/>
            <a:ahLst/>
            <a:cxnLst/>
            <a:rect r="r" b="b" t="t" l="l"/>
            <a:pathLst>
              <a:path h="12251025" w="12363420">
                <a:moveTo>
                  <a:pt x="0" y="0"/>
                </a:moveTo>
                <a:lnTo>
                  <a:pt x="12363420" y="0"/>
                </a:lnTo>
                <a:lnTo>
                  <a:pt x="12363420" y="12251025"/>
                </a:lnTo>
                <a:lnTo>
                  <a:pt x="0" y="1225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0960620" y="3104539"/>
            <a:ext cx="5056689" cy="3493713"/>
          </a:xfrm>
          <a:custGeom>
            <a:avLst/>
            <a:gdLst/>
            <a:ahLst/>
            <a:cxnLst/>
            <a:rect r="r" b="b" t="t" l="l"/>
            <a:pathLst>
              <a:path h="3493713" w="5056689">
                <a:moveTo>
                  <a:pt x="5056690" y="0"/>
                </a:moveTo>
                <a:lnTo>
                  <a:pt x="0" y="0"/>
                </a:lnTo>
                <a:lnTo>
                  <a:pt x="0" y="3493713"/>
                </a:lnTo>
                <a:lnTo>
                  <a:pt x="5056690" y="3493713"/>
                </a:lnTo>
                <a:lnTo>
                  <a:pt x="505669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3047389"/>
            <a:ext cx="5652838" cy="628650"/>
          </a:xfrm>
          <a:prstGeom prst="rect">
            <a:avLst/>
          </a:prstGeom>
        </p:spPr>
        <p:txBody>
          <a:bodyPr anchor="t" rtlCol="false" tIns="0" lIns="0" bIns="0" rIns="0">
            <a:spAutoFit/>
          </a:bodyPr>
          <a:lstStyle/>
          <a:p>
            <a:pPr algn="l">
              <a:lnSpc>
                <a:spcPts val="4559"/>
              </a:lnSpc>
            </a:pPr>
            <a:r>
              <a:rPr lang="en-US" sz="3799">
                <a:solidFill>
                  <a:srgbClr val="17161C"/>
                </a:solidFill>
                <a:latin typeface="Codec Pro"/>
                <a:ea typeface="Codec Pro"/>
                <a:cs typeface="Codec Pro"/>
                <a:sym typeface="Codec Pro"/>
              </a:rPr>
              <a:t>Goal</a:t>
            </a:r>
          </a:p>
        </p:txBody>
      </p:sp>
      <p:sp>
        <p:nvSpPr>
          <p:cNvPr name="TextBox 6" id="6"/>
          <p:cNvSpPr txBox="true"/>
          <p:nvPr/>
        </p:nvSpPr>
        <p:spPr>
          <a:xfrm rot="0">
            <a:off x="1028700" y="895350"/>
            <a:ext cx="8499855" cy="1352550"/>
          </a:xfrm>
          <a:prstGeom prst="rect">
            <a:avLst/>
          </a:prstGeom>
        </p:spPr>
        <p:txBody>
          <a:bodyPr anchor="t" rtlCol="false" tIns="0" lIns="0" bIns="0" rIns="0">
            <a:spAutoFit/>
          </a:bodyPr>
          <a:lstStyle/>
          <a:p>
            <a:pPr algn="l">
              <a:lnSpc>
                <a:spcPts val="9600"/>
              </a:lnSpc>
            </a:pPr>
            <a:r>
              <a:rPr lang="en-US" sz="8000">
                <a:solidFill>
                  <a:srgbClr val="17161C"/>
                </a:solidFill>
                <a:latin typeface="Codec Pro"/>
                <a:ea typeface="Codec Pro"/>
                <a:cs typeface="Codec Pro"/>
                <a:sym typeface="Codec Pro"/>
              </a:rPr>
              <a:t>Objective</a:t>
            </a:r>
          </a:p>
        </p:txBody>
      </p:sp>
      <p:sp>
        <p:nvSpPr>
          <p:cNvPr name="TextBox 7" id="7"/>
          <p:cNvSpPr txBox="true"/>
          <p:nvPr/>
        </p:nvSpPr>
        <p:spPr>
          <a:xfrm rot="0">
            <a:off x="846260" y="4308450"/>
            <a:ext cx="8499855" cy="2120265"/>
          </a:xfrm>
          <a:prstGeom prst="rect">
            <a:avLst/>
          </a:prstGeom>
        </p:spPr>
        <p:txBody>
          <a:bodyPr anchor="t" rtlCol="false" tIns="0" lIns="0" bIns="0" rIns="0">
            <a:spAutoFit/>
          </a:bodyPr>
          <a:lstStyle/>
          <a:p>
            <a:pPr algn="l">
              <a:lnSpc>
                <a:spcPts val="3359"/>
              </a:lnSpc>
              <a:spcBef>
                <a:spcPct val="0"/>
              </a:spcBef>
            </a:pPr>
            <a:r>
              <a:rPr lang="en-US" sz="2400">
                <a:solidFill>
                  <a:srgbClr val="17161C"/>
                </a:solidFill>
                <a:latin typeface="Codec Pro"/>
                <a:ea typeface="Codec Pro"/>
                <a:cs typeface="Codec Pro"/>
                <a:sym typeface="Codec Pro"/>
              </a:rPr>
              <a:t>To classify users based on their travel and booking behaviours using metrics from flight, hotel, and browsing data. This will help in identifying key user segments, understanding their preferences, and driving personalized marketing strategies.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CF3"/>
        </a:solidFill>
      </p:bgPr>
    </p:bg>
    <p:spTree>
      <p:nvGrpSpPr>
        <p:cNvPr id="1" name=""/>
        <p:cNvGrpSpPr/>
        <p:nvPr/>
      </p:nvGrpSpPr>
      <p:grpSpPr>
        <a:xfrm>
          <a:off x="0" y="0"/>
          <a:ext cx="0" cy="0"/>
          <a:chOff x="0" y="0"/>
          <a:chExt cx="0" cy="0"/>
        </a:xfrm>
      </p:grpSpPr>
      <p:sp>
        <p:nvSpPr>
          <p:cNvPr name="AutoShape 2" id="2"/>
          <p:cNvSpPr/>
          <p:nvPr/>
        </p:nvSpPr>
        <p:spPr>
          <a:xfrm rot="-10800000">
            <a:off x="0" y="0"/>
            <a:ext cx="8759445" cy="10287000"/>
          </a:xfrm>
          <a:prstGeom prst="rect">
            <a:avLst/>
          </a:prstGeom>
          <a:solidFill>
            <a:srgbClr val="0C6980"/>
          </a:solidFill>
        </p:spPr>
      </p:sp>
      <p:sp>
        <p:nvSpPr>
          <p:cNvPr name="Freeform 3" id="3"/>
          <p:cNvSpPr/>
          <p:nvPr/>
        </p:nvSpPr>
        <p:spPr>
          <a:xfrm flipH="true" flipV="false" rot="0">
            <a:off x="-6763819" y="-1963854"/>
            <a:ext cx="12640393" cy="10434070"/>
          </a:xfrm>
          <a:custGeom>
            <a:avLst/>
            <a:gdLst/>
            <a:ahLst/>
            <a:cxnLst/>
            <a:rect r="r" b="b" t="t" l="l"/>
            <a:pathLst>
              <a:path h="10434070" w="12640393">
                <a:moveTo>
                  <a:pt x="12640393" y="0"/>
                </a:moveTo>
                <a:lnTo>
                  <a:pt x="0" y="0"/>
                </a:lnTo>
                <a:lnTo>
                  <a:pt x="0" y="10434069"/>
                </a:lnTo>
                <a:lnTo>
                  <a:pt x="12640393" y="10434069"/>
                </a:lnTo>
                <a:lnTo>
                  <a:pt x="126403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397480" y="6935487"/>
            <a:ext cx="3361966" cy="2322813"/>
          </a:xfrm>
          <a:custGeom>
            <a:avLst/>
            <a:gdLst/>
            <a:ahLst/>
            <a:cxnLst/>
            <a:rect r="r" b="b" t="t" l="l"/>
            <a:pathLst>
              <a:path h="2322813" w="3361966">
                <a:moveTo>
                  <a:pt x="0" y="0"/>
                </a:moveTo>
                <a:lnTo>
                  <a:pt x="3361965" y="0"/>
                </a:lnTo>
                <a:lnTo>
                  <a:pt x="3361965" y="2322813"/>
                </a:lnTo>
                <a:lnTo>
                  <a:pt x="0" y="23228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9528555" y="1897235"/>
            <a:ext cx="5644905" cy="457200"/>
          </a:xfrm>
          <a:prstGeom prst="rect">
            <a:avLst/>
          </a:prstGeom>
        </p:spPr>
        <p:txBody>
          <a:bodyPr anchor="t" rtlCol="false" tIns="0" lIns="0" bIns="0" rIns="0">
            <a:spAutoFit/>
          </a:bodyPr>
          <a:lstStyle/>
          <a:p>
            <a:pPr algn="l">
              <a:lnSpc>
                <a:spcPts val="3239"/>
              </a:lnSpc>
            </a:pPr>
            <a:r>
              <a:rPr lang="en-US" sz="2699">
                <a:solidFill>
                  <a:srgbClr val="17161C"/>
                </a:solidFill>
                <a:latin typeface="Codec Pro"/>
                <a:ea typeface="Codec Pro"/>
                <a:cs typeface="Codec Pro"/>
                <a:sym typeface="Codec Pro"/>
              </a:rPr>
              <a:t>Key Data Tables:</a:t>
            </a:r>
          </a:p>
        </p:txBody>
      </p:sp>
      <p:sp>
        <p:nvSpPr>
          <p:cNvPr name="TextBox 6" id="6"/>
          <p:cNvSpPr txBox="true"/>
          <p:nvPr/>
        </p:nvSpPr>
        <p:spPr>
          <a:xfrm rot="0">
            <a:off x="9528555" y="2452590"/>
            <a:ext cx="8519372" cy="5728380"/>
          </a:xfrm>
          <a:prstGeom prst="rect">
            <a:avLst/>
          </a:prstGeom>
        </p:spPr>
        <p:txBody>
          <a:bodyPr anchor="t" rtlCol="false" tIns="0" lIns="0" bIns="0" rIns="0">
            <a:spAutoFit/>
          </a:bodyPr>
          <a:lstStyle/>
          <a:p>
            <a:pPr algn="l" marL="586511" indent="-293255" lvl="1">
              <a:lnSpc>
                <a:spcPts val="3803"/>
              </a:lnSpc>
              <a:spcBef>
                <a:spcPct val="0"/>
              </a:spcBef>
              <a:buAutoNum type="arabicPeriod" startAt="1"/>
            </a:pPr>
            <a:r>
              <a:rPr lang="en-US" sz="2716">
                <a:solidFill>
                  <a:srgbClr val="17161C"/>
                </a:solidFill>
                <a:latin typeface="Codec Pro"/>
                <a:ea typeface="Codec Pro"/>
                <a:cs typeface="Codec Pro"/>
                <a:sym typeface="Codec Pro"/>
              </a:rPr>
              <a:t>Sessions – Records of user interactions (clicks, session durations, conversions).</a:t>
            </a:r>
          </a:p>
          <a:p>
            <a:pPr algn="l" marL="586511" indent="-293255" lvl="1">
              <a:lnSpc>
                <a:spcPts val="3803"/>
              </a:lnSpc>
              <a:spcBef>
                <a:spcPct val="0"/>
              </a:spcBef>
              <a:buAutoNum type="arabicPeriod" startAt="1"/>
            </a:pPr>
            <a:r>
              <a:rPr lang="en-US" sz="2716">
                <a:solidFill>
                  <a:srgbClr val="17161C"/>
                </a:solidFill>
                <a:latin typeface="Codec Pro"/>
                <a:ea typeface="Codec Pro"/>
                <a:cs typeface="Codec Pro"/>
                <a:sym typeface="Codec Pro"/>
              </a:rPr>
              <a:t>Flights – Information on flight reservations, discounts, distances, and baggage specifics.</a:t>
            </a:r>
          </a:p>
          <a:p>
            <a:pPr algn="l" marL="586511" indent="-293255" lvl="1">
              <a:lnSpc>
                <a:spcPts val="3803"/>
              </a:lnSpc>
              <a:spcBef>
                <a:spcPct val="0"/>
              </a:spcBef>
              <a:buAutoNum type="arabicPeriod" startAt="1"/>
            </a:pPr>
            <a:r>
              <a:rPr lang="en-US" sz="2716">
                <a:solidFill>
                  <a:srgbClr val="17161C"/>
                </a:solidFill>
                <a:latin typeface="Codec Pro"/>
                <a:ea typeface="Codec Pro"/>
                <a:cs typeface="Codec Pro"/>
                <a:sym typeface="Codec Pro"/>
              </a:rPr>
              <a:t>Hotels – Details regarding hotel bookings, nights stayed, room types, and overall expenses.</a:t>
            </a:r>
          </a:p>
          <a:p>
            <a:pPr algn="l" marL="586511" indent="-293255" lvl="1">
              <a:lnSpc>
                <a:spcPts val="3803"/>
              </a:lnSpc>
              <a:spcBef>
                <a:spcPct val="0"/>
              </a:spcBef>
              <a:buAutoNum type="arabicPeriod" startAt="1"/>
            </a:pPr>
            <a:r>
              <a:rPr lang="en-US" sz="2716">
                <a:solidFill>
                  <a:srgbClr val="17161C"/>
                </a:solidFill>
                <a:latin typeface="Codec Pro"/>
                <a:ea typeface="Codec Pro"/>
                <a:cs typeface="Codec Pro"/>
                <a:sym typeface="Codec Pro"/>
              </a:rPr>
              <a:t>Users – Demographic data about users (age, location, marital status, children).</a:t>
            </a:r>
          </a:p>
          <a:p>
            <a:pPr algn="l">
              <a:lnSpc>
                <a:spcPts val="3803"/>
              </a:lnSpc>
              <a:spcBef>
                <a:spcPct val="0"/>
              </a:spcBef>
            </a:pPr>
            <a:r>
              <a:rPr lang="en-US" sz="2716">
                <a:solidFill>
                  <a:srgbClr val="17161C"/>
                </a:solidFill>
                <a:latin typeface="Codec Pro"/>
                <a:ea typeface="Codec Pro"/>
                <a:cs typeface="Codec Pro"/>
                <a:sym typeface="Codec Pro"/>
              </a:rPr>
              <a:t>Behavioral Metrics – Categorization of users according to their travel habits and preferences (displayed in Tableau visualizations).</a:t>
            </a:r>
          </a:p>
        </p:txBody>
      </p:sp>
      <p:sp>
        <p:nvSpPr>
          <p:cNvPr name="TextBox 7" id="7"/>
          <p:cNvSpPr txBox="true"/>
          <p:nvPr/>
        </p:nvSpPr>
        <p:spPr>
          <a:xfrm rot="0">
            <a:off x="1028700" y="3096491"/>
            <a:ext cx="6166139" cy="2571750"/>
          </a:xfrm>
          <a:prstGeom prst="rect">
            <a:avLst/>
          </a:prstGeom>
        </p:spPr>
        <p:txBody>
          <a:bodyPr anchor="t" rtlCol="false" tIns="0" lIns="0" bIns="0" rIns="0">
            <a:spAutoFit/>
          </a:bodyPr>
          <a:lstStyle/>
          <a:p>
            <a:pPr algn="l">
              <a:lnSpc>
                <a:spcPts val="9600"/>
              </a:lnSpc>
            </a:pPr>
            <a:r>
              <a:rPr lang="en-US" sz="8000">
                <a:solidFill>
                  <a:srgbClr val="F7F4FA"/>
                </a:solidFill>
                <a:latin typeface="Codec Pro"/>
                <a:ea typeface="Codec Pro"/>
                <a:cs typeface="Codec Pro"/>
                <a:sym typeface="Codec Pro"/>
              </a:rPr>
              <a:t>Data Sources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CF3"/>
        </a:solidFill>
      </p:bgPr>
    </p:bg>
    <p:spTree>
      <p:nvGrpSpPr>
        <p:cNvPr id="1" name=""/>
        <p:cNvGrpSpPr/>
        <p:nvPr/>
      </p:nvGrpSpPr>
      <p:grpSpPr>
        <a:xfrm>
          <a:off x="0" y="0"/>
          <a:ext cx="0" cy="0"/>
          <a:chOff x="0" y="0"/>
          <a:chExt cx="0" cy="0"/>
        </a:xfrm>
      </p:grpSpPr>
      <p:sp>
        <p:nvSpPr>
          <p:cNvPr name="Freeform 2" id="2"/>
          <p:cNvSpPr/>
          <p:nvPr/>
        </p:nvSpPr>
        <p:spPr>
          <a:xfrm flipH="false" flipV="false" rot="0">
            <a:off x="-5674073" y="-1322217"/>
            <a:ext cx="14660025" cy="13247331"/>
          </a:xfrm>
          <a:custGeom>
            <a:avLst/>
            <a:gdLst/>
            <a:ahLst/>
            <a:cxnLst/>
            <a:rect r="r" b="b" t="t" l="l"/>
            <a:pathLst>
              <a:path h="13247331" w="14660025">
                <a:moveTo>
                  <a:pt x="0" y="0"/>
                </a:moveTo>
                <a:lnTo>
                  <a:pt x="14660025" y="0"/>
                </a:lnTo>
                <a:lnTo>
                  <a:pt x="14660025" y="13247331"/>
                </a:lnTo>
                <a:lnTo>
                  <a:pt x="0" y="132473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10800000">
            <a:off x="9528555" y="0"/>
            <a:ext cx="8759445" cy="10287000"/>
          </a:xfrm>
          <a:prstGeom prst="rect">
            <a:avLst/>
          </a:prstGeom>
          <a:solidFill>
            <a:srgbClr val="0C6980"/>
          </a:solidFill>
        </p:spPr>
      </p:sp>
      <p:sp>
        <p:nvSpPr>
          <p:cNvPr name="Freeform 4" id="4"/>
          <p:cNvSpPr/>
          <p:nvPr/>
        </p:nvSpPr>
        <p:spPr>
          <a:xfrm flipH="false" flipV="false" rot="0">
            <a:off x="17002191" y="8881635"/>
            <a:ext cx="257109" cy="376665"/>
          </a:xfrm>
          <a:custGeom>
            <a:avLst/>
            <a:gdLst/>
            <a:ahLst/>
            <a:cxnLst/>
            <a:rect r="r" b="b" t="t" l="l"/>
            <a:pathLst>
              <a:path h="376665" w="257109">
                <a:moveTo>
                  <a:pt x="0" y="0"/>
                </a:moveTo>
                <a:lnTo>
                  <a:pt x="257109" y="0"/>
                </a:lnTo>
                <a:lnTo>
                  <a:pt x="257109" y="376665"/>
                </a:lnTo>
                <a:lnTo>
                  <a:pt x="0" y="3766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50677" y="7879585"/>
            <a:ext cx="7315200" cy="2380765"/>
          </a:xfrm>
          <a:custGeom>
            <a:avLst/>
            <a:gdLst/>
            <a:ahLst/>
            <a:cxnLst/>
            <a:rect r="r" b="b" t="t" l="l"/>
            <a:pathLst>
              <a:path h="2380765" w="7315200">
                <a:moveTo>
                  <a:pt x="0" y="0"/>
                </a:moveTo>
                <a:lnTo>
                  <a:pt x="7315200" y="0"/>
                </a:lnTo>
                <a:lnTo>
                  <a:pt x="7315200" y="2380765"/>
                </a:lnTo>
                <a:lnTo>
                  <a:pt x="0" y="23807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325261" y="1005664"/>
            <a:ext cx="3541854" cy="7117069"/>
          </a:xfrm>
          <a:custGeom>
            <a:avLst/>
            <a:gdLst/>
            <a:ahLst/>
            <a:cxnLst/>
            <a:rect r="r" b="b" t="t" l="l"/>
            <a:pathLst>
              <a:path h="7117069" w="3541854">
                <a:moveTo>
                  <a:pt x="0" y="0"/>
                </a:moveTo>
                <a:lnTo>
                  <a:pt x="3541854" y="0"/>
                </a:lnTo>
                <a:lnTo>
                  <a:pt x="3541854" y="7117069"/>
                </a:lnTo>
                <a:lnTo>
                  <a:pt x="0" y="71170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468136" y="1584350"/>
            <a:ext cx="3286720" cy="6078656"/>
          </a:xfrm>
          <a:custGeom>
            <a:avLst/>
            <a:gdLst/>
            <a:ahLst/>
            <a:cxnLst/>
            <a:rect r="r" b="b" t="t" l="l"/>
            <a:pathLst>
              <a:path h="6078656" w="3286720">
                <a:moveTo>
                  <a:pt x="0" y="0"/>
                </a:moveTo>
                <a:lnTo>
                  <a:pt x="3286720" y="0"/>
                </a:lnTo>
                <a:lnTo>
                  <a:pt x="3286720" y="6078655"/>
                </a:lnTo>
                <a:lnTo>
                  <a:pt x="0" y="6078655"/>
                </a:lnTo>
                <a:lnTo>
                  <a:pt x="0" y="0"/>
                </a:lnTo>
                <a:close/>
              </a:path>
            </a:pathLst>
          </a:custGeom>
          <a:blipFill>
            <a:blip r:embed="rId10"/>
            <a:stretch>
              <a:fillRect l="-4347" t="-500" r="-33677" b="-2874"/>
            </a:stretch>
          </a:blipFill>
        </p:spPr>
      </p:sp>
      <p:sp>
        <p:nvSpPr>
          <p:cNvPr name="TextBox 8" id="8"/>
          <p:cNvSpPr txBox="true"/>
          <p:nvPr/>
        </p:nvSpPr>
        <p:spPr>
          <a:xfrm rot="0">
            <a:off x="10654460" y="1098440"/>
            <a:ext cx="6170125" cy="895619"/>
          </a:xfrm>
          <a:prstGeom prst="rect">
            <a:avLst/>
          </a:prstGeom>
        </p:spPr>
        <p:txBody>
          <a:bodyPr anchor="t" rtlCol="false" tIns="0" lIns="0" bIns="0" rIns="0">
            <a:spAutoFit/>
          </a:bodyPr>
          <a:lstStyle/>
          <a:p>
            <a:pPr algn="l">
              <a:lnSpc>
                <a:spcPts val="6475"/>
              </a:lnSpc>
            </a:pPr>
            <a:r>
              <a:rPr lang="en-US" sz="5395">
                <a:solidFill>
                  <a:srgbClr val="FFFFFF"/>
                </a:solidFill>
                <a:latin typeface="Codec Pro"/>
                <a:ea typeface="Codec Pro"/>
                <a:cs typeface="Codec Pro"/>
                <a:sym typeface="Codec Pro"/>
              </a:rPr>
              <a:t>Process Overview</a:t>
            </a:r>
          </a:p>
        </p:txBody>
      </p:sp>
      <p:sp>
        <p:nvSpPr>
          <p:cNvPr name="TextBox 9" id="9"/>
          <p:cNvSpPr txBox="true"/>
          <p:nvPr/>
        </p:nvSpPr>
        <p:spPr>
          <a:xfrm rot="0">
            <a:off x="9667870" y="2567476"/>
            <a:ext cx="7755132" cy="6694284"/>
          </a:xfrm>
          <a:prstGeom prst="rect">
            <a:avLst/>
          </a:prstGeom>
        </p:spPr>
        <p:txBody>
          <a:bodyPr anchor="t" rtlCol="false" tIns="0" lIns="0" bIns="0" rIns="0">
            <a:spAutoFit/>
          </a:bodyPr>
          <a:lstStyle/>
          <a:p>
            <a:pPr algn="l">
              <a:lnSpc>
                <a:spcPts val="3773"/>
              </a:lnSpc>
              <a:spcBef>
                <a:spcPct val="0"/>
              </a:spcBef>
            </a:pPr>
            <a:r>
              <a:rPr lang="en-US" sz="2695" b="true">
                <a:solidFill>
                  <a:srgbClr val="FFFFFF"/>
                </a:solidFill>
                <a:latin typeface="Codec Pro Bold"/>
                <a:ea typeface="Codec Pro Bold"/>
                <a:cs typeface="Codec Pro Bold"/>
                <a:sym typeface="Codec Pro Bold"/>
              </a:rPr>
              <a:t>Key </a:t>
            </a:r>
            <a:r>
              <a:rPr lang="en-US" sz="2695" b="true">
                <a:solidFill>
                  <a:srgbClr val="FFFFFF"/>
                </a:solidFill>
                <a:latin typeface="Codec Pro Bold"/>
                <a:ea typeface="Codec Pro Bold"/>
                <a:cs typeface="Codec Pro Bold"/>
                <a:sym typeface="Codec Pro Bold"/>
              </a:rPr>
              <a:t>Steps:</a:t>
            </a:r>
          </a:p>
          <a:p>
            <a:pPr algn="l" marL="581965" indent="-290982" lvl="1">
              <a:lnSpc>
                <a:spcPts val="3773"/>
              </a:lnSpc>
              <a:spcBef>
                <a:spcPct val="0"/>
              </a:spcBef>
              <a:buAutoNum type="arabicPeriod" startAt="1"/>
            </a:pPr>
            <a:r>
              <a:rPr lang="en-US" sz="2695">
                <a:solidFill>
                  <a:srgbClr val="FFFFFF"/>
                </a:solidFill>
                <a:latin typeface="Codec Pro"/>
                <a:ea typeface="Codec Pro"/>
                <a:cs typeface="Codec Pro"/>
                <a:sym typeface="Codec Pro"/>
              </a:rPr>
              <a:t>Filter frequent users (7+ sessions).</a:t>
            </a:r>
          </a:p>
          <a:p>
            <a:pPr algn="l" marL="581965" indent="-290982" lvl="1">
              <a:lnSpc>
                <a:spcPts val="3773"/>
              </a:lnSpc>
              <a:spcBef>
                <a:spcPct val="0"/>
              </a:spcBef>
              <a:buAutoNum type="arabicPeriod" startAt="1"/>
            </a:pPr>
            <a:r>
              <a:rPr lang="en-US" sz="2695">
                <a:solidFill>
                  <a:srgbClr val="FFFFFF"/>
                </a:solidFill>
                <a:latin typeface="Codec Pro"/>
                <a:ea typeface="Codec Pro"/>
                <a:cs typeface="Codec Pro"/>
                <a:sym typeface="Codec Pro"/>
              </a:rPr>
              <a:t>Calculate detailed flight metrics (discount usage, distance, and baggage).</a:t>
            </a:r>
          </a:p>
          <a:p>
            <a:pPr algn="l" marL="581965" indent="-290982" lvl="1">
              <a:lnSpc>
                <a:spcPts val="3773"/>
              </a:lnSpc>
              <a:spcBef>
                <a:spcPct val="0"/>
              </a:spcBef>
              <a:buAutoNum type="arabicPeriod" startAt="1"/>
            </a:pPr>
            <a:r>
              <a:rPr lang="en-US" sz="2695">
                <a:solidFill>
                  <a:srgbClr val="FFFFFF"/>
                </a:solidFill>
                <a:latin typeface="Codec Pro"/>
                <a:ea typeface="Codec Pro"/>
                <a:cs typeface="Codec Pro"/>
                <a:sym typeface="Codec Pro"/>
              </a:rPr>
              <a:t>Analyze browsing behavior (session time, clicks, and conversion rates).</a:t>
            </a:r>
          </a:p>
          <a:p>
            <a:pPr algn="l" marL="581965" indent="-290982" lvl="1">
              <a:lnSpc>
                <a:spcPts val="3773"/>
              </a:lnSpc>
              <a:spcBef>
                <a:spcPct val="0"/>
              </a:spcBef>
              <a:buAutoNum type="arabicPeriod" startAt="1"/>
            </a:pPr>
            <a:r>
              <a:rPr lang="en-US" sz="2695">
                <a:solidFill>
                  <a:srgbClr val="FFFFFF"/>
                </a:solidFill>
                <a:latin typeface="Codec Pro"/>
                <a:ea typeface="Codec Pro"/>
                <a:cs typeface="Codec Pro"/>
                <a:sym typeface="Codec Pro"/>
              </a:rPr>
              <a:t>Evaluate hotel preferences (spending, room bookings).</a:t>
            </a:r>
          </a:p>
          <a:p>
            <a:pPr algn="l" marL="581965" indent="-290982" lvl="1">
              <a:lnSpc>
                <a:spcPts val="3773"/>
              </a:lnSpc>
              <a:spcBef>
                <a:spcPct val="0"/>
              </a:spcBef>
              <a:buAutoNum type="arabicPeriod" startAt="1"/>
            </a:pPr>
            <a:r>
              <a:rPr lang="en-US" sz="2695">
                <a:solidFill>
                  <a:srgbClr val="FFFFFF"/>
                </a:solidFill>
                <a:latin typeface="Codec Pro"/>
                <a:ea typeface="Codec Pro"/>
                <a:cs typeface="Codec Pro"/>
                <a:sym typeface="Codec Pro"/>
              </a:rPr>
              <a:t>Create indices (Flight, Hotel, Browsing, Bargain Hunter).</a:t>
            </a:r>
          </a:p>
          <a:p>
            <a:pPr algn="l" marL="581965" indent="-290982" lvl="1">
              <a:lnSpc>
                <a:spcPts val="3773"/>
              </a:lnSpc>
              <a:spcBef>
                <a:spcPct val="0"/>
              </a:spcBef>
              <a:buAutoNum type="arabicPeriod" startAt="1"/>
            </a:pPr>
            <a:r>
              <a:rPr lang="en-US" sz="2695">
                <a:solidFill>
                  <a:srgbClr val="FFFFFF"/>
                </a:solidFill>
                <a:latin typeface="Codec Pro"/>
                <a:ea typeface="Codec Pro"/>
                <a:cs typeface="Codec Pro"/>
                <a:sym typeface="Codec Pro"/>
              </a:rPr>
              <a:t>Classify users into distinct groups based on Tableau dashboard insights.</a:t>
            </a:r>
          </a:p>
          <a:p>
            <a:pPr algn="l">
              <a:lnSpc>
                <a:spcPts val="3773"/>
              </a:lnSpc>
              <a:spcBef>
                <a:spcPct val="0"/>
              </a:spcBef>
            </a:pPr>
          </a:p>
          <a:p>
            <a:pPr algn="l">
              <a:lnSpc>
                <a:spcPts val="377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F628E"/>
        </a:solidFill>
      </p:bgPr>
    </p:bg>
    <p:spTree>
      <p:nvGrpSpPr>
        <p:cNvPr id="1" name=""/>
        <p:cNvGrpSpPr/>
        <p:nvPr/>
      </p:nvGrpSpPr>
      <p:grpSpPr>
        <a:xfrm>
          <a:off x="0" y="0"/>
          <a:ext cx="0" cy="0"/>
          <a:chOff x="0" y="0"/>
          <a:chExt cx="0" cy="0"/>
        </a:xfrm>
      </p:grpSpPr>
      <p:sp>
        <p:nvSpPr>
          <p:cNvPr name="AutoShape 2" id="2"/>
          <p:cNvSpPr/>
          <p:nvPr/>
        </p:nvSpPr>
        <p:spPr>
          <a:xfrm rot="0">
            <a:off x="8831600" y="0"/>
            <a:ext cx="9456400" cy="10294344"/>
          </a:xfrm>
          <a:prstGeom prst="rect">
            <a:avLst/>
          </a:prstGeom>
          <a:solidFill>
            <a:srgbClr val="FDFCF3"/>
          </a:solidFill>
        </p:spPr>
      </p:sp>
      <p:sp>
        <p:nvSpPr>
          <p:cNvPr name="Freeform 3" id="3"/>
          <p:cNvSpPr/>
          <p:nvPr/>
        </p:nvSpPr>
        <p:spPr>
          <a:xfrm flipH="false" flipV="false" rot="0">
            <a:off x="-5674073" y="-1322217"/>
            <a:ext cx="14660025" cy="13247331"/>
          </a:xfrm>
          <a:custGeom>
            <a:avLst/>
            <a:gdLst/>
            <a:ahLst/>
            <a:cxnLst/>
            <a:rect r="r" b="b" t="t" l="l"/>
            <a:pathLst>
              <a:path h="13247331" w="14660025">
                <a:moveTo>
                  <a:pt x="0" y="0"/>
                </a:moveTo>
                <a:lnTo>
                  <a:pt x="14660025" y="0"/>
                </a:lnTo>
                <a:lnTo>
                  <a:pt x="14660025" y="13247331"/>
                </a:lnTo>
                <a:lnTo>
                  <a:pt x="0" y="132473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59101" y="2871115"/>
            <a:ext cx="7315200" cy="718220"/>
          </a:xfrm>
          <a:custGeom>
            <a:avLst/>
            <a:gdLst/>
            <a:ahLst/>
            <a:cxnLst/>
            <a:rect r="r" b="b" t="t" l="l"/>
            <a:pathLst>
              <a:path h="718220" w="7315200">
                <a:moveTo>
                  <a:pt x="0" y="0"/>
                </a:moveTo>
                <a:lnTo>
                  <a:pt x="7315200" y="0"/>
                </a:lnTo>
                <a:lnTo>
                  <a:pt x="7315200" y="718220"/>
                </a:lnTo>
                <a:lnTo>
                  <a:pt x="0" y="7182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831600" y="3399506"/>
            <a:ext cx="9456400" cy="5858794"/>
          </a:xfrm>
          <a:custGeom>
            <a:avLst/>
            <a:gdLst/>
            <a:ahLst/>
            <a:cxnLst/>
            <a:rect r="r" b="b" t="t" l="l"/>
            <a:pathLst>
              <a:path h="5858794" w="9456400">
                <a:moveTo>
                  <a:pt x="0" y="0"/>
                </a:moveTo>
                <a:lnTo>
                  <a:pt x="9456400" y="0"/>
                </a:lnTo>
                <a:lnTo>
                  <a:pt x="9456400" y="5858794"/>
                </a:lnTo>
                <a:lnTo>
                  <a:pt x="0" y="5858794"/>
                </a:lnTo>
                <a:lnTo>
                  <a:pt x="0" y="0"/>
                </a:lnTo>
                <a:close/>
              </a:path>
            </a:pathLst>
          </a:custGeom>
          <a:blipFill>
            <a:blip r:embed="rId6"/>
            <a:stretch>
              <a:fillRect l="-2209" t="0" r="-1325" b="-348"/>
            </a:stretch>
          </a:blipFill>
        </p:spPr>
      </p:sp>
      <p:sp>
        <p:nvSpPr>
          <p:cNvPr name="TextBox 6" id="6"/>
          <p:cNvSpPr txBox="true"/>
          <p:nvPr/>
        </p:nvSpPr>
        <p:spPr>
          <a:xfrm rot="0">
            <a:off x="959101" y="952500"/>
            <a:ext cx="6945933" cy="1714500"/>
          </a:xfrm>
          <a:prstGeom prst="rect">
            <a:avLst/>
          </a:prstGeom>
        </p:spPr>
        <p:txBody>
          <a:bodyPr anchor="t" rtlCol="false" tIns="0" lIns="0" bIns="0" rIns="0">
            <a:spAutoFit/>
          </a:bodyPr>
          <a:lstStyle/>
          <a:p>
            <a:pPr algn="l">
              <a:lnSpc>
                <a:spcPts val="6480"/>
              </a:lnSpc>
            </a:pPr>
            <a:r>
              <a:rPr lang="en-US" sz="5400">
                <a:solidFill>
                  <a:srgbClr val="F7F4FA"/>
                </a:solidFill>
                <a:latin typeface="Codec Pro"/>
                <a:ea typeface="Codec Pro"/>
                <a:cs typeface="Codec Pro"/>
                <a:sym typeface="Codec Pro"/>
              </a:rPr>
              <a:t>User Segmentation Overview</a:t>
            </a:r>
          </a:p>
        </p:txBody>
      </p:sp>
      <p:sp>
        <p:nvSpPr>
          <p:cNvPr name="TextBox 7" id="7"/>
          <p:cNvSpPr txBox="true"/>
          <p:nvPr/>
        </p:nvSpPr>
        <p:spPr>
          <a:xfrm rot="0">
            <a:off x="1028700" y="3703635"/>
            <a:ext cx="6945933" cy="423411"/>
          </a:xfrm>
          <a:prstGeom prst="rect">
            <a:avLst/>
          </a:prstGeom>
        </p:spPr>
        <p:txBody>
          <a:bodyPr anchor="t" rtlCol="false" tIns="0" lIns="0" bIns="0" rIns="0">
            <a:spAutoFit/>
          </a:bodyPr>
          <a:lstStyle/>
          <a:p>
            <a:pPr algn="l">
              <a:lnSpc>
                <a:spcPts val="3135"/>
              </a:lnSpc>
              <a:spcBef>
                <a:spcPct val="0"/>
              </a:spcBef>
            </a:pPr>
            <a:r>
              <a:rPr lang="en-US" sz="2239">
                <a:solidFill>
                  <a:srgbClr val="F7F4FA"/>
                </a:solidFill>
                <a:latin typeface="Codec Pro"/>
                <a:ea typeface="Codec Pro"/>
                <a:cs typeface="Codec Pro"/>
                <a:sym typeface="Codec Pro"/>
              </a:rPr>
              <a:t>Main User Groups (by Percentage):</a:t>
            </a:r>
          </a:p>
        </p:txBody>
      </p:sp>
      <p:sp>
        <p:nvSpPr>
          <p:cNvPr name="TextBox 8" id="8"/>
          <p:cNvSpPr txBox="true"/>
          <p:nvPr/>
        </p:nvSpPr>
        <p:spPr>
          <a:xfrm rot="0">
            <a:off x="9528555" y="-209550"/>
            <a:ext cx="8759445" cy="3354130"/>
          </a:xfrm>
          <a:prstGeom prst="rect">
            <a:avLst/>
          </a:prstGeom>
        </p:spPr>
        <p:txBody>
          <a:bodyPr anchor="t" rtlCol="false" tIns="0" lIns="0" bIns="0" rIns="0">
            <a:spAutoFit/>
          </a:bodyPr>
          <a:lstStyle/>
          <a:p>
            <a:pPr algn="ctr" marL="0" indent="0" lvl="0">
              <a:lnSpc>
                <a:spcPts val="4473"/>
              </a:lnSpc>
              <a:spcBef>
                <a:spcPct val="0"/>
              </a:spcBef>
            </a:pPr>
            <a:r>
              <a:rPr lang="en-US" sz="2236">
                <a:solidFill>
                  <a:srgbClr val="0C6980"/>
                </a:solidFill>
                <a:latin typeface="Codec Pro"/>
                <a:ea typeface="Codec Pro"/>
                <a:cs typeface="Codec Pro"/>
                <a:sym typeface="Codec Pro"/>
              </a:rPr>
              <a:t>Primary User Groups (Percentage Breakdown):</a:t>
            </a:r>
          </a:p>
          <a:p>
            <a:pPr algn="ctr" marL="482948" indent="-241474" lvl="1">
              <a:lnSpc>
                <a:spcPts val="4473"/>
              </a:lnSpc>
              <a:spcBef>
                <a:spcPct val="0"/>
              </a:spcBef>
              <a:buFont typeface="Arial"/>
              <a:buChar char="•"/>
            </a:pPr>
            <a:r>
              <a:rPr lang="en-US" sz="2236">
                <a:solidFill>
                  <a:srgbClr val="0C6980"/>
                </a:solidFill>
                <a:latin typeface="Codec Pro"/>
                <a:ea typeface="Codec Pro"/>
                <a:cs typeface="Codec Pro"/>
                <a:sym typeface="Codec Pro"/>
              </a:rPr>
              <a:t>Comfort Seeker: 29,00% (Female), 3,84% (Male)</a:t>
            </a:r>
          </a:p>
          <a:p>
            <a:pPr algn="ctr" marL="482948" indent="-241474" lvl="1">
              <a:lnSpc>
                <a:spcPts val="4473"/>
              </a:lnSpc>
              <a:spcBef>
                <a:spcPct val="0"/>
              </a:spcBef>
              <a:buFont typeface="Arial"/>
              <a:buChar char="•"/>
            </a:pPr>
            <a:r>
              <a:rPr lang="en-US" sz="2236">
                <a:solidFill>
                  <a:srgbClr val="0C6980"/>
                </a:solidFill>
                <a:latin typeface="Codec Pro"/>
                <a:ea typeface="Codec Pro"/>
                <a:cs typeface="Codec Pro"/>
                <a:sym typeface="Codec Pro"/>
              </a:rPr>
              <a:t>Exclusive Discount Lover: 16,69% (Female), 2,07% (Male)</a:t>
            </a:r>
          </a:p>
          <a:p>
            <a:pPr algn="ctr" marL="482948" indent="-241474" lvl="1">
              <a:lnSpc>
                <a:spcPts val="4473"/>
              </a:lnSpc>
              <a:spcBef>
                <a:spcPct val="0"/>
              </a:spcBef>
              <a:buFont typeface="Arial"/>
              <a:buChar char="•"/>
            </a:pPr>
            <a:r>
              <a:rPr lang="en-US" sz="2236">
                <a:solidFill>
                  <a:srgbClr val="0C6980"/>
                </a:solidFill>
                <a:latin typeface="Codec Pro"/>
                <a:ea typeface="Codec Pro"/>
                <a:cs typeface="Codec Pro"/>
                <a:sym typeface="Codec Pro"/>
              </a:rPr>
              <a:t>Family Traveler: 13,41% (Female), 1,62% (Male)</a:t>
            </a:r>
          </a:p>
          <a:p>
            <a:pPr algn="ctr" marL="482948" indent="-241474" lvl="1">
              <a:lnSpc>
                <a:spcPts val="4473"/>
              </a:lnSpc>
              <a:spcBef>
                <a:spcPct val="0"/>
              </a:spcBef>
              <a:buFont typeface="Arial"/>
              <a:buChar char="•"/>
            </a:pPr>
            <a:r>
              <a:rPr lang="en-US" sz="2236">
                <a:solidFill>
                  <a:srgbClr val="0C6980"/>
                </a:solidFill>
                <a:latin typeface="Codec Pro"/>
                <a:ea typeface="Codec Pro"/>
                <a:cs typeface="Codec Pro"/>
                <a:sym typeface="Codec Pro"/>
              </a:rPr>
              <a:t>Frequent Traveler: 21,86% (Female), 2,91% (Male)</a:t>
            </a:r>
          </a:p>
          <a:p>
            <a:pPr algn="ctr">
              <a:lnSpc>
                <a:spcPts val="4473"/>
              </a:lnSpc>
              <a:spcBef>
                <a:spcPct val="0"/>
              </a:spcBef>
            </a:pPr>
            <a:r>
              <a:rPr lang="en-US" sz="2236">
                <a:solidFill>
                  <a:srgbClr val="0C6980"/>
                </a:solidFill>
                <a:latin typeface="Codec Pro"/>
                <a:ea typeface="Codec Pro"/>
                <a:cs typeface="Codec Pro"/>
                <a:sym typeface="Codec Pro"/>
              </a:rPr>
              <a:t>Luxury Traveler: 7,43% (Female), 1,17% (Male)</a:t>
            </a:r>
          </a:p>
        </p:txBody>
      </p:sp>
      <p:sp>
        <p:nvSpPr>
          <p:cNvPr name="TextBox 9" id="9"/>
          <p:cNvSpPr txBox="true"/>
          <p:nvPr/>
        </p:nvSpPr>
        <p:spPr>
          <a:xfrm rot="0">
            <a:off x="0" y="4476749"/>
            <a:ext cx="8736427" cy="4317366"/>
          </a:xfrm>
          <a:prstGeom prst="rect">
            <a:avLst/>
          </a:prstGeom>
        </p:spPr>
        <p:txBody>
          <a:bodyPr anchor="t" rtlCol="false" tIns="0" lIns="0" bIns="0" rIns="0">
            <a:spAutoFit/>
          </a:bodyPr>
          <a:lstStyle/>
          <a:p>
            <a:pPr algn="l" marL="0" indent="0" lvl="0">
              <a:lnSpc>
                <a:spcPts val="4946"/>
              </a:lnSpc>
              <a:spcBef>
                <a:spcPct val="0"/>
              </a:spcBef>
            </a:pPr>
            <a:r>
              <a:rPr lang="en-US" sz="2473">
                <a:solidFill>
                  <a:srgbClr val="F7F4FA"/>
                </a:solidFill>
                <a:latin typeface="Codec Pro"/>
                <a:ea typeface="Codec Pro"/>
                <a:cs typeface="Codec Pro"/>
                <a:sym typeface="Codec Pro"/>
              </a:rPr>
              <a:t>Insights:</a:t>
            </a:r>
          </a:p>
          <a:p>
            <a:pPr algn="l" marL="0" indent="0" lvl="0">
              <a:lnSpc>
                <a:spcPts val="4946"/>
              </a:lnSpc>
              <a:spcBef>
                <a:spcPct val="0"/>
              </a:spcBef>
            </a:pPr>
          </a:p>
          <a:p>
            <a:pPr algn="l">
              <a:lnSpc>
                <a:spcPts val="4946"/>
              </a:lnSpc>
              <a:spcBef>
                <a:spcPct val="0"/>
              </a:spcBef>
            </a:pPr>
            <a:r>
              <a:rPr lang="en-US" sz="2473">
                <a:solidFill>
                  <a:srgbClr val="F7F4FA"/>
                </a:solidFill>
                <a:latin typeface="Codec Pro"/>
                <a:ea typeface="Codec Pro"/>
                <a:cs typeface="Codec Pro"/>
                <a:sym typeface="Codec Pro"/>
              </a:rPr>
              <a:t>The Comfort Seekers group is the most significant, while Luxury Travelers are the smallest.</a:t>
            </a:r>
          </a:p>
          <a:p>
            <a:pPr algn="l">
              <a:lnSpc>
                <a:spcPts val="4946"/>
              </a:lnSpc>
              <a:spcBef>
                <a:spcPct val="0"/>
              </a:spcBef>
            </a:pPr>
            <a:r>
              <a:rPr lang="en-US" sz="2473">
                <a:solidFill>
                  <a:srgbClr val="F7F4FA"/>
                </a:solidFill>
                <a:latin typeface="Codec Pro"/>
                <a:ea typeface="Codec Pro"/>
                <a:cs typeface="Codec Pro"/>
                <a:sym typeface="Codec Pro"/>
              </a:rPr>
              <a:t>There is a smaller proportion of males in the Luxury Travelers group, with an equal representation of genders in both groups.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CF3"/>
        </a:solidFill>
      </p:bgPr>
    </p:bg>
    <p:spTree>
      <p:nvGrpSpPr>
        <p:cNvPr id="1" name=""/>
        <p:cNvGrpSpPr/>
        <p:nvPr/>
      </p:nvGrpSpPr>
      <p:grpSpPr>
        <a:xfrm>
          <a:off x="0" y="0"/>
          <a:ext cx="0" cy="0"/>
          <a:chOff x="0" y="0"/>
          <a:chExt cx="0" cy="0"/>
        </a:xfrm>
      </p:grpSpPr>
      <p:sp>
        <p:nvSpPr>
          <p:cNvPr name="Freeform 2" id="2"/>
          <p:cNvSpPr/>
          <p:nvPr/>
        </p:nvSpPr>
        <p:spPr>
          <a:xfrm flipH="false" flipV="false" rot="0">
            <a:off x="6331721" y="-291175"/>
            <a:ext cx="14660025" cy="13247331"/>
          </a:xfrm>
          <a:custGeom>
            <a:avLst/>
            <a:gdLst/>
            <a:ahLst/>
            <a:cxnLst/>
            <a:rect r="r" b="b" t="t" l="l"/>
            <a:pathLst>
              <a:path h="13247331" w="14660025">
                <a:moveTo>
                  <a:pt x="0" y="0"/>
                </a:moveTo>
                <a:lnTo>
                  <a:pt x="14660024" y="0"/>
                </a:lnTo>
                <a:lnTo>
                  <a:pt x="14660024" y="13247332"/>
                </a:lnTo>
                <a:lnTo>
                  <a:pt x="0" y="132473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9661" y="1671810"/>
            <a:ext cx="8934339" cy="3471690"/>
          </a:xfrm>
          <a:prstGeom prst="rect">
            <a:avLst/>
          </a:prstGeom>
        </p:spPr>
        <p:txBody>
          <a:bodyPr anchor="t" rtlCol="false" tIns="0" lIns="0" bIns="0" rIns="0">
            <a:spAutoFit/>
          </a:bodyPr>
          <a:lstStyle/>
          <a:p>
            <a:pPr algn="l">
              <a:lnSpc>
                <a:spcPts val="3027"/>
              </a:lnSpc>
            </a:pPr>
          </a:p>
          <a:p>
            <a:pPr algn="l" marL="544647" indent="-272323" lvl="1">
              <a:lnSpc>
                <a:spcPts val="3027"/>
              </a:lnSpc>
              <a:buFont typeface="Arial"/>
              <a:buChar char="•"/>
            </a:pPr>
            <a:r>
              <a:rPr lang="en-US" sz="2522">
                <a:solidFill>
                  <a:srgbClr val="17161C"/>
                </a:solidFill>
                <a:latin typeface="Codec Pro"/>
                <a:ea typeface="Codec Pro"/>
                <a:cs typeface="Codec Pro"/>
                <a:sym typeface="Codec Pro"/>
              </a:rPr>
              <a:t>Preferred Perks by Month (January to December):</a:t>
            </a:r>
          </a:p>
          <a:p>
            <a:pPr algn="l" marL="1089293" indent="-363098" lvl="2">
              <a:lnSpc>
                <a:spcPts val="3027"/>
              </a:lnSpc>
              <a:buFont typeface="Arial"/>
              <a:buChar char="⚬"/>
            </a:pPr>
            <a:r>
              <a:rPr lang="en-US" sz="2522">
                <a:solidFill>
                  <a:srgbClr val="17161C"/>
                </a:solidFill>
                <a:latin typeface="Codec Pro"/>
                <a:ea typeface="Codec Pro"/>
                <a:cs typeface="Codec Pro"/>
                <a:sym typeface="Codec Pro"/>
              </a:rPr>
              <a:t>Exclusive Flight Discounts: Peaks in January (54.80%), declines throughout the year.</a:t>
            </a:r>
          </a:p>
          <a:p>
            <a:pPr algn="l" marL="1089293" indent="-363098" lvl="2">
              <a:lnSpc>
                <a:spcPts val="3027"/>
              </a:lnSpc>
              <a:buFont typeface="Arial"/>
              <a:buChar char="⚬"/>
            </a:pPr>
            <a:r>
              <a:rPr lang="en-US" sz="2522">
                <a:solidFill>
                  <a:srgbClr val="17161C"/>
                </a:solidFill>
                <a:latin typeface="Codec Pro"/>
                <a:ea typeface="Codec Pro"/>
                <a:cs typeface="Codec Pro"/>
                <a:sym typeface="Codec Pro"/>
              </a:rPr>
              <a:t>Free Cancellation: Stable at 6.67% throughout the year, with a surge to 20% in December.</a:t>
            </a:r>
          </a:p>
          <a:p>
            <a:pPr algn="l" marL="1089293" indent="-363098" lvl="2">
              <a:lnSpc>
                <a:spcPts val="3027"/>
              </a:lnSpc>
              <a:buFont typeface="Arial"/>
              <a:buChar char="⚬"/>
            </a:pPr>
            <a:r>
              <a:rPr lang="en-US" sz="2522">
                <a:solidFill>
                  <a:srgbClr val="17161C"/>
                </a:solidFill>
                <a:latin typeface="Codec Pro"/>
                <a:ea typeface="Codec Pro"/>
                <a:cs typeface="Codec Pro"/>
                <a:sym typeface="Codec Pro"/>
              </a:rPr>
              <a:t>Free Checked Bags: Starts high in January (56.67%), showing consistent but declining interest.</a:t>
            </a:r>
          </a:p>
          <a:p>
            <a:pPr algn="l">
              <a:lnSpc>
                <a:spcPts val="3027"/>
              </a:lnSpc>
            </a:pPr>
          </a:p>
        </p:txBody>
      </p:sp>
      <p:sp>
        <p:nvSpPr>
          <p:cNvPr name="TextBox 4" id="4"/>
          <p:cNvSpPr txBox="true"/>
          <p:nvPr/>
        </p:nvSpPr>
        <p:spPr>
          <a:xfrm rot="0">
            <a:off x="426903" y="1007460"/>
            <a:ext cx="8499855" cy="637541"/>
          </a:xfrm>
          <a:prstGeom prst="rect">
            <a:avLst/>
          </a:prstGeom>
        </p:spPr>
        <p:txBody>
          <a:bodyPr anchor="t" rtlCol="false" tIns="0" lIns="0" bIns="0" rIns="0">
            <a:spAutoFit/>
          </a:bodyPr>
          <a:lstStyle/>
          <a:p>
            <a:pPr algn="l">
              <a:lnSpc>
                <a:spcPts val="4759"/>
              </a:lnSpc>
              <a:spcBef>
                <a:spcPct val="0"/>
              </a:spcBef>
            </a:pPr>
            <a:r>
              <a:rPr lang="en-US" sz="3399">
                <a:solidFill>
                  <a:srgbClr val="17161C"/>
                </a:solidFill>
                <a:latin typeface="Codec Pro"/>
                <a:ea typeface="Codec Pro"/>
                <a:cs typeface="Codec Pro"/>
                <a:sym typeface="Codec Pro"/>
              </a:rPr>
              <a:t>Flight Preferences:</a:t>
            </a:r>
          </a:p>
        </p:txBody>
      </p:sp>
      <p:sp>
        <p:nvSpPr>
          <p:cNvPr name="TextBox 5" id="5"/>
          <p:cNvSpPr txBox="true"/>
          <p:nvPr/>
        </p:nvSpPr>
        <p:spPr>
          <a:xfrm rot="0">
            <a:off x="9144000" y="7965757"/>
            <a:ext cx="8499855" cy="571500"/>
          </a:xfrm>
          <a:prstGeom prst="rect">
            <a:avLst/>
          </a:prstGeom>
        </p:spPr>
        <p:txBody>
          <a:bodyPr anchor="t" rtlCol="false" tIns="0" lIns="0" bIns="0" rIns="0">
            <a:spAutoFit/>
          </a:bodyPr>
          <a:lstStyle/>
          <a:p>
            <a:pPr algn="l">
              <a:lnSpc>
                <a:spcPts val="4079"/>
              </a:lnSpc>
            </a:pPr>
            <a:r>
              <a:rPr lang="en-US" sz="3399">
                <a:solidFill>
                  <a:srgbClr val="17161C"/>
                </a:solidFill>
                <a:latin typeface="Codec Pro"/>
                <a:ea typeface="Codec Pro"/>
                <a:cs typeface="Codec Pro"/>
                <a:sym typeface="Codec Pro"/>
              </a:rPr>
              <a:t>Hotel Metrics:</a:t>
            </a:r>
          </a:p>
        </p:txBody>
      </p:sp>
      <p:sp>
        <p:nvSpPr>
          <p:cNvPr name="TextBox 6" id="6"/>
          <p:cNvSpPr txBox="true"/>
          <p:nvPr/>
        </p:nvSpPr>
        <p:spPr>
          <a:xfrm rot="0">
            <a:off x="9144000" y="8527732"/>
            <a:ext cx="8756080" cy="1373397"/>
          </a:xfrm>
          <a:prstGeom prst="rect">
            <a:avLst/>
          </a:prstGeom>
        </p:spPr>
        <p:txBody>
          <a:bodyPr anchor="t" rtlCol="false" tIns="0" lIns="0" bIns="0" rIns="0">
            <a:spAutoFit/>
          </a:bodyPr>
          <a:lstStyle/>
          <a:p>
            <a:pPr algn="l">
              <a:lnSpc>
                <a:spcPts val="3575"/>
              </a:lnSpc>
              <a:spcBef>
                <a:spcPct val="0"/>
              </a:spcBef>
            </a:pPr>
            <a:r>
              <a:rPr lang="en-US" sz="2554">
                <a:solidFill>
                  <a:srgbClr val="17161C"/>
                </a:solidFill>
                <a:latin typeface="Codec Pro"/>
                <a:ea typeface="Codec Pro"/>
                <a:cs typeface="Codec Pro"/>
                <a:sym typeface="Codec Pro"/>
              </a:rPr>
              <a:t>Hotel bookings and profitability are highest among frequent users, with substantial spikes during later months of the year (October–December).</a:t>
            </a:r>
          </a:p>
        </p:txBody>
      </p:sp>
      <p:sp>
        <p:nvSpPr>
          <p:cNvPr name="TextBox 7" id="7"/>
          <p:cNvSpPr txBox="true"/>
          <p:nvPr/>
        </p:nvSpPr>
        <p:spPr>
          <a:xfrm rot="0">
            <a:off x="7892358" y="-118812"/>
            <a:ext cx="7357276" cy="1147512"/>
          </a:xfrm>
          <a:prstGeom prst="rect">
            <a:avLst/>
          </a:prstGeom>
        </p:spPr>
        <p:txBody>
          <a:bodyPr anchor="t" rtlCol="false" tIns="0" lIns="0" bIns="0" rIns="0">
            <a:spAutoFit/>
          </a:bodyPr>
          <a:lstStyle/>
          <a:p>
            <a:pPr algn="ctr">
              <a:lnSpc>
                <a:spcPts val="9473"/>
              </a:lnSpc>
              <a:spcBef>
                <a:spcPct val="0"/>
              </a:spcBef>
            </a:pPr>
            <a:r>
              <a:rPr lang="en-US" b="true" sz="4736">
                <a:solidFill>
                  <a:srgbClr val="17161C"/>
                </a:solidFill>
                <a:latin typeface="Codec Pro Bold"/>
                <a:ea typeface="Codec Pro Bold"/>
                <a:cs typeface="Codec Pro Bold"/>
                <a:sym typeface="Codec Pro Bold"/>
              </a:rPr>
              <a:t>Flight &amp; Hotel Metrics</a:t>
            </a:r>
          </a:p>
        </p:txBody>
      </p:sp>
      <p:sp>
        <p:nvSpPr>
          <p:cNvPr name="Freeform 8" id="8"/>
          <p:cNvSpPr/>
          <p:nvPr/>
        </p:nvSpPr>
        <p:spPr>
          <a:xfrm flipH="false" flipV="false" rot="0">
            <a:off x="31635" y="5002706"/>
            <a:ext cx="18256365" cy="2934475"/>
          </a:xfrm>
          <a:custGeom>
            <a:avLst/>
            <a:gdLst/>
            <a:ahLst/>
            <a:cxnLst/>
            <a:rect r="r" b="b" t="t" l="l"/>
            <a:pathLst>
              <a:path h="2934475" w="18256365">
                <a:moveTo>
                  <a:pt x="0" y="0"/>
                </a:moveTo>
                <a:lnTo>
                  <a:pt x="18256365" y="0"/>
                </a:lnTo>
                <a:lnTo>
                  <a:pt x="18256365" y="2934476"/>
                </a:lnTo>
                <a:lnTo>
                  <a:pt x="0" y="2934476"/>
                </a:lnTo>
                <a:lnTo>
                  <a:pt x="0" y="0"/>
                </a:lnTo>
                <a:close/>
              </a:path>
            </a:pathLst>
          </a:custGeom>
          <a:blipFill>
            <a:blip r:embed="rId4"/>
            <a:stretch>
              <a:fillRect l="-344" t="0" r="-4811" b="-3755"/>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F628E"/>
        </a:solidFill>
      </p:bgPr>
    </p:bg>
    <p:spTree>
      <p:nvGrpSpPr>
        <p:cNvPr id="1" name=""/>
        <p:cNvGrpSpPr/>
        <p:nvPr/>
      </p:nvGrpSpPr>
      <p:grpSpPr>
        <a:xfrm>
          <a:off x="0" y="0"/>
          <a:ext cx="0" cy="0"/>
          <a:chOff x="0" y="0"/>
          <a:chExt cx="0" cy="0"/>
        </a:xfrm>
      </p:grpSpPr>
      <p:sp>
        <p:nvSpPr>
          <p:cNvPr name="AutoShape 2" id="2"/>
          <p:cNvSpPr/>
          <p:nvPr/>
        </p:nvSpPr>
        <p:spPr>
          <a:xfrm rot="0">
            <a:off x="9528555" y="-7344"/>
            <a:ext cx="8759445" cy="10294344"/>
          </a:xfrm>
          <a:prstGeom prst="rect">
            <a:avLst/>
          </a:prstGeom>
          <a:solidFill>
            <a:srgbClr val="FDFCF3"/>
          </a:solidFill>
        </p:spPr>
      </p:sp>
      <p:sp>
        <p:nvSpPr>
          <p:cNvPr name="Freeform 3" id="3"/>
          <p:cNvSpPr/>
          <p:nvPr/>
        </p:nvSpPr>
        <p:spPr>
          <a:xfrm flipH="false" flipV="false" rot="-6869934">
            <a:off x="1076070" y="2146817"/>
            <a:ext cx="6506694" cy="10447504"/>
          </a:xfrm>
          <a:custGeom>
            <a:avLst/>
            <a:gdLst/>
            <a:ahLst/>
            <a:cxnLst/>
            <a:rect r="r" b="b" t="t" l="l"/>
            <a:pathLst>
              <a:path h="10447504" w="6506694">
                <a:moveTo>
                  <a:pt x="0" y="0"/>
                </a:moveTo>
                <a:lnTo>
                  <a:pt x="6506694" y="0"/>
                </a:lnTo>
                <a:lnTo>
                  <a:pt x="6506694" y="10447504"/>
                </a:lnTo>
                <a:lnTo>
                  <a:pt x="0" y="10447504"/>
                </a:lnTo>
                <a:lnTo>
                  <a:pt x="0" y="0"/>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38588" y="1212396"/>
            <a:ext cx="7315200" cy="1742348"/>
          </a:xfrm>
          <a:custGeom>
            <a:avLst/>
            <a:gdLst/>
            <a:ahLst/>
            <a:cxnLst/>
            <a:rect r="r" b="b" t="t" l="l"/>
            <a:pathLst>
              <a:path h="1742348" w="7315200">
                <a:moveTo>
                  <a:pt x="0" y="0"/>
                </a:moveTo>
                <a:lnTo>
                  <a:pt x="7315200" y="0"/>
                </a:lnTo>
                <a:lnTo>
                  <a:pt x="7315200" y="1742348"/>
                </a:lnTo>
                <a:lnTo>
                  <a:pt x="0" y="17423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5" id="5"/>
          <p:cNvSpPr txBox="true"/>
          <p:nvPr/>
        </p:nvSpPr>
        <p:spPr>
          <a:xfrm rot="0">
            <a:off x="10084663" y="457200"/>
            <a:ext cx="6266457" cy="1047750"/>
          </a:xfrm>
          <a:prstGeom prst="rect">
            <a:avLst/>
          </a:prstGeom>
        </p:spPr>
        <p:txBody>
          <a:bodyPr anchor="t" rtlCol="false" tIns="0" lIns="0" bIns="0" rIns="0">
            <a:spAutoFit/>
          </a:bodyPr>
          <a:lstStyle/>
          <a:p>
            <a:pPr algn="l">
              <a:lnSpc>
                <a:spcPts val="7560"/>
              </a:lnSpc>
            </a:pPr>
            <a:r>
              <a:rPr lang="en-US" sz="6300">
                <a:solidFill>
                  <a:srgbClr val="17161C"/>
                </a:solidFill>
                <a:latin typeface="Codec Pro"/>
                <a:ea typeface="Codec Pro"/>
                <a:cs typeface="Codec Pro"/>
                <a:sym typeface="Codec Pro"/>
              </a:rPr>
              <a:t>Gender Analysis</a:t>
            </a:r>
          </a:p>
        </p:txBody>
      </p:sp>
      <p:sp>
        <p:nvSpPr>
          <p:cNvPr name="TextBox 6" id="6"/>
          <p:cNvSpPr txBox="true"/>
          <p:nvPr/>
        </p:nvSpPr>
        <p:spPr>
          <a:xfrm rot="0">
            <a:off x="9528555" y="1462048"/>
            <a:ext cx="8759445" cy="5878393"/>
          </a:xfrm>
          <a:prstGeom prst="rect">
            <a:avLst/>
          </a:prstGeom>
        </p:spPr>
        <p:txBody>
          <a:bodyPr anchor="t" rtlCol="false" tIns="0" lIns="0" bIns="0" rIns="0">
            <a:spAutoFit/>
          </a:bodyPr>
          <a:lstStyle/>
          <a:p>
            <a:pPr algn="l">
              <a:lnSpc>
                <a:spcPts val="4014"/>
              </a:lnSpc>
              <a:spcBef>
                <a:spcPct val="0"/>
              </a:spcBef>
            </a:pPr>
            <a:r>
              <a:rPr lang="en-US" sz="2867">
                <a:solidFill>
                  <a:srgbClr val="17161C"/>
                </a:solidFill>
                <a:latin typeface="Codec Pro"/>
                <a:ea typeface="Codec Pro"/>
                <a:cs typeface="Codec Pro"/>
                <a:sym typeface="Codec Pro"/>
              </a:rPr>
              <a:t>Traveler</a:t>
            </a:r>
            <a:r>
              <a:rPr lang="en-US" sz="2867">
                <a:solidFill>
                  <a:srgbClr val="17161C"/>
                </a:solidFill>
                <a:latin typeface="Codec Pro"/>
                <a:ea typeface="Codec Pro"/>
                <a:cs typeface="Codec Pro"/>
                <a:sym typeface="Codec Pro"/>
              </a:rPr>
              <a:t> Preferences by Gender:</a:t>
            </a:r>
          </a:p>
          <a:p>
            <a:pPr algn="l" marL="489491" indent="-244746" lvl="1">
              <a:lnSpc>
                <a:spcPts val="3174"/>
              </a:lnSpc>
              <a:spcBef>
                <a:spcPct val="0"/>
              </a:spcBef>
              <a:buFont typeface="Arial"/>
              <a:buChar char="•"/>
            </a:pPr>
            <a:r>
              <a:rPr lang="en-US" sz="2267">
                <a:solidFill>
                  <a:srgbClr val="17161C"/>
                </a:solidFill>
                <a:latin typeface="Codec Pro"/>
                <a:ea typeface="Codec Pro"/>
                <a:cs typeface="Codec Pro"/>
                <a:sym typeface="Codec Pro"/>
              </a:rPr>
              <a:t>Female Users:</a:t>
            </a:r>
          </a:p>
          <a:p>
            <a:pPr algn="l" marL="978982" indent="-326327" lvl="2">
              <a:lnSpc>
                <a:spcPts val="3174"/>
              </a:lnSpc>
              <a:spcBef>
                <a:spcPct val="0"/>
              </a:spcBef>
              <a:buFont typeface="Arial"/>
              <a:buChar char="⚬"/>
            </a:pPr>
            <a:r>
              <a:rPr lang="en-US" sz="2267">
                <a:solidFill>
                  <a:srgbClr val="17161C"/>
                </a:solidFill>
                <a:latin typeface="Codec Pro"/>
                <a:ea typeface="Codec Pro"/>
                <a:cs typeface="Codec Pro"/>
                <a:sym typeface="Codec Pro"/>
              </a:rPr>
              <a:t>Dominates the Comfort Seeker and Frequent Traveler segments.</a:t>
            </a:r>
          </a:p>
          <a:p>
            <a:pPr algn="l" marL="978982" indent="-326327" lvl="2">
              <a:lnSpc>
                <a:spcPts val="3174"/>
              </a:lnSpc>
              <a:spcBef>
                <a:spcPct val="0"/>
              </a:spcBef>
              <a:buFont typeface="Arial"/>
              <a:buChar char="⚬"/>
            </a:pPr>
            <a:r>
              <a:rPr lang="en-US" sz="2267">
                <a:solidFill>
                  <a:srgbClr val="17161C"/>
                </a:solidFill>
                <a:latin typeface="Codec Pro"/>
                <a:ea typeface="Codec Pro"/>
                <a:cs typeface="Codec Pro"/>
                <a:sym typeface="Codec Pro"/>
              </a:rPr>
              <a:t>29.00% of female users prefer Comfort Seeker perks.</a:t>
            </a:r>
          </a:p>
          <a:p>
            <a:pPr algn="l" marL="489491" indent="-244746" lvl="1">
              <a:lnSpc>
                <a:spcPts val="3174"/>
              </a:lnSpc>
              <a:spcBef>
                <a:spcPct val="0"/>
              </a:spcBef>
              <a:buFont typeface="Arial"/>
              <a:buChar char="•"/>
            </a:pPr>
            <a:r>
              <a:rPr lang="en-US" sz="2267">
                <a:solidFill>
                  <a:srgbClr val="17161C"/>
                </a:solidFill>
                <a:latin typeface="Codec Pro"/>
                <a:ea typeface="Codec Pro"/>
                <a:cs typeface="Codec Pro"/>
                <a:sym typeface="Codec Pro"/>
              </a:rPr>
              <a:t>Male Users:</a:t>
            </a:r>
          </a:p>
          <a:p>
            <a:pPr algn="l" marL="978982" indent="-326327" lvl="2">
              <a:lnSpc>
                <a:spcPts val="3174"/>
              </a:lnSpc>
              <a:spcBef>
                <a:spcPct val="0"/>
              </a:spcBef>
              <a:buFont typeface="Arial"/>
              <a:buChar char="⚬"/>
            </a:pPr>
            <a:r>
              <a:rPr lang="en-US" sz="2267">
                <a:solidFill>
                  <a:srgbClr val="17161C"/>
                </a:solidFill>
                <a:latin typeface="Codec Pro"/>
                <a:ea typeface="Codec Pro"/>
                <a:cs typeface="Codec Pro"/>
                <a:sym typeface="Codec Pro"/>
              </a:rPr>
              <a:t>Show a stronger inclination towards Comfort Seeker, with 3.84% falling into this category.</a:t>
            </a:r>
          </a:p>
          <a:p>
            <a:pPr algn="l" marL="978982" indent="-326327" lvl="2">
              <a:lnSpc>
                <a:spcPts val="3174"/>
              </a:lnSpc>
              <a:spcBef>
                <a:spcPct val="0"/>
              </a:spcBef>
              <a:buFont typeface="Arial"/>
              <a:buChar char="⚬"/>
            </a:pPr>
            <a:r>
              <a:rPr lang="en-US" sz="2267">
                <a:solidFill>
                  <a:srgbClr val="17161C"/>
                </a:solidFill>
                <a:latin typeface="Codec Pro"/>
                <a:ea typeface="Codec Pro"/>
                <a:cs typeface="Codec Pro"/>
                <a:sym typeface="Codec Pro"/>
              </a:rPr>
              <a:t>Males are less represented in Luxury Traveller (1.17%).</a:t>
            </a:r>
          </a:p>
          <a:p>
            <a:pPr algn="l">
              <a:lnSpc>
                <a:spcPts val="3174"/>
              </a:lnSpc>
              <a:spcBef>
                <a:spcPct val="0"/>
              </a:spcBef>
            </a:pPr>
          </a:p>
          <a:p>
            <a:pPr algn="l">
              <a:lnSpc>
                <a:spcPts val="3874"/>
              </a:lnSpc>
              <a:spcBef>
                <a:spcPct val="0"/>
              </a:spcBef>
            </a:pPr>
            <a:r>
              <a:rPr lang="en-US" sz="2767">
                <a:solidFill>
                  <a:srgbClr val="17161C"/>
                </a:solidFill>
                <a:latin typeface="Codec Pro"/>
                <a:ea typeface="Codec Pro"/>
                <a:cs typeface="Codec Pro"/>
                <a:sym typeface="Codec Pro"/>
              </a:rPr>
              <a:t>Insights:</a:t>
            </a:r>
          </a:p>
          <a:p>
            <a:pPr algn="l">
              <a:lnSpc>
                <a:spcPts val="3314"/>
              </a:lnSpc>
              <a:spcBef>
                <a:spcPct val="0"/>
              </a:spcBef>
            </a:pPr>
            <a:r>
              <a:rPr lang="en-US" sz="2367">
                <a:solidFill>
                  <a:srgbClr val="17161C"/>
                </a:solidFill>
                <a:latin typeface="Codec Pro"/>
                <a:ea typeface="Codec Pro"/>
                <a:cs typeface="Codec Pro"/>
                <a:sym typeface="Codec Pro"/>
              </a:rPr>
              <a:t>Gender preferences show females and males prioritising comfort, while  away towards luxury experiences.</a:t>
            </a:r>
          </a:p>
          <a:p>
            <a:pPr algn="l">
              <a:lnSpc>
                <a:spcPts val="3174"/>
              </a:lnSpc>
              <a:spcBef>
                <a:spcPct val="0"/>
              </a:spcBef>
            </a:pPr>
          </a:p>
        </p:txBody>
      </p:sp>
      <p:sp>
        <p:nvSpPr>
          <p:cNvPr name="Freeform 7" id="7"/>
          <p:cNvSpPr/>
          <p:nvPr/>
        </p:nvSpPr>
        <p:spPr>
          <a:xfrm flipH="false" flipV="false" rot="0">
            <a:off x="0" y="3399506"/>
            <a:ext cx="9528555" cy="5858794"/>
          </a:xfrm>
          <a:custGeom>
            <a:avLst/>
            <a:gdLst/>
            <a:ahLst/>
            <a:cxnLst/>
            <a:rect r="r" b="b" t="t" l="l"/>
            <a:pathLst>
              <a:path h="5858794" w="9528555">
                <a:moveTo>
                  <a:pt x="0" y="0"/>
                </a:moveTo>
                <a:lnTo>
                  <a:pt x="9528555" y="0"/>
                </a:lnTo>
                <a:lnTo>
                  <a:pt x="9528555" y="5858794"/>
                </a:lnTo>
                <a:lnTo>
                  <a:pt x="0" y="5858794"/>
                </a:lnTo>
                <a:lnTo>
                  <a:pt x="0" y="0"/>
                </a:lnTo>
                <a:close/>
              </a:path>
            </a:pathLst>
          </a:custGeom>
          <a:blipFill>
            <a:blip r:embed="rId6"/>
            <a:stretch>
              <a:fillRect l="-1435" t="0" r="-1314" b="-348"/>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F628E"/>
        </a:solidFill>
      </p:bgPr>
    </p:bg>
    <p:spTree>
      <p:nvGrpSpPr>
        <p:cNvPr id="1" name=""/>
        <p:cNvGrpSpPr/>
        <p:nvPr/>
      </p:nvGrpSpPr>
      <p:grpSpPr>
        <a:xfrm>
          <a:off x="0" y="0"/>
          <a:ext cx="0" cy="0"/>
          <a:chOff x="0" y="0"/>
          <a:chExt cx="0" cy="0"/>
        </a:xfrm>
      </p:grpSpPr>
      <p:sp>
        <p:nvSpPr>
          <p:cNvPr name="Freeform 2" id="2"/>
          <p:cNvSpPr/>
          <p:nvPr/>
        </p:nvSpPr>
        <p:spPr>
          <a:xfrm flipH="false" flipV="false" rot="0">
            <a:off x="-2634583" y="3795736"/>
            <a:ext cx="10613391" cy="8066177"/>
          </a:xfrm>
          <a:custGeom>
            <a:avLst/>
            <a:gdLst/>
            <a:ahLst/>
            <a:cxnLst/>
            <a:rect r="r" b="b" t="t" l="l"/>
            <a:pathLst>
              <a:path h="8066177" w="10613391">
                <a:moveTo>
                  <a:pt x="0" y="0"/>
                </a:moveTo>
                <a:lnTo>
                  <a:pt x="10613390" y="0"/>
                </a:lnTo>
                <a:lnTo>
                  <a:pt x="10613390" y="8066177"/>
                </a:lnTo>
                <a:lnTo>
                  <a:pt x="0" y="8066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7389" y="1253473"/>
            <a:ext cx="8578808" cy="6575352"/>
            <a:chOff x="0" y="0"/>
            <a:chExt cx="11438410" cy="8767136"/>
          </a:xfrm>
        </p:grpSpPr>
        <p:grpSp>
          <p:nvGrpSpPr>
            <p:cNvPr name="Group 4" id="4"/>
            <p:cNvGrpSpPr/>
            <p:nvPr/>
          </p:nvGrpSpPr>
          <p:grpSpPr>
            <a:xfrm rot="0">
              <a:off x="0" y="0"/>
              <a:ext cx="11438410" cy="8767136"/>
              <a:chOff x="0" y="0"/>
              <a:chExt cx="4730444" cy="3625718"/>
            </a:xfrm>
          </p:grpSpPr>
          <p:sp>
            <p:nvSpPr>
              <p:cNvPr name="Freeform 5" id="5"/>
              <p:cNvSpPr/>
              <p:nvPr/>
            </p:nvSpPr>
            <p:spPr>
              <a:xfrm flipH="false" flipV="false" rot="0">
                <a:off x="0" y="0"/>
                <a:ext cx="4730444" cy="3625717"/>
              </a:xfrm>
              <a:custGeom>
                <a:avLst/>
                <a:gdLst/>
                <a:ahLst/>
                <a:cxnLst/>
                <a:rect r="r" b="b" t="t" l="l"/>
                <a:pathLst>
                  <a:path h="3625717" w="4730444">
                    <a:moveTo>
                      <a:pt x="0" y="0"/>
                    </a:moveTo>
                    <a:lnTo>
                      <a:pt x="4730444" y="0"/>
                    </a:lnTo>
                    <a:lnTo>
                      <a:pt x="4730444" y="3625717"/>
                    </a:lnTo>
                    <a:lnTo>
                      <a:pt x="0" y="3625717"/>
                    </a:lnTo>
                    <a:close/>
                  </a:path>
                </a:pathLst>
              </a:custGeom>
              <a:solidFill>
                <a:srgbClr val="F7F4FA"/>
              </a:solidFill>
            </p:spPr>
          </p:sp>
        </p:grpSp>
        <p:sp>
          <p:nvSpPr>
            <p:cNvPr name="TextBox 6" id="6"/>
            <p:cNvSpPr txBox="true"/>
            <p:nvPr/>
          </p:nvSpPr>
          <p:spPr>
            <a:xfrm rot="0">
              <a:off x="1194888" y="588214"/>
              <a:ext cx="9048635" cy="568325"/>
            </a:xfrm>
            <a:prstGeom prst="rect">
              <a:avLst/>
            </a:prstGeom>
          </p:spPr>
          <p:txBody>
            <a:bodyPr anchor="t" rtlCol="false" tIns="0" lIns="0" bIns="0" rIns="0">
              <a:spAutoFit/>
            </a:bodyPr>
            <a:lstStyle/>
            <a:p>
              <a:pPr algn="ctr">
                <a:lnSpc>
                  <a:spcPts val="3105"/>
                </a:lnSpc>
              </a:pPr>
              <a:r>
                <a:rPr lang="en-US" sz="2587">
                  <a:solidFill>
                    <a:srgbClr val="17161C"/>
                  </a:solidFill>
                  <a:latin typeface="Codec Pro ExtraBold"/>
                  <a:ea typeface="Codec Pro ExtraBold"/>
                  <a:cs typeface="Codec Pro ExtraBold"/>
                  <a:sym typeface="Codec Pro ExtraBold"/>
                </a:rPr>
                <a:t>Hotel Profitability by Segment:</a:t>
              </a:r>
            </a:p>
          </p:txBody>
        </p:sp>
        <p:sp>
          <p:nvSpPr>
            <p:cNvPr name="TextBox 7" id="7"/>
            <p:cNvSpPr txBox="true"/>
            <p:nvPr/>
          </p:nvSpPr>
          <p:spPr>
            <a:xfrm rot="0">
              <a:off x="1194888" y="1227168"/>
              <a:ext cx="9048635" cy="5912800"/>
            </a:xfrm>
            <a:prstGeom prst="rect">
              <a:avLst/>
            </a:prstGeom>
          </p:spPr>
          <p:txBody>
            <a:bodyPr anchor="t" rtlCol="false" tIns="0" lIns="0" bIns="0" rIns="0">
              <a:spAutoFit/>
            </a:bodyPr>
            <a:lstStyle/>
            <a:p>
              <a:pPr algn="l" marL="497875" indent="-248938" lvl="1">
                <a:lnSpc>
                  <a:spcPts val="3228"/>
                </a:lnSpc>
                <a:buFont typeface="Arial"/>
                <a:buChar char="•"/>
              </a:pPr>
              <a:r>
                <a:rPr lang="en-US" sz="2306">
                  <a:solidFill>
                    <a:srgbClr val="17161C"/>
                  </a:solidFill>
                  <a:latin typeface="Codec Pro"/>
                  <a:ea typeface="Codec Pro"/>
                  <a:cs typeface="Codec Pro"/>
                  <a:sym typeface="Codec Pro"/>
                </a:rPr>
                <a:t>Frequent Users drive the majority of the hotel's profit across segments.</a:t>
              </a:r>
            </a:p>
            <a:p>
              <a:pPr algn="l" marL="497875" indent="-248938" lvl="1">
                <a:lnSpc>
                  <a:spcPts val="3228"/>
                </a:lnSpc>
                <a:buFont typeface="Arial"/>
                <a:buChar char="•"/>
              </a:pPr>
              <a:r>
                <a:rPr lang="en-US" sz="2306">
                  <a:solidFill>
                    <a:srgbClr val="17161C"/>
                  </a:solidFill>
                  <a:latin typeface="Codec Pro"/>
                  <a:ea typeface="Codec Pro"/>
                  <a:cs typeface="Codec Pro"/>
                  <a:sym typeface="Codec Pro"/>
                </a:rPr>
                <a:t>Hotel profits show a significant rise towards the end of the year, indicating that seasonality and holiday bookings play a critical role.</a:t>
              </a:r>
            </a:p>
            <a:p>
              <a:pPr algn="l" marL="497875" indent="-248938" lvl="1">
                <a:lnSpc>
                  <a:spcPts val="3228"/>
                </a:lnSpc>
                <a:spcBef>
                  <a:spcPct val="0"/>
                </a:spcBef>
                <a:buFont typeface="Arial"/>
                <a:buChar char="•"/>
              </a:pPr>
              <a:r>
                <a:rPr lang="en-US" sz="2306">
                  <a:solidFill>
                    <a:srgbClr val="17161C"/>
                  </a:solidFill>
                  <a:latin typeface="Codec Pro"/>
                  <a:ea typeface="Codec Pro"/>
                  <a:cs typeface="Codec Pro"/>
                  <a:sym typeface="Codec Pro"/>
                </a:rPr>
                <a:t>Sign-Up Date Analysis: Users who signed up in 2023 demonstrate higher hotel profitability compared to older sign-up cohorts.</a:t>
              </a:r>
            </a:p>
            <a:p>
              <a:pPr algn="l">
                <a:lnSpc>
                  <a:spcPts val="2963"/>
                </a:lnSpc>
                <a:spcBef>
                  <a:spcPct val="0"/>
                </a:spcBef>
              </a:pPr>
            </a:p>
          </p:txBody>
        </p:sp>
      </p:grpSp>
      <p:sp>
        <p:nvSpPr>
          <p:cNvPr name="Freeform 8" id="8"/>
          <p:cNvSpPr/>
          <p:nvPr/>
        </p:nvSpPr>
        <p:spPr>
          <a:xfrm flipH="false" flipV="false" rot="1328582">
            <a:off x="9745576" y="748189"/>
            <a:ext cx="9981472" cy="7585919"/>
          </a:xfrm>
          <a:custGeom>
            <a:avLst/>
            <a:gdLst/>
            <a:ahLst/>
            <a:cxnLst/>
            <a:rect r="r" b="b" t="t" l="l"/>
            <a:pathLst>
              <a:path h="7585919" w="9981472">
                <a:moveTo>
                  <a:pt x="0" y="0"/>
                </a:moveTo>
                <a:lnTo>
                  <a:pt x="9981472" y="0"/>
                </a:lnTo>
                <a:lnTo>
                  <a:pt x="9981472" y="7585919"/>
                </a:lnTo>
                <a:lnTo>
                  <a:pt x="0" y="75859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375014" y="1276164"/>
            <a:ext cx="4486476" cy="5039145"/>
          </a:xfrm>
          <a:custGeom>
            <a:avLst/>
            <a:gdLst/>
            <a:ahLst/>
            <a:cxnLst/>
            <a:rect r="r" b="b" t="t" l="l"/>
            <a:pathLst>
              <a:path h="5039145" w="4486476">
                <a:moveTo>
                  <a:pt x="0" y="0"/>
                </a:moveTo>
                <a:lnTo>
                  <a:pt x="4486476" y="0"/>
                </a:lnTo>
                <a:lnTo>
                  <a:pt x="4486476" y="5039145"/>
                </a:lnTo>
                <a:lnTo>
                  <a:pt x="0" y="5039145"/>
                </a:lnTo>
                <a:lnTo>
                  <a:pt x="0" y="0"/>
                </a:lnTo>
                <a:close/>
              </a:path>
            </a:pathLst>
          </a:custGeom>
          <a:blipFill>
            <a:blip r:embed="rId4"/>
            <a:stretch>
              <a:fillRect l="0" t="-650" r="0" b="-650"/>
            </a:stretch>
          </a:blipFill>
        </p:spPr>
      </p:sp>
      <p:sp>
        <p:nvSpPr>
          <p:cNvPr name="Freeform 10" id="10"/>
          <p:cNvSpPr/>
          <p:nvPr/>
        </p:nvSpPr>
        <p:spPr>
          <a:xfrm flipH="false" flipV="false" rot="0">
            <a:off x="5437769" y="6656506"/>
            <a:ext cx="11821531" cy="3278965"/>
          </a:xfrm>
          <a:custGeom>
            <a:avLst/>
            <a:gdLst/>
            <a:ahLst/>
            <a:cxnLst/>
            <a:rect r="r" b="b" t="t" l="l"/>
            <a:pathLst>
              <a:path h="3278965" w="11821531">
                <a:moveTo>
                  <a:pt x="0" y="0"/>
                </a:moveTo>
                <a:lnTo>
                  <a:pt x="11821531" y="0"/>
                </a:lnTo>
                <a:lnTo>
                  <a:pt x="11821531" y="3278965"/>
                </a:lnTo>
                <a:lnTo>
                  <a:pt x="0" y="3278965"/>
                </a:lnTo>
                <a:lnTo>
                  <a:pt x="0" y="0"/>
                </a:lnTo>
                <a:close/>
              </a:path>
            </a:pathLst>
          </a:custGeom>
          <a:blipFill>
            <a:blip r:embed="rId5"/>
            <a:stretch>
              <a:fillRect l="0" t="0" r="0" b="0"/>
            </a:stretch>
          </a:blipFill>
        </p:spPr>
      </p:sp>
      <p:sp>
        <p:nvSpPr>
          <p:cNvPr name="TextBox 11" id="11"/>
          <p:cNvSpPr txBox="true"/>
          <p:nvPr/>
        </p:nvSpPr>
        <p:spPr>
          <a:xfrm rot="0">
            <a:off x="0" y="-99077"/>
            <a:ext cx="13462534" cy="1352550"/>
          </a:xfrm>
          <a:prstGeom prst="rect">
            <a:avLst/>
          </a:prstGeom>
        </p:spPr>
        <p:txBody>
          <a:bodyPr anchor="t" rtlCol="false" tIns="0" lIns="0" bIns="0" rIns="0">
            <a:spAutoFit/>
          </a:bodyPr>
          <a:lstStyle/>
          <a:p>
            <a:pPr algn="l">
              <a:lnSpc>
                <a:spcPts val="9600"/>
              </a:lnSpc>
            </a:pPr>
            <a:r>
              <a:rPr lang="en-US" sz="8000">
                <a:solidFill>
                  <a:srgbClr val="FFFFFF"/>
                </a:solidFill>
                <a:latin typeface="Codec Pro"/>
                <a:ea typeface="Codec Pro"/>
                <a:cs typeface="Codec Pro"/>
                <a:sym typeface="Codec Pro"/>
              </a:rPr>
              <a:t>Hotel Profit Segmentation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DAGQAMlsxF8</dc:identifier>
  <dcterms:modified xsi:type="dcterms:W3CDTF">2011-08-01T06:04:30Z</dcterms:modified>
  <cp:revision>1</cp:revision>
  <dc:title>Blau Türkis Tech Muster Pitch Deck-Präsentation</dc:title>
</cp:coreProperties>
</file>