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FFF1CDE-C97A-4B45-A02A-2D5BBDCA7FCA}"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E4343-3BF8-40F6-BF48-6DB8A2B1E9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6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F1CDE-C97A-4B45-A02A-2D5BBDCA7FCA}"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339233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F1CDE-C97A-4B45-A02A-2D5BBDCA7FCA}"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E4343-3BF8-40F6-BF48-6DB8A2B1E9A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07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lgn="just">
              <a:defRPr lang="en-US" sz="2400" smtClean="0">
                <a:latin typeface="Times New Roman" panose="02020603050405020304" pitchFamily="18" charset="0"/>
                <a:cs typeface="Times New Roman" panose="02020603050405020304" pitchFamily="18" charset="0"/>
              </a:defRPr>
            </a:lvl1pPr>
            <a:lvl2pPr algn="just">
              <a:defRPr lang="en-US" sz="2400" smtClean="0">
                <a:latin typeface="Times New Roman" panose="02020603050405020304" pitchFamily="18" charset="0"/>
                <a:cs typeface="Times New Roman" panose="02020603050405020304" pitchFamily="18" charset="0"/>
              </a:defRPr>
            </a:lvl2pPr>
            <a:lvl3pPr algn="just">
              <a:defRPr lang="en-US" sz="2400" smtClean="0">
                <a:latin typeface="Times New Roman" panose="02020603050405020304" pitchFamily="18" charset="0"/>
                <a:cs typeface="Times New Roman" panose="02020603050405020304" pitchFamily="18" charset="0"/>
              </a:defRPr>
            </a:lvl3pPr>
            <a:lvl4pPr algn="just">
              <a:defRPr lang="en-US" sz="2400" smtClean="0">
                <a:latin typeface="Times New Roman" panose="02020603050405020304" pitchFamily="18" charset="0"/>
                <a:cs typeface="Times New Roman" panose="02020603050405020304" pitchFamily="18" charset="0"/>
              </a:defRPr>
            </a:lvl4pPr>
            <a:lvl5pPr algn="just">
              <a:defRPr lang="en-US" sz="2400" dirty="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F1CDE-C97A-4B45-A02A-2D5BBDCA7FCA}"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42310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F1CDE-C97A-4B45-A02A-2D5BBDCA7FCA}"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E4343-3BF8-40F6-BF48-6DB8A2B1E9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F1CDE-C97A-4B45-A02A-2D5BBDCA7FCA}"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159971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F1CDE-C97A-4B45-A02A-2D5BBDCA7FCA}"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278034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F1CDE-C97A-4B45-A02A-2D5BBDCA7FCA}"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23500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F1CDE-C97A-4B45-A02A-2D5BBDCA7FCA}"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202041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FF1CDE-C97A-4B45-A02A-2D5BBDCA7FCA}"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E4343-3BF8-40F6-BF48-6DB8A2B1E9A6}" type="slidenum">
              <a:rPr lang="en-US" smtClean="0"/>
              <a:t>‹#›</a:t>
            </a:fld>
            <a:endParaRPr lang="en-US"/>
          </a:p>
        </p:txBody>
      </p:sp>
    </p:spTree>
    <p:extLst>
      <p:ext uri="{BB962C8B-B14F-4D97-AF65-F5344CB8AC3E}">
        <p14:creationId xmlns:p14="http://schemas.microsoft.com/office/powerpoint/2010/main" val="29893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F1CDE-C97A-4B45-A02A-2D5BBDCA7FCA}"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E4343-3BF8-40F6-BF48-6DB8A2B1E9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52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FF1CDE-C97A-4B45-A02A-2D5BBDCA7FCA}" type="datetimeFigureOut">
              <a:rPr lang="en-US" smtClean="0"/>
              <a:t>3/20/2024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AE4343-3BF8-40F6-BF48-6DB8A2B1E9A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61953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80000"/>
        </a:lnSpc>
        <a:spcBef>
          <a:spcPct val="0"/>
        </a:spcBef>
        <a:buNone/>
        <a:defRPr lang="en-US" sz="5000" b="1" kern="1200" cap="all" spc="100" baseline="0" dirty="0">
          <a:solidFill>
            <a:schemeClr val="tx1">
              <a:lumMod val="95000"/>
              <a:lumOff val="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edHenLab/Neural-Machine-Trans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3DCF-558C-58E6-591E-506222C941E6}"/>
              </a:ext>
            </a:extLst>
          </p:cNvPr>
          <p:cNvSpPr>
            <a:spLocks noGrp="1"/>
          </p:cNvSpPr>
          <p:nvPr>
            <p:ph type="ctrTitle"/>
          </p:nvPr>
        </p:nvSpPr>
        <p:spPr>
          <a:xfrm>
            <a:off x="457200" y="4960137"/>
            <a:ext cx="6789761" cy="1463040"/>
          </a:xfrm>
        </p:spPr>
        <p:txBody>
          <a:bodyPr>
            <a:normAutofit fontScale="90000"/>
          </a:bodyPr>
          <a:lstStyle/>
          <a:p>
            <a:r>
              <a:rPr lang="en-US" dirty="0"/>
              <a:t>DSCI 6004-2: Natural Language Processing</a:t>
            </a:r>
          </a:p>
        </p:txBody>
      </p:sp>
      <p:sp>
        <p:nvSpPr>
          <p:cNvPr id="3" name="Subtitle 2">
            <a:extLst>
              <a:ext uri="{FF2B5EF4-FFF2-40B4-BE49-F238E27FC236}">
                <a16:creationId xmlns:a16="http://schemas.microsoft.com/office/drawing/2014/main" id="{3EBA43CA-30B6-6E1A-D4DC-DC070B708DF9}"/>
              </a:ext>
            </a:extLst>
          </p:cNvPr>
          <p:cNvSpPr>
            <a:spLocks noGrp="1"/>
          </p:cNvSpPr>
          <p:nvPr>
            <p:ph type="subTitle" idx="1"/>
          </p:nvPr>
        </p:nvSpPr>
        <p:spPr>
          <a:xfrm>
            <a:off x="8352430" y="4960137"/>
            <a:ext cx="3458570" cy="1463040"/>
          </a:xfrm>
        </p:spPr>
        <p:txBody>
          <a:bodyPr>
            <a:normAutofit/>
          </a:bodyPr>
          <a:lstStyle/>
          <a:p>
            <a:r>
              <a:rPr lang="en-US" sz="2000" b="1" dirty="0">
                <a:latin typeface="Times New Roman" panose="02020603050405020304" pitchFamily="18" charset="0"/>
                <a:cs typeface="Times New Roman" panose="02020603050405020304" pitchFamily="18" charset="0"/>
              </a:rPr>
              <a:t>Team Members</a:t>
            </a:r>
          </a:p>
          <a:p>
            <a:r>
              <a:rPr lang="en-US" sz="2000" b="1" dirty="0">
                <a:latin typeface="Times New Roman" panose="02020603050405020304" pitchFamily="18" charset="0"/>
                <a:cs typeface="Times New Roman" panose="02020603050405020304" pitchFamily="18" charset="0"/>
              </a:rPr>
              <a:t>1. Rama Krishna </a:t>
            </a:r>
          </a:p>
          <a:p>
            <a:r>
              <a:rPr lang="en-US" sz="2000" b="1" dirty="0">
                <a:latin typeface="Times New Roman" panose="02020603050405020304" pitchFamily="18" charset="0"/>
                <a:cs typeface="Times New Roman" panose="02020603050405020304" pitchFamily="18" charset="0"/>
              </a:rPr>
              <a:t>2. Vamshi </a:t>
            </a:r>
            <a:r>
              <a:rPr lang="en-US" sz="2000" b="1" dirty="0" err="1">
                <a:latin typeface="Times New Roman" panose="02020603050405020304" pitchFamily="18" charset="0"/>
                <a:cs typeface="Times New Roman" panose="02020603050405020304" pitchFamily="18" charset="0"/>
              </a:rPr>
              <a:t>Mannepalli</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Lakshmi Prasanna</a:t>
            </a:r>
          </a:p>
        </p:txBody>
      </p:sp>
      <p:pic>
        <p:nvPicPr>
          <p:cNvPr id="2049" name="Picture 1" descr="User">
            <a:extLst>
              <a:ext uri="{FF2B5EF4-FFF2-40B4-BE49-F238E27FC236}">
                <a16:creationId xmlns:a16="http://schemas.microsoft.com/office/drawing/2014/main" id="{3B242624-5954-D4BE-4E58-6A9DA0DFD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856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03AF-18AB-4587-9FA8-1AB7EAD99965}"/>
              </a:ext>
            </a:extLst>
          </p:cNvPr>
          <p:cNvSpPr>
            <a:spLocks noGrp="1"/>
          </p:cNvSpPr>
          <p:nvPr>
            <p:ph type="title"/>
          </p:nvPr>
        </p:nvSpPr>
        <p:spPr/>
        <p:txBody>
          <a:bodyPr/>
          <a:lstStyle/>
          <a:p>
            <a:r>
              <a:rPr lang="en-US" b="1" dirty="0"/>
              <a:t>Cited Work </a:t>
            </a:r>
          </a:p>
        </p:txBody>
      </p:sp>
      <p:sp>
        <p:nvSpPr>
          <p:cNvPr id="3" name="Content Placeholder 2">
            <a:extLst>
              <a:ext uri="{FF2B5EF4-FFF2-40B4-BE49-F238E27FC236}">
                <a16:creationId xmlns:a16="http://schemas.microsoft.com/office/drawing/2014/main" id="{532C5988-3561-AD89-752D-8E30C7283EA5}"/>
              </a:ext>
            </a:extLst>
          </p:cNvPr>
          <p:cNvSpPr>
            <a:spLocks noGrp="1"/>
          </p:cNvSpPr>
          <p:nvPr>
            <p:ph idx="1"/>
          </p:nvPr>
        </p:nvSpPr>
        <p:spPr/>
        <p:txBody>
          <a:bodyPr>
            <a:normAutofit/>
          </a:bodyPr>
          <a:lstStyle/>
          <a:p>
            <a:pPr marL="0" indent="0">
              <a:buNone/>
            </a:pPr>
            <a:r>
              <a:rPr lang="en-US" dirty="0"/>
              <a:t>1. W. Zhu et al., "Multilingual Machine Translation with Large Language Models: Empirical Results and Analysis," arXiv:2104.12345 [cs.CL], v3, Oct. 29, 2023. [Online]. Available: https://arxiv.org/abs/2104.12345v3</a:t>
            </a:r>
          </a:p>
          <a:p>
            <a:pPr marL="0" indent="0">
              <a:buNone/>
            </a:pPr>
            <a:r>
              <a:rPr lang="en-US" dirty="0"/>
              <a:t>2. Y. Kim, Y. Gao, H. Ney, A. Korhonen, D. </a:t>
            </a:r>
            <a:r>
              <a:rPr lang="en-US" dirty="0" err="1"/>
              <a:t>Traum</a:t>
            </a:r>
            <a:r>
              <a:rPr lang="en-US" dirty="0"/>
              <a:t>, and L. </a:t>
            </a:r>
            <a:r>
              <a:rPr lang="en-US" dirty="0" err="1"/>
              <a:t>Màrquez</a:t>
            </a:r>
            <a:r>
              <a:rPr lang="en-US" dirty="0"/>
              <a:t>, "Effective Cross-lingual Transfer of Neural Machine Translation Models without Shared Vocabularies," in Proc. 57th Annu. Meeting Assoc. </a:t>
            </a:r>
            <a:r>
              <a:rPr lang="en-US" dirty="0" err="1"/>
              <a:t>Comput</a:t>
            </a:r>
            <a:r>
              <a:rPr lang="en-US" dirty="0"/>
              <a:t>. Linguistics, Florence, Italy, Jul. 2019, pp. 1246-1257. [Online]. Available: https://aclanthology.org/P19-1120. </a:t>
            </a:r>
            <a:r>
              <a:rPr lang="en-US" dirty="0" err="1"/>
              <a:t>doi</a:t>
            </a:r>
            <a:r>
              <a:rPr lang="en-US" dirty="0"/>
              <a:t>: 10.18653/v1/P19-1120</a:t>
            </a:r>
          </a:p>
        </p:txBody>
      </p:sp>
    </p:spTree>
    <p:extLst>
      <p:ext uri="{BB962C8B-B14F-4D97-AF65-F5344CB8AC3E}">
        <p14:creationId xmlns:p14="http://schemas.microsoft.com/office/powerpoint/2010/main" val="33447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7183-4ACB-D120-9393-9D6C94A6C228}"/>
              </a:ext>
            </a:extLst>
          </p:cNvPr>
          <p:cNvSpPr>
            <a:spLocks noGrp="1"/>
          </p:cNvSpPr>
          <p:nvPr>
            <p:ph type="title"/>
          </p:nvPr>
        </p:nvSpPr>
        <p:spPr/>
        <p:txBody>
          <a:bodyPr/>
          <a:lstStyle/>
          <a:p>
            <a:r>
              <a:rPr lang="en-US" dirty="0"/>
              <a:t>Project Topic</a:t>
            </a:r>
          </a:p>
        </p:txBody>
      </p:sp>
      <p:sp>
        <p:nvSpPr>
          <p:cNvPr id="3" name="Content Placeholder 2">
            <a:extLst>
              <a:ext uri="{FF2B5EF4-FFF2-40B4-BE49-F238E27FC236}">
                <a16:creationId xmlns:a16="http://schemas.microsoft.com/office/drawing/2014/main" id="{4AD3A189-355C-7601-1A7A-7CE3E1E35FA1}"/>
              </a:ext>
            </a:extLst>
          </p:cNvPr>
          <p:cNvSpPr>
            <a:spLocks noGrp="1"/>
          </p:cNvSpPr>
          <p:nvPr>
            <p:ph idx="1"/>
          </p:nvPr>
        </p:nvSpPr>
        <p:spPr>
          <a:xfrm>
            <a:off x="1024128" y="2617195"/>
            <a:ext cx="10515600" cy="2405181"/>
          </a:xfrm>
        </p:spPr>
        <p:txBody>
          <a:bodyPr>
            <a:normAutofit fontScale="92500"/>
          </a:bodyPr>
          <a:lstStyle/>
          <a:p>
            <a:pPr marL="0" indent="0" algn="ctr">
              <a:buNone/>
            </a:pPr>
            <a:r>
              <a:rPr lang="en-US" sz="4800" b="1" dirty="0"/>
              <a:t>Enhancing Cross-Lingual Understanding with Customized Multilingual Neural Machine Translation</a:t>
            </a:r>
          </a:p>
        </p:txBody>
      </p:sp>
    </p:spTree>
    <p:extLst>
      <p:ext uri="{BB962C8B-B14F-4D97-AF65-F5344CB8AC3E}">
        <p14:creationId xmlns:p14="http://schemas.microsoft.com/office/powerpoint/2010/main" val="184446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DAC7-E05C-97DE-A7CB-5160B221D2EE}"/>
              </a:ext>
            </a:extLst>
          </p:cNvPr>
          <p:cNvSpPr>
            <a:spLocks noGrp="1"/>
          </p:cNvSpPr>
          <p:nvPr>
            <p:ph type="title"/>
          </p:nvPr>
        </p:nvSpPr>
        <p:spPr/>
        <p:txBody>
          <a:bodyPr>
            <a:normAutofit/>
          </a:bodyPr>
          <a:lstStyle/>
          <a:p>
            <a:r>
              <a:rPr lang="en-US" dirty="0"/>
              <a:t>Objectives</a:t>
            </a:r>
          </a:p>
        </p:txBody>
      </p:sp>
      <p:sp>
        <p:nvSpPr>
          <p:cNvPr id="3" name="Content Placeholder 2">
            <a:extLst>
              <a:ext uri="{FF2B5EF4-FFF2-40B4-BE49-F238E27FC236}">
                <a16:creationId xmlns:a16="http://schemas.microsoft.com/office/drawing/2014/main" id="{65C6A7AB-B0CC-EA35-F7AA-D18AB1EED0F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0D0D0D"/>
                </a:solidFill>
                <a:effectLst/>
                <a:latin typeface="Söhne"/>
              </a:rPr>
              <a:t>Enhance translation quality by improving the accuracy and fluency of translations generated by multilingual neural machine translation (NMT) systems across various language pairs.</a:t>
            </a:r>
          </a:p>
          <a:p>
            <a:pPr algn="l">
              <a:buFont typeface="+mj-lt"/>
              <a:buAutoNum type="arabicPeriod"/>
            </a:pPr>
            <a:r>
              <a:rPr lang="en-US" b="0" i="0" dirty="0">
                <a:solidFill>
                  <a:srgbClr val="0D0D0D"/>
                </a:solidFill>
                <a:effectLst/>
                <a:latin typeface="Söhne"/>
              </a:rPr>
              <a:t>Improve domain-specific terminology accuracy through techniques that ensure precise and contextually appropriate translations, especially in specialized domains such as legal or medical translation.</a:t>
            </a:r>
          </a:p>
          <a:p>
            <a:pPr algn="l">
              <a:buFont typeface="+mj-lt"/>
              <a:buAutoNum type="arabicPeriod"/>
            </a:pPr>
            <a:r>
              <a:rPr lang="en-US" b="0" i="0" dirty="0">
                <a:solidFill>
                  <a:srgbClr val="0D0D0D"/>
                </a:solidFill>
                <a:effectLst/>
                <a:latin typeface="Söhne"/>
              </a:rPr>
              <a:t>Focus on low-resource languages to address challenges associated with translating languages with limited linguistic resources, aiming to bridge the gap in translation quality between high-resource and low-resource languages.</a:t>
            </a:r>
          </a:p>
          <a:p>
            <a:pPr algn="l">
              <a:buFont typeface="+mj-lt"/>
              <a:buAutoNum type="arabicPeriod"/>
            </a:pPr>
            <a:r>
              <a:rPr lang="en-US" b="0" i="0" dirty="0">
                <a:solidFill>
                  <a:srgbClr val="0D0D0D"/>
                </a:solidFill>
                <a:effectLst/>
                <a:latin typeface="Söhne"/>
              </a:rPr>
              <a:t>Develop customized NMT systems tailored for specific domains and language pairs, incorporating domain-specific knowledge and linguistic features to enhance translation performance.</a:t>
            </a:r>
          </a:p>
          <a:p>
            <a:pPr marL="0" indent="0">
              <a:buNone/>
            </a:pPr>
            <a:endParaRPr lang="en-US" dirty="0"/>
          </a:p>
        </p:txBody>
      </p:sp>
    </p:spTree>
    <p:extLst>
      <p:ext uri="{BB962C8B-B14F-4D97-AF65-F5344CB8AC3E}">
        <p14:creationId xmlns:p14="http://schemas.microsoft.com/office/powerpoint/2010/main" val="120097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2E3A-7B6A-01E6-2EC8-CB6DC5B2646A}"/>
              </a:ext>
            </a:extLst>
          </p:cNvPr>
          <p:cNvSpPr>
            <a:spLocks noGrp="1"/>
          </p:cNvSpPr>
          <p:nvPr>
            <p:ph type="title"/>
          </p:nvPr>
        </p:nvSpPr>
        <p:spPr/>
        <p:txBody>
          <a:bodyPr/>
          <a:lstStyle/>
          <a:p>
            <a:r>
              <a:rPr lang="en-US" dirty="0"/>
              <a:t>Statement of Value</a:t>
            </a:r>
          </a:p>
        </p:txBody>
      </p:sp>
      <p:sp>
        <p:nvSpPr>
          <p:cNvPr id="5" name="Content Placeholder 4">
            <a:extLst>
              <a:ext uri="{FF2B5EF4-FFF2-40B4-BE49-F238E27FC236}">
                <a16:creationId xmlns:a16="http://schemas.microsoft.com/office/drawing/2014/main" id="{20BE1A65-1737-0DC4-9B54-22E540B7FC91}"/>
              </a:ext>
            </a:extLst>
          </p:cNvPr>
          <p:cNvSpPr>
            <a:spLocks noGrp="1"/>
          </p:cNvSpPr>
          <p:nvPr>
            <p:ph idx="1"/>
          </p:nvPr>
        </p:nvSpPr>
        <p:spPr/>
        <p:txBody>
          <a:bodyPr/>
          <a:lstStyle/>
          <a:p>
            <a:r>
              <a:rPr lang="en-US" dirty="0"/>
              <a:t>This project addresses the critical need for accurate cross-linguistic communication, fostering collaboration and understanding across diverse cultures. By enhancing multilingual neural machine translation (NMT) systems, we facilitate smoother interactions and ensure the preservation of domain-specific nuances. Our efforts promote inclusivity, accessibility, and global participation in conversations, ultimately enriching cross-cultural understanding and advancing societal progress.</a:t>
            </a:r>
          </a:p>
        </p:txBody>
      </p:sp>
    </p:spTree>
    <p:extLst>
      <p:ext uri="{BB962C8B-B14F-4D97-AF65-F5344CB8AC3E}">
        <p14:creationId xmlns:p14="http://schemas.microsoft.com/office/powerpoint/2010/main" val="216660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996C-63F5-A2E3-F951-F9E51384201B}"/>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D83D1163-D8F7-528E-6B3C-5C55F8B7CA03}"/>
              </a:ext>
            </a:extLst>
          </p:cNvPr>
          <p:cNvSpPr>
            <a:spLocks noGrp="1"/>
          </p:cNvSpPr>
          <p:nvPr>
            <p:ph idx="1"/>
          </p:nvPr>
        </p:nvSpPr>
        <p:spPr/>
        <p:txBody>
          <a:bodyPr>
            <a:normAutofit fontScale="92500" lnSpcReduction="20000"/>
          </a:bodyPr>
          <a:lstStyle/>
          <a:p>
            <a:r>
              <a:rPr lang="en-US" dirty="0"/>
              <a:t>Transfer learning or multilingual models were crucial for low-resource neural machine translation (NMT). However, their effectiveness was often limited to closely related languages that shared vocabularies. This paper introduced effective techniques for transferring a pretrained NMT model to a new, unrelated language without shared vocabularies. Their approach addressed vocabulary mismatches by leveraging cross-lingual word embeddings, enhancing the language-agnostic encoder through artificial noise injection, and generating synthetic data from pretraining data without relying on back-translation [1]. </a:t>
            </a:r>
          </a:p>
          <a:p>
            <a:pPr marL="0" indent="0">
              <a:buNone/>
            </a:pPr>
            <a:r>
              <a:rPr lang="en-US" dirty="0"/>
              <a:t>Their methods eliminated the need for restructuring the vocabulary or retraining the model. Significant improvements were achieved in plain NMT transfer, with up to a +5.1% increase in BLEU scores across five low-resource translation tasks, surpassing the performance of multilingual joint training by a considerable margin. Additionally, they conducted extensive ablation studies on pretrained embeddings, synthetic data, vocabulary size, and parameter freezing to provide deeper insights into NMT transfer techniques[1].</a:t>
            </a:r>
          </a:p>
        </p:txBody>
      </p:sp>
    </p:spTree>
    <p:extLst>
      <p:ext uri="{BB962C8B-B14F-4D97-AF65-F5344CB8AC3E}">
        <p14:creationId xmlns:p14="http://schemas.microsoft.com/office/powerpoint/2010/main" val="100783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996C-63F5-A2E3-F951-F9E51384201B}"/>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D83D1163-D8F7-528E-6B3C-5C55F8B7CA03}"/>
              </a:ext>
            </a:extLst>
          </p:cNvPr>
          <p:cNvSpPr>
            <a:spLocks noGrp="1"/>
          </p:cNvSpPr>
          <p:nvPr>
            <p:ph idx="1"/>
          </p:nvPr>
        </p:nvSpPr>
        <p:spPr/>
        <p:txBody>
          <a:bodyPr>
            <a:normAutofit fontScale="92500" lnSpcReduction="10000"/>
          </a:bodyPr>
          <a:lstStyle/>
          <a:p>
            <a:r>
              <a:rPr lang="en-US" dirty="0"/>
              <a:t>Large language models (LLMs) had demonstrated remarkable potential in handling multilingual machine translation (MMT). In this paper, we systematically investigated the advantages and challenges of LLMs for MMT. We thoroughly evaluated eight popular LLMs, including ChatGPT and GPT-4. Our empirical results showed that the translation capabilities of LLMs were continually improving. GPT-4 had beaten the strong supervised baseline NLLB in 40.91% of translation directions but still faced a large gap towards the commercial translation system, especially on low-resource languages. Through further analysis, we discovered that LLMs exhibited new working patterns when used for MMT. First, instruction semantics could surprisingly be ignored when given in-context exemplars. Second, cross-lingual exemplars could provide better task guidance for low-resource translation than exemplars in the same language pairs. Third, LLMs could acquire translation ability in a resource-efficient way and generate moderate translations even on zero-resource languages [1].</a:t>
            </a:r>
          </a:p>
        </p:txBody>
      </p:sp>
    </p:spTree>
    <p:extLst>
      <p:ext uri="{BB962C8B-B14F-4D97-AF65-F5344CB8AC3E}">
        <p14:creationId xmlns:p14="http://schemas.microsoft.com/office/powerpoint/2010/main" val="59824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153F-1E21-D94A-BD1F-47451C25B03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EF3EE01-152D-3D91-AB60-0B1D84CBEB01}"/>
              </a:ext>
            </a:extLst>
          </p:cNvPr>
          <p:cNvSpPr>
            <a:spLocks noGrp="1"/>
          </p:cNvSpPr>
          <p:nvPr>
            <p:ph idx="1"/>
          </p:nvPr>
        </p:nvSpPr>
        <p:spPr>
          <a:xfrm>
            <a:off x="832514" y="2286000"/>
            <a:ext cx="9911688" cy="4023360"/>
          </a:xfrm>
        </p:spPr>
        <p:txBody>
          <a:bodyPr>
            <a:normAutofit fontScale="92500" lnSpcReduction="10000"/>
          </a:bodyPr>
          <a:lstStyle/>
          <a:p>
            <a:pPr>
              <a:buFont typeface="Arial" panose="020B0604020202020204" pitchFamily="34" charset="0"/>
              <a:buChar char="•"/>
            </a:pPr>
            <a:r>
              <a:rPr lang="en-US" dirty="0"/>
              <a:t>Customized NMT Models: Implement transformer-based NMT models and fine-tune them on domain-specific parallel corpora to improve translation quality for specialized domains.</a:t>
            </a:r>
          </a:p>
          <a:p>
            <a:pPr>
              <a:buFont typeface="Arial" panose="020B0604020202020204" pitchFamily="34" charset="0"/>
              <a:buChar char="•"/>
            </a:pPr>
            <a:r>
              <a:rPr lang="en-US" dirty="0"/>
              <a:t>Multilingual Pre-trained Language Representations: Utilize pre-trained models such as </a:t>
            </a:r>
            <a:r>
              <a:rPr lang="en-US" dirty="0" err="1"/>
              <a:t>mBERT</a:t>
            </a:r>
            <a:r>
              <a:rPr lang="en-US" dirty="0"/>
              <a:t> and XLM-R for better representation learning and cross-lingual transferability.</a:t>
            </a:r>
          </a:p>
          <a:p>
            <a:pPr>
              <a:buFont typeface="Arial" panose="020B0604020202020204" pitchFamily="34" charset="0"/>
              <a:buChar char="•"/>
            </a:pPr>
            <a:r>
              <a:rPr lang="en-US" dirty="0"/>
              <a:t>Datasets: These datasets from the provided GitHub repository(</a:t>
            </a:r>
            <a:r>
              <a:rPr lang="en-US" dirty="0">
                <a:hlinkClick r:id="rId2"/>
              </a:rPr>
              <a:t>https://github.com/RedHenLab/Neural-Machine-Translation</a:t>
            </a:r>
            <a:r>
              <a:rPr lang="en-US" dirty="0"/>
              <a:t>)  will be used for training and evaluating the customized multilingual neural machine translation (NMT) systems </a:t>
            </a:r>
          </a:p>
          <a:p>
            <a:pPr>
              <a:buFont typeface="Arial" panose="020B0604020202020204" pitchFamily="34" charset="0"/>
              <a:buChar char="•"/>
            </a:pPr>
            <a:r>
              <a:rPr lang="en-US" dirty="0"/>
              <a:t>Evaluation with Domain-Specific Metrics: Evaluate translation quality using domain-specific evaluation metrics tailored to each target domain.</a:t>
            </a:r>
          </a:p>
          <a:p>
            <a:pPr marL="0" indent="0">
              <a:buNone/>
            </a:pPr>
            <a:endParaRPr lang="en-US" dirty="0"/>
          </a:p>
        </p:txBody>
      </p:sp>
    </p:spTree>
    <p:extLst>
      <p:ext uri="{BB962C8B-B14F-4D97-AF65-F5344CB8AC3E}">
        <p14:creationId xmlns:p14="http://schemas.microsoft.com/office/powerpoint/2010/main" val="104879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5718-1E49-4F07-80F8-8F5B78922820}"/>
              </a:ext>
            </a:extLst>
          </p:cNvPr>
          <p:cNvSpPr>
            <a:spLocks noGrp="1"/>
          </p:cNvSpPr>
          <p:nvPr>
            <p:ph type="title"/>
          </p:nvPr>
        </p:nvSpPr>
        <p:spPr>
          <a:xfrm>
            <a:off x="1024128" y="326009"/>
            <a:ext cx="9720072" cy="1499616"/>
          </a:xfrm>
        </p:spPr>
        <p:txBody>
          <a:bodyPr/>
          <a:lstStyle/>
          <a:p>
            <a:r>
              <a:rPr lang="en-US" dirty="0"/>
              <a:t>Deliverables</a:t>
            </a:r>
          </a:p>
        </p:txBody>
      </p:sp>
      <p:sp>
        <p:nvSpPr>
          <p:cNvPr id="3" name="Content Placeholder 2">
            <a:extLst>
              <a:ext uri="{FF2B5EF4-FFF2-40B4-BE49-F238E27FC236}">
                <a16:creationId xmlns:a16="http://schemas.microsoft.com/office/drawing/2014/main" id="{F60687F8-ED9B-744C-D9B3-2A4AC81C34E5}"/>
              </a:ext>
            </a:extLst>
          </p:cNvPr>
          <p:cNvSpPr>
            <a:spLocks noGrp="1"/>
          </p:cNvSpPr>
          <p:nvPr>
            <p:ph idx="1"/>
          </p:nvPr>
        </p:nvSpPr>
        <p:spPr>
          <a:xfrm>
            <a:off x="846161" y="1552670"/>
            <a:ext cx="11345839" cy="4351338"/>
          </a:xfrm>
        </p:spPr>
        <p:txBody>
          <a:bodyPr>
            <a:noAutofit/>
          </a:bodyPr>
          <a:lstStyle/>
          <a:p>
            <a:pPr>
              <a:buFont typeface="+mj-lt"/>
              <a:buAutoNum type="arabicPeriod"/>
            </a:pPr>
            <a:r>
              <a:rPr lang="en-US" dirty="0"/>
              <a:t>Customized Multilingual NMT Models: Implementation of transformer-based NMT models fine-tuned on domain-specific parallel corpora, tailored to handle specialized terminology and nuances in target domains like legal and medical translation.</a:t>
            </a:r>
          </a:p>
          <a:p>
            <a:pPr>
              <a:buFont typeface="+mj-lt"/>
              <a:buAutoNum type="arabicPeriod"/>
            </a:pPr>
            <a:r>
              <a:rPr lang="en-US" dirty="0"/>
              <a:t>Evaluation Reports: Comprehensive evaluation reports showcasing improvements in translation quality and domain-specific terminology accuracy, including analysis using standard metrics like BLEU scores and domain-specific evaluation criteria.</a:t>
            </a:r>
          </a:p>
          <a:p>
            <a:pPr>
              <a:buFont typeface="+mj-lt"/>
              <a:buAutoNum type="arabicPeriod"/>
            </a:pPr>
            <a:r>
              <a:rPr lang="en-US" dirty="0"/>
              <a:t>Codebase and Documentation: Well-documented codebase, including scripts for training, evaluation, and inference with the developed NMT models, accompanied by detailed documentation providing instructions for model usage, customization, and further research exploration.</a:t>
            </a:r>
          </a:p>
          <a:p>
            <a:pPr>
              <a:buFont typeface="+mj-lt"/>
              <a:buAutoNum type="arabicPeriod"/>
            </a:pPr>
            <a:r>
              <a:rPr lang="en-US" dirty="0"/>
              <a:t>User Interface Development: Implementation of a user-friendly interface for interactive translation, facilitating easy access to the developed NMT system, with integration of tools like Flask or Streamlet to create intuitive user experiences for translation tasks.</a:t>
            </a:r>
          </a:p>
          <a:p>
            <a:pPr marL="0" indent="0">
              <a:buNone/>
            </a:pPr>
            <a:endParaRPr lang="en-US" dirty="0"/>
          </a:p>
        </p:txBody>
      </p:sp>
    </p:spTree>
    <p:extLst>
      <p:ext uri="{BB962C8B-B14F-4D97-AF65-F5344CB8AC3E}">
        <p14:creationId xmlns:p14="http://schemas.microsoft.com/office/powerpoint/2010/main" val="286273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FB8F-827F-2A00-3359-F938D4B73F29}"/>
              </a:ext>
            </a:extLst>
          </p:cNvPr>
          <p:cNvSpPr>
            <a:spLocks noGrp="1"/>
          </p:cNvSpPr>
          <p:nvPr>
            <p:ph type="title"/>
          </p:nvPr>
        </p:nvSpPr>
        <p:spPr>
          <a:xfrm>
            <a:off x="1024128" y="585216"/>
            <a:ext cx="10658356" cy="1499616"/>
          </a:xfrm>
        </p:spPr>
        <p:txBody>
          <a:bodyPr/>
          <a:lstStyle/>
          <a:p>
            <a:r>
              <a:rPr lang="en-US" dirty="0"/>
              <a:t>Evaluation Methodology</a:t>
            </a:r>
          </a:p>
        </p:txBody>
      </p:sp>
      <p:sp>
        <p:nvSpPr>
          <p:cNvPr id="3" name="Content Placeholder 2">
            <a:extLst>
              <a:ext uri="{FF2B5EF4-FFF2-40B4-BE49-F238E27FC236}">
                <a16:creationId xmlns:a16="http://schemas.microsoft.com/office/drawing/2014/main" id="{46831E6E-73E2-BF4D-B02A-D1861D85001E}"/>
              </a:ext>
            </a:extLst>
          </p:cNvPr>
          <p:cNvSpPr>
            <a:spLocks noGrp="1"/>
          </p:cNvSpPr>
          <p:nvPr>
            <p:ph idx="1"/>
          </p:nvPr>
        </p:nvSpPr>
        <p:spPr>
          <a:xfrm>
            <a:off x="1024128" y="2286000"/>
            <a:ext cx="10194332" cy="4023360"/>
          </a:xfrm>
        </p:spPr>
        <p:txBody>
          <a:bodyPr>
            <a:normAutofit fontScale="92500" lnSpcReduction="20000"/>
          </a:bodyPr>
          <a:lstStyle/>
          <a:p>
            <a:pPr>
              <a:buFont typeface="+mj-lt"/>
              <a:buAutoNum type="arabicPeriod"/>
            </a:pPr>
            <a:r>
              <a:rPr lang="en-US" dirty="0"/>
              <a:t>Automated Metrics and Human Evaluation: We will utilize BLEU scores to quantitatively measure the quality of translations generated by our NLP models. Additionally, human evaluators will assess the translations for fluency, coherence, and overall quality, providing subjective judgments that capture linguistic nuances effectively.</a:t>
            </a:r>
          </a:p>
          <a:p>
            <a:pPr>
              <a:buFont typeface="+mj-lt"/>
              <a:buAutoNum type="arabicPeriod"/>
            </a:pPr>
            <a:r>
              <a:rPr lang="en-US" dirty="0"/>
              <a:t>Domain-Specific Evaluation: For each target domain, we will define domain-specific evaluation metrics tailored to capture the unique characteristics and requirements of that domain. These metrics will assess the accuracy of our NLP techniques in handling domain-specific terminology, linguistic nuances, and task-specific objectives such as Named Entity Recognition (NER) or sentiment analysis.</a:t>
            </a:r>
          </a:p>
          <a:p>
            <a:pPr>
              <a:buFont typeface="+mj-lt"/>
              <a:buAutoNum type="arabicPeriod"/>
            </a:pPr>
            <a:r>
              <a:rPr lang="en-US" dirty="0"/>
              <a:t>User Feedback and Usability Testing: Usability testing will be conducted to gather user feedback on the effectiveness, relevance, and user-friendliness of the NLP-generated outputs. Users will interact with the systems, providing insights into real-world language processing challenges and ensuring that our NLP techniques meet user expectations in practical applications.</a:t>
            </a:r>
          </a:p>
          <a:p>
            <a:endParaRPr lang="en-US" dirty="0"/>
          </a:p>
        </p:txBody>
      </p:sp>
    </p:spTree>
    <p:extLst>
      <p:ext uri="{BB962C8B-B14F-4D97-AF65-F5344CB8AC3E}">
        <p14:creationId xmlns:p14="http://schemas.microsoft.com/office/powerpoint/2010/main" val="2567406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143</TotalTime>
  <Words>1087</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Söhne</vt:lpstr>
      <vt:lpstr>Times New Roman</vt:lpstr>
      <vt:lpstr>Tw Cen MT</vt:lpstr>
      <vt:lpstr>Tw Cen MT Condensed</vt:lpstr>
      <vt:lpstr>Wingdings 3</vt:lpstr>
      <vt:lpstr>Integral</vt:lpstr>
      <vt:lpstr>DSCI 6004-2: Natural Language Processing</vt:lpstr>
      <vt:lpstr>Project Topic</vt:lpstr>
      <vt:lpstr>Objectives</vt:lpstr>
      <vt:lpstr>Statement of Value</vt:lpstr>
      <vt:lpstr>State of the art</vt:lpstr>
      <vt:lpstr>State of the art</vt:lpstr>
      <vt:lpstr>Approach</vt:lpstr>
      <vt:lpstr>Deliverables</vt:lpstr>
      <vt:lpstr>Evaluation Methodology</vt:lpstr>
      <vt:lpstr>Cited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MUMBI</dc:creator>
  <cp:lastModifiedBy>Rabbani Mohammad</cp:lastModifiedBy>
  <cp:revision>6</cp:revision>
  <dcterms:created xsi:type="dcterms:W3CDTF">2024-03-17T21:20:52Z</dcterms:created>
  <dcterms:modified xsi:type="dcterms:W3CDTF">2024-03-20T18:29:45Z</dcterms:modified>
</cp:coreProperties>
</file>