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7"/>
  </p:notesMasterIdLst>
  <p:handoutMasterIdLst>
    <p:handoutMasterId r:id="rId18"/>
  </p:handoutMasterIdLst>
  <p:sldIdLst>
    <p:sldId id="256" r:id="rId5"/>
    <p:sldId id="257" r:id="rId6"/>
    <p:sldId id="267" r:id="rId7"/>
    <p:sldId id="268" r:id="rId8"/>
    <p:sldId id="269" r:id="rId9"/>
    <p:sldId id="258" r:id="rId10"/>
    <p:sldId id="260" r:id="rId11"/>
    <p:sldId id="261" r:id="rId12"/>
    <p:sldId id="262" r:id="rId13"/>
    <p:sldId id="263" r:id="rId14"/>
    <p:sldId id="266" r:id="rId15"/>
    <p:sldId id="270"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75" d="100"/>
          <a:sy n="75" d="100"/>
        </p:scale>
        <p:origin x="60" y="59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9/4/2024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9/4/2024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528075"/>
            <a:ext cx="9144000" cy="2982801"/>
          </a:xfrm>
        </p:spPr>
        <p:txBody>
          <a:bodyPr/>
          <a:lstStyle/>
          <a:p>
            <a:r>
              <a:rPr lang="en-US" dirty="0"/>
              <a:t>Employee performance analysis using Excel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“Wow” in Our Solution </a:t>
            </a:r>
          </a:p>
        </p:txBody>
      </p:sp>
      <p:sp>
        <p:nvSpPr>
          <p:cNvPr id="6" name="Content Placeholder 5"/>
          <p:cNvSpPr>
            <a:spLocks noGrp="1"/>
          </p:cNvSpPr>
          <p:nvPr>
            <p:ph idx="1"/>
          </p:nvPr>
        </p:nvSpPr>
        <p:spPr>
          <a:xfrm>
            <a:off x="1522414" y="2083275"/>
            <a:ext cx="8856888" cy="2691449"/>
          </a:xfrm>
        </p:spPr>
        <p:txBody>
          <a:bodyPr/>
          <a:lstStyle/>
          <a:p>
            <a:r>
              <a:rPr lang="en-US"/>
              <a:t>•Predictive Analytics: Integrating predictive models to forecast future performance trends based on historical data, giving managers a proactive approach to workforce planning.•Automated Alerts: The tool can be set up to send automated alerts for critical performance issues, ensuring that managers are immediately notified when attention is needed.</a:t>
            </a: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28FD5A-016B-D584-D08C-78DD64C0B183}"/>
              </a:ext>
            </a:extLst>
          </p:cNvPr>
          <p:cNvSpPr>
            <a:spLocks noGrp="1"/>
          </p:cNvSpPr>
          <p:nvPr>
            <p:ph type="title"/>
          </p:nvPr>
        </p:nvSpPr>
        <p:spPr/>
        <p:txBody>
          <a:bodyPr/>
          <a:lstStyle/>
          <a:p>
            <a:r>
              <a:rPr lang="en-US" b="1" dirty="0"/>
              <a:t>Result</a:t>
            </a:r>
          </a:p>
        </p:txBody>
      </p:sp>
      <p:pic>
        <p:nvPicPr>
          <p:cNvPr id="2" name="Content Placeholder 1">
            <a:extLst>
              <a:ext uri="{FF2B5EF4-FFF2-40B4-BE49-F238E27FC236}">
                <a16:creationId xmlns:a16="http://schemas.microsoft.com/office/drawing/2014/main" id="{6848AA58-1D5E-0622-774F-0D838BD1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661" y="1905000"/>
            <a:ext cx="7011504" cy="4267200"/>
          </a:xfrm>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2AB9-AD48-BF1B-1527-10BC09C98AD0}"/>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id="{1038A54A-52F1-A15E-3D4D-F4BDBA956E4B}"/>
              </a:ext>
            </a:extLst>
          </p:cNvPr>
          <p:cNvSpPr>
            <a:spLocks noGrp="1"/>
          </p:cNvSpPr>
          <p:nvPr>
            <p:ph idx="1"/>
          </p:nvPr>
        </p:nvSpPr>
        <p:spPr/>
        <p:txBody>
          <a:bodyPr/>
          <a:lstStyle/>
          <a:p>
            <a:r>
              <a:rPr lang="en-US"/>
              <a:t>The "Employee Performance Analysis Using Excel" project provides a robust and user- friendly solution for evaluating and managing employee performance. By leveraging Excel's powerful tools-such as filtering, pivot tables, charts, and conditional formatting 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3696451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96379-51C8-F0D8-CF52-D0F25D736346}"/>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1888FE32-630D-AA4C-800E-BD011FDDE361}"/>
              </a:ext>
            </a:extLst>
          </p:cNvPr>
          <p:cNvSpPr>
            <a:spLocks noGrp="1"/>
          </p:cNvSpPr>
          <p:nvPr>
            <p:ph idx="1"/>
          </p:nvPr>
        </p:nvSpPr>
        <p:spPr/>
        <p:txBody>
          <a:bodyPr>
            <a:normAutofit lnSpcReduction="10000"/>
          </a:bodyPr>
          <a:lstStyle/>
          <a:p>
            <a:pPr marL="457200" indent="-457200">
              <a:buFont typeface="+mj-lt"/>
              <a:buAutoNum type="arabicPeriod"/>
            </a:pPr>
            <a:r>
              <a:rPr lang="en-US" dirty="0"/>
              <a:t>Problem Statement </a:t>
            </a:r>
          </a:p>
          <a:p>
            <a:pPr marL="457200" indent="-457200">
              <a:buFont typeface="+mj-lt"/>
              <a:buAutoNum type="arabicPeriod"/>
            </a:pPr>
            <a:r>
              <a:rPr lang="en-US" dirty="0"/>
              <a:t>Project Overview </a:t>
            </a:r>
          </a:p>
          <a:p>
            <a:pPr marL="457200" indent="-457200">
              <a:buFont typeface="+mj-lt"/>
              <a:buAutoNum type="arabicPeriod"/>
            </a:pPr>
            <a:r>
              <a:rPr lang="en-US" dirty="0"/>
              <a:t>End Users </a:t>
            </a:r>
          </a:p>
          <a:p>
            <a:pPr marL="457200" indent="-457200">
              <a:buFont typeface="+mj-lt"/>
              <a:buAutoNum type="arabicPeriod"/>
            </a:pPr>
            <a:r>
              <a:rPr lang="en-US" dirty="0"/>
              <a:t>Our Solution and Proposition </a:t>
            </a:r>
          </a:p>
          <a:p>
            <a:pPr marL="457200" indent="-457200">
              <a:buFont typeface="+mj-lt"/>
              <a:buAutoNum type="arabicPeriod"/>
            </a:pPr>
            <a:r>
              <a:rPr lang="en-US" dirty="0"/>
              <a:t>Dataset Description </a:t>
            </a:r>
          </a:p>
          <a:p>
            <a:pPr marL="457200" indent="-457200">
              <a:buFont typeface="+mj-lt"/>
              <a:buAutoNum type="arabicPeriod"/>
            </a:pPr>
            <a:r>
              <a:rPr lang="en-US" dirty="0"/>
              <a:t>Modelling Approach </a:t>
            </a:r>
          </a:p>
          <a:p>
            <a:pPr marL="457200" indent="-457200">
              <a:buFont typeface="+mj-lt"/>
              <a:buAutoNum type="arabicPeriod"/>
            </a:pPr>
            <a:r>
              <a:rPr lang="en-US" dirty="0"/>
              <a:t>Results and Discussion </a:t>
            </a:r>
          </a:p>
          <a:p>
            <a:pPr marL="457200" indent="-457200">
              <a:buFont typeface="+mj-lt"/>
              <a:buAutoNum type="arabicPeriod"/>
            </a:pPr>
            <a:r>
              <a:rPr lang="en-US" dirty="0"/>
              <a:t>Conclusion </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98699-4B96-8C33-F374-829FC9D595A8}"/>
              </a:ext>
            </a:extLst>
          </p:cNvPr>
          <p:cNvSpPr>
            <a:spLocks noGrp="1"/>
          </p:cNvSpPr>
          <p:nvPr>
            <p:ph type="title"/>
          </p:nvPr>
        </p:nvSpPr>
        <p:spPr/>
        <p:txBody>
          <a:bodyPr/>
          <a:lstStyle/>
          <a:p>
            <a:r>
              <a:rPr lang="en-US" dirty="0"/>
              <a:t>Problem Statement </a:t>
            </a:r>
          </a:p>
        </p:txBody>
      </p:sp>
      <p:sp>
        <p:nvSpPr>
          <p:cNvPr id="7" name="Content Placeholder 6">
            <a:extLst>
              <a:ext uri="{FF2B5EF4-FFF2-40B4-BE49-F238E27FC236}">
                <a16:creationId xmlns:a16="http://schemas.microsoft.com/office/drawing/2014/main" id="{6ECE8A0D-B1EC-0A33-B504-0553F005E2AB}"/>
              </a:ext>
            </a:extLst>
          </p:cNvPr>
          <p:cNvSpPr>
            <a:spLocks noGrp="1"/>
          </p:cNvSpPr>
          <p:nvPr>
            <p:ph idx="1"/>
          </p:nvPr>
        </p:nvSpPr>
        <p:spPr>
          <a:xfrm>
            <a:off x="1522414" y="2638476"/>
            <a:ext cx="9144000" cy="2850369"/>
          </a:xfrm>
        </p:spPr>
        <p:txBody>
          <a:bodyPr/>
          <a:lstStyle/>
          <a:p>
            <a:r>
              <a:rPr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5CA103-3B3C-8571-8E5B-8344E8716A1B}"/>
              </a:ext>
            </a:extLst>
          </p:cNvPr>
          <p:cNvSpPr>
            <a:spLocks noGrp="1"/>
          </p:cNvSpPr>
          <p:nvPr>
            <p:ph type="title"/>
          </p:nvPr>
        </p:nvSpPr>
        <p:spPr/>
        <p:txBody>
          <a:bodyPr/>
          <a:lstStyle/>
          <a:p>
            <a:r>
              <a:rPr lang="en-US" b="1" dirty="0"/>
              <a:t>Project Overview </a:t>
            </a:r>
          </a:p>
        </p:txBody>
      </p:sp>
      <p:sp>
        <p:nvSpPr>
          <p:cNvPr id="10" name="Content Placeholder 9">
            <a:extLst>
              <a:ext uri="{FF2B5EF4-FFF2-40B4-BE49-F238E27FC236}">
                <a16:creationId xmlns:a16="http://schemas.microsoft.com/office/drawing/2014/main" id="{38CB45C4-57B8-E6CC-9EAF-4BC138CE114B}"/>
              </a:ext>
            </a:extLst>
          </p:cNvPr>
          <p:cNvSpPr>
            <a:spLocks noGrp="1"/>
          </p:cNvSpPr>
          <p:nvPr>
            <p:ph sz="half" idx="1"/>
          </p:nvPr>
        </p:nvSpPr>
        <p:spPr>
          <a:xfrm>
            <a:off x="1522413" y="1905000"/>
            <a:ext cx="9143998" cy="3388251"/>
          </a:xfrm>
        </p:spPr>
        <p:txBody>
          <a:bodyPr>
            <a:normAutofit lnSpcReduction="10000"/>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B501081-71D3-CB51-E69B-3E096F5FF1DF}"/>
              </a:ext>
            </a:extLst>
          </p:cNvPr>
          <p:cNvSpPr>
            <a:spLocks noGrp="1"/>
          </p:cNvSpPr>
          <p:nvPr>
            <p:ph sz="half" idx="2"/>
          </p:nvPr>
        </p:nvSpPr>
        <p:spPr>
          <a:xfrm>
            <a:off x="1522414" y="1905000"/>
            <a:ext cx="9143999" cy="4267200"/>
          </a:xfrm>
        </p:spPr>
        <p:txBody>
          <a:bodyPr/>
          <a:lstStyle/>
          <a:p>
            <a:r>
              <a:rPr lang="en-US" dirty="0"/>
              <a:t>•Human Resources (HR) Managers</a:t>
            </a:r>
          </a:p>
          <a:p>
            <a:r>
              <a:rPr lang="en-US" dirty="0"/>
              <a:t>:•Department Managers/Supervisors:</a:t>
            </a:r>
          </a:p>
          <a:p>
            <a:r>
              <a:rPr lang="en-US" dirty="0"/>
              <a:t>•Senior Management/Executives:•</a:t>
            </a:r>
          </a:p>
          <a:p>
            <a:r>
              <a:rPr lang="en-US" dirty="0"/>
              <a:t>Employees:</a:t>
            </a:r>
          </a:p>
        </p:txBody>
      </p:sp>
      <p:sp>
        <p:nvSpPr>
          <p:cNvPr id="8" name="Title 7">
            <a:extLst>
              <a:ext uri="{FF2B5EF4-FFF2-40B4-BE49-F238E27FC236}">
                <a16:creationId xmlns:a16="http://schemas.microsoft.com/office/drawing/2014/main" id="{6FCE693F-1CEF-1868-59A9-283E2EE7094A}"/>
              </a:ext>
            </a:extLst>
          </p:cNvPr>
          <p:cNvSpPr>
            <a:spLocks noGrp="1"/>
          </p:cNvSpPr>
          <p:nvPr>
            <p:ph type="title"/>
          </p:nvPr>
        </p:nvSpPr>
        <p:spPr/>
        <p:txBody>
          <a:bodyPr/>
          <a:lstStyle/>
          <a:p>
            <a:r>
              <a:rPr lang="en-US" dirty="0"/>
              <a:t>End Users</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B27609-FA92-32AA-827D-A1637FF7F401}"/>
              </a:ext>
            </a:extLst>
          </p:cNvPr>
          <p:cNvSpPr>
            <a:spLocks noGrp="1"/>
          </p:cNvSpPr>
          <p:nvPr>
            <p:ph type="title"/>
          </p:nvPr>
        </p:nvSpPr>
        <p:spPr/>
        <p:txBody>
          <a:bodyPr/>
          <a:lstStyle/>
          <a:p>
            <a:r>
              <a:rPr lang="en-US" dirty="0"/>
              <a:t>Our Solution and It’s Value Proposition </a:t>
            </a:r>
          </a:p>
        </p:txBody>
      </p:sp>
      <p:sp>
        <p:nvSpPr>
          <p:cNvPr id="9" name="Content Placeholder 8">
            <a:extLst>
              <a:ext uri="{FF2B5EF4-FFF2-40B4-BE49-F238E27FC236}">
                <a16:creationId xmlns:a16="http://schemas.microsoft.com/office/drawing/2014/main" id="{72B5363A-DEAC-BF01-D818-5DDCEB8C50A8}"/>
              </a:ext>
            </a:extLst>
          </p:cNvPr>
          <p:cNvSpPr>
            <a:spLocks noGrp="1"/>
          </p:cNvSpPr>
          <p:nvPr>
            <p:ph idx="1"/>
          </p:nvPr>
        </p:nvSpPr>
        <p:spPr/>
        <p:txBody>
          <a:bodyPr/>
          <a:lstStyle/>
          <a:p>
            <a:r>
              <a:rPr lang="en-US"/>
              <a:t>Data-Driven Insights: Enables managers to make informed decisions based on accurate, real-time performance data.•Improved Efficiency: Automates the data collection and analysis process, saving time and reducing manual errors.•Enhanced Employee Development: Identifies training needs and development opportunities, leading to a more skilled workforce.•Better Performance Management: Helps in recognizing top performers and addressing underperformance, ultimately improving overall productivity.•Cost-Effective Solution: Leverages the widely accessible Excel platform, avoiding the need for expensive software or tools.</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 </a:t>
            </a:r>
          </a:p>
        </p:txBody>
      </p:sp>
      <p:sp>
        <p:nvSpPr>
          <p:cNvPr id="6" name="Content Placeholder 5"/>
          <p:cNvSpPr>
            <a:spLocks noGrp="1"/>
          </p:cNvSpPr>
          <p:nvPr>
            <p:ph sz="quarter" idx="4"/>
          </p:nvPr>
        </p:nvSpPr>
        <p:spPr>
          <a:xfrm>
            <a:off x="1522414" y="1797017"/>
            <a:ext cx="9143998" cy="3997444"/>
          </a:xfrm>
        </p:spPr>
        <p:txBody>
          <a:bodyPr>
            <a:normAutofit fontScale="92500" lnSpcReduction="10000"/>
          </a:bodyPr>
          <a:lstStyle/>
          <a:p>
            <a:r>
              <a:rPr lang="en-US"/>
              <a:t>Descriptions for each of the columns in the dataset:1. Employee ID: Unique identifier for each employee in the organization.2.First Name: The first name of the employee.3.Last Name: The last name of the employee.4.Email: The email address associated with the employee's communication within the organization.5.Business Unit: The specific business unit or department to which the employee belongs.6.State: The state or region where the employee is located.7.Job Function: A brief description of the employee's primary job function or role.8.Gender: A code representing the gender of the employee (e.g., M for Male, F for Female, N for Non-binary).9.Performance Score: A score indicating the employee's performance level (e.g., Excellent, Satisfactory, Needs Improvement).10.Current Employee Rating: The current rating or evaluation of the employee's overall performance.</a:t>
            </a:r>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Content Placeholder 2">
            <a:extLst>
              <a:ext uri="{FF2B5EF4-FFF2-40B4-BE49-F238E27FC236}">
                <a16:creationId xmlns:a16="http://schemas.microsoft.com/office/drawing/2014/main" id="{C50C4B99-000B-553A-0591-B80FF8D1090A}"/>
              </a:ext>
            </a:extLst>
          </p:cNvPr>
          <p:cNvSpPr>
            <a:spLocks noGrp="1"/>
          </p:cNvSpPr>
          <p:nvPr>
            <p:ph idx="1"/>
          </p:nvPr>
        </p:nvSpPr>
        <p:spPr/>
        <p:txBody>
          <a:bodyPr>
            <a:normAutofit fontScale="92500" lnSpcReduction="10000"/>
          </a:bodyPr>
          <a:lstStyle/>
          <a:p>
            <a:r>
              <a:rPr lang="en-US"/>
              <a:t>In the "Employee Performance Analysis Using Excel" project, the modeling phase involves setting up the Excel workbook with various tools and techniques to analyze and visualize the data effectively.Here's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236E-D2DB-5B8D-5C6D-158D01A5F50D}"/>
              </a:ext>
            </a:extLst>
          </p:cNvPr>
          <p:cNvSpPr>
            <a:spLocks noGrp="1"/>
          </p:cNvSpPr>
          <p:nvPr>
            <p:ph type="title"/>
          </p:nvPr>
        </p:nvSpPr>
        <p:spPr/>
        <p:txBody>
          <a:bodyPr/>
          <a:lstStyle/>
          <a:p>
            <a:r>
              <a:rPr lang="en-US" b="1" dirty="0"/>
              <a:t>Modelling </a:t>
            </a:r>
          </a:p>
        </p:txBody>
      </p:sp>
      <p:sp>
        <p:nvSpPr>
          <p:cNvPr id="3" name="Content Placeholder 2">
            <a:extLst>
              <a:ext uri="{FF2B5EF4-FFF2-40B4-BE49-F238E27FC236}">
                <a16:creationId xmlns:a16="http://schemas.microsoft.com/office/drawing/2014/main" id="{6E2DC44B-2644-C511-8D79-0F007A9C9E07}"/>
              </a:ext>
            </a:extLst>
          </p:cNvPr>
          <p:cNvSpPr>
            <a:spLocks noGrp="1"/>
          </p:cNvSpPr>
          <p:nvPr>
            <p:ph idx="1"/>
          </p:nvPr>
        </p:nvSpPr>
        <p:spPr/>
        <p:txBody>
          <a:bodyPr>
            <a:normAutofit lnSpcReduction="10000"/>
          </a:bodyPr>
          <a:lstStyle/>
          <a:p>
            <a:r>
              <a:rPr lang="en-US"/>
              <a:t>Charts•Purpose: To visualize the data in an easily interpretable format, making trends and patterns more apparent.•Implementation: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departments.4. Conditional Formatting•Purpose: To highlight specific data points that meet certain conditions, making it easier to spot trends, outliers, or areas of concern.•Implementation: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682B82EB-80D3-4DDB-9A53-0D22163B57B3}">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101</Words>
  <Application>Microsoft Office PowerPoint</Application>
  <PresentationFormat>Custom</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Employee performance analysis using Excel </vt:lpstr>
      <vt:lpstr>AGENDA</vt:lpstr>
      <vt:lpstr>Problem Statement </vt:lpstr>
      <vt:lpstr>Project Overview </vt:lpstr>
      <vt:lpstr>End Users</vt:lpstr>
      <vt:lpstr>Our Solution and It’s Value Proposition </vt:lpstr>
      <vt:lpstr>Dataset Description </vt:lpstr>
      <vt:lpstr>Modelling </vt:lpstr>
      <vt:lpstr>Modelling </vt:lpstr>
      <vt:lpstr>The “Wow” in Our Solution </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 Priya M. Priya</dc:creator>
  <cp:lastModifiedBy>ramajac0134r@gmail.com</cp:lastModifiedBy>
  <cp:revision>5</cp:revision>
  <dcterms:created xsi:type="dcterms:W3CDTF">2024-09-02T09:03:56Z</dcterms:created>
  <dcterms:modified xsi:type="dcterms:W3CDTF">2024-09-04T08:10:12Z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