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Raleway Medium" charset="1" panose="00000000000000000000"/>
      <p:regular r:id="rId28"/>
    </p:embeddedFont>
    <p:embeddedFont>
      <p:font typeface="Lovelace" charset="1" panose="00000500000000000000"/>
      <p:regular r:id="rId29"/>
    </p:embeddedFont>
    <p:embeddedFont>
      <p:font typeface="Raleway" charset="1" panose="00000000000000000000"/>
      <p:regular r:id="rId30"/>
    </p:embeddedFont>
    <p:embeddedFont>
      <p:font typeface="Raleway Semi-Bold" charset="1" panose="00000000000000000000"/>
      <p:regular r:id="rId31"/>
    </p:embeddedFont>
    <p:embeddedFont>
      <p:font typeface="Raleway Bold" charset="1" panose="00000000000000000000"/>
      <p:regular r:id="rId32"/>
    </p:embeddedFont>
    <p:embeddedFont>
      <p:font typeface="Canva Sans Bold" charset="1" panose="020B0803030501040103"/>
      <p:regular r:id="rId33"/>
    </p:embeddedFont>
    <p:embeddedFont>
      <p:font typeface="Canva Sans" charset="1" panose="020B0503030501040103"/>
      <p:regular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923791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3" y="0"/>
                </a:lnTo>
                <a:lnTo>
                  <a:pt x="11853513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708050" y="2014066"/>
            <a:ext cx="5746778" cy="6258867"/>
          </a:xfrm>
          <a:custGeom>
            <a:avLst/>
            <a:gdLst/>
            <a:ahLst/>
            <a:cxnLst/>
            <a:rect r="r" b="b" t="t" l="l"/>
            <a:pathLst>
              <a:path h="6258867" w="5746778">
                <a:moveTo>
                  <a:pt x="0" y="0"/>
                </a:moveTo>
                <a:lnTo>
                  <a:pt x="5746778" y="0"/>
                </a:lnTo>
                <a:lnTo>
                  <a:pt x="5746778" y="6258868"/>
                </a:lnTo>
                <a:lnTo>
                  <a:pt x="0" y="62588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329115"/>
            <a:ext cx="9450610" cy="3028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466"/>
              </a:lnSpc>
            </a:pPr>
            <a:r>
              <a:rPr lang="en-US" b="true" sz="12740" spc="-586">
                <a:solidFill>
                  <a:srgbClr val="108F6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Analysis of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46215" y="5104967"/>
            <a:ext cx="8115791" cy="2376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0418"/>
              </a:lnSpc>
            </a:pPr>
            <a:r>
              <a:rPr lang="en-US" sz="11576" spc="-532">
                <a:solidFill>
                  <a:srgbClr val="108F6C"/>
                </a:solidFill>
                <a:latin typeface="Lovelace"/>
                <a:ea typeface="Lovelace"/>
                <a:cs typeface="Lovelace"/>
                <a:sym typeface="Lovelace"/>
              </a:rPr>
              <a:t>Retail Sales</a:t>
            </a:r>
          </a:p>
          <a:p>
            <a:pPr algn="l">
              <a:lnSpc>
                <a:spcPts val="782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13610" y="2323463"/>
            <a:ext cx="7546379" cy="5492087"/>
          </a:xfrm>
          <a:custGeom>
            <a:avLst/>
            <a:gdLst/>
            <a:ahLst/>
            <a:cxnLst/>
            <a:rect r="r" b="b" t="t" l="l"/>
            <a:pathLst>
              <a:path h="5492087" w="7546379">
                <a:moveTo>
                  <a:pt x="0" y="0"/>
                </a:moveTo>
                <a:lnTo>
                  <a:pt x="7546379" y="0"/>
                </a:lnTo>
                <a:lnTo>
                  <a:pt x="7546379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75838"/>
            <a:ext cx="8115300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bulk 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of purchase amounts are 250 or less, with nearly 600 instances.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Few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 transactions are observed as the total amount increases.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Purchasing patterns indicate c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ustomers prefer lower total spend.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evelop marketing strategies focused on smaller, frequent purchases.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loyalty programs that encourage higher spending.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325765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Total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 Amount Analysis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416992" y="2323463"/>
            <a:ext cx="8842308" cy="5349596"/>
          </a:xfrm>
          <a:custGeom>
            <a:avLst/>
            <a:gdLst/>
            <a:ahLst/>
            <a:cxnLst/>
            <a:rect r="r" b="b" t="t" l="l"/>
            <a:pathLst>
              <a:path h="5349596" w="8842308">
                <a:moveTo>
                  <a:pt x="0" y="0"/>
                </a:moveTo>
                <a:lnTo>
                  <a:pt x="8842308" y="0"/>
                </a:lnTo>
                <a:lnTo>
                  <a:pt x="8842308" y="5349596"/>
                </a:lnTo>
                <a:lnTo>
                  <a:pt x="0" y="5349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75838"/>
            <a:ext cx="7064074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othing leads in the number of orders, followed by Electronics and Beauty.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 categori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es receive a significant number of orders, with Clothing slightly ahead.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interest spans across all product ca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tegories, with a slight preference for Clothing.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Boost in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ventory and marketing efforts for the Clothing category to leverage its popularity.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Introduce promotional campaigns for Electronics and Beauty to enhance competitive standing.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325765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Orders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 per Product Analysis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95751" y="2029598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71569" y="3205401"/>
            <a:ext cx="9424182" cy="259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0292"/>
              </a:lnSpc>
            </a:pPr>
            <a:r>
              <a:rPr lang="en-US" b="true" sz="8300" spc="-381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Relation&amp; Corrolation </a:t>
            </a:r>
            <a:r>
              <a:rPr lang="en-US" b="true" sz="8300" spc="-381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Analysis 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44583" y="2209738"/>
            <a:ext cx="7672152" cy="5492087"/>
          </a:xfrm>
          <a:custGeom>
            <a:avLst/>
            <a:gdLst/>
            <a:ahLst/>
            <a:cxnLst/>
            <a:rect r="r" b="b" t="t" l="l"/>
            <a:pathLst>
              <a:path h="5492087" w="7672152">
                <a:moveTo>
                  <a:pt x="0" y="0"/>
                </a:moveTo>
                <a:lnTo>
                  <a:pt x="7672152" y="0"/>
                </a:lnTo>
                <a:lnTo>
                  <a:pt x="7672152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75838"/>
            <a:ext cx="8716001" cy="59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ost orders are of lower quantities (1 and 2), with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vari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 total amounts.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Higher quantities (3 and 4) correlate with both lower and higher total amounts.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There is no clear trend be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tween quantity ordered and total amount.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pric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 elasticity to better understand the relationship between quantity and total spend.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onsider incentives or discounts for higher quantity purchases without eroding profitability.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525183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Quantity Order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ed vs Total Amount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944583" y="2397457"/>
            <a:ext cx="7672152" cy="5492087"/>
          </a:xfrm>
          <a:custGeom>
            <a:avLst/>
            <a:gdLst/>
            <a:ahLst/>
            <a:cxnLst/>
            <a:rect r="r" b="b" t="t" l="l"/>
            <a:pathLst>
              <a:path h="5492087" w="7672152">
                <a:moveTo>
                  <a:pt x="0" y="0"/>
                </a:moveTo>
                <a:lnTo>
                  <a:pt x="7672152" y="0"/>
                </a:lnTo>
                <a:lnTo>
                  <a:pt x="7672152" y="5492086"/>
                </a:lnTo>
                <a:lnTo>
                  <a:pt x="0" y="5492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75838"/>
            <a:ext cx="8716001" cy="563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ower price points (~100) are aligned with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smaller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total amounts due to higher purchase frequency.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Higher price points (300 and 500) have a broader distribution of total amounts.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Customers are more frequently purchasing lower-priced items, bu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 higher-priced items contribute more significantly per sale.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 cross-s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elling and upselling techniques for lower-priced products to increase total sale amounts.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Highlight the value proposition of higher-priced products through detailed descriptions and customer testimonials.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525183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Price per Unit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 vs Total Amount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4711" y="2323463"/>
            <a:ext cx="9004589" cy="5290196"/>
          </a:xfrm>
          <a:custGeom>
            <a:avLst/>
            <a:gdLst/>
            <a:ahLst/>
            <a:cxnLst/>
            <a:rect r="r" b="b" t="t" l="l"/>
            <a:pathLst>
              <a:path h="5290196" w="9004589">
                <a:moveTo>
                  <a:pt x="0" y="0"/>
                </a:moveTo>
                <a:lnTo>
                  <a:pt x="9004589" y="0"/>
                </a:lnTo>
                <a:lnTo>
                  <a:pt x="9004589" y="5290196"/>
                </a:lnTo>
                <a:lnTo>
                  <a:pt x="0" y="52901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75838"/>
            <a:ext cx="7226011" cy="59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eauty shows the highest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median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total amount, while Clothing has the lowest.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categories exhibit outliers, with Beauty and Electronics having higher ranges.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Beauty and Electronics yield greater sales amoun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ts, while Clothing represents lower-value purchases.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Target h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igh-value promotions for Beauty and Electronics to maximize revenue.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valuate product assortment in Clothing to boost high-value sales.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325765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Total Amount by Product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254711" y="2195207"/>
            <a:ext cx="9684520" cy="5492087"/>
          </a:xfrm>
          <a:custGeom>
            <a:avLst/>
            <a:gdLst/>
            <a:ahLst/>
            <a:cxnLst/>
            <a:rect r="r" b="b" t="t" l="l"/>
            <a:pathLst>
              <a:path h="5492087" w="9684520">
                <a:moveTo>
                  <a:pt x="0" y="0"/>
                </a:moveTo>
                <a:lnTo>
                  <a:pt x="9684520" y="0"/>
                </a:lnTo>
                <a:lnTo>
                  <a:pt x="9684520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75838"/>
            <a:ext cx="7226011" cy="528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thly sales are inconsist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nt, with peaks in months 5 and 10.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ticeable dips occur in months 3 and 9.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Significant variability in monthly performance suggests a lack of con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sistent drivers of sales.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alyze factors contributing to peak months to replicate success.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velop targeted strategies to mitigate downturns and enhance performance stability.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325765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Total Sales per Month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3128" y="2407661"/>
            <a:ext cx="16456172" cy="5471677"/>
          </a:xfrm>
          <a:custGeom>
            <a:avLst/>
            <a:gdLst/>
            <a:ahLst/>
            <a:cxnLst/>
            <a:rect r="r" b="b" t="t" l="l"/>
            <a:pathLst>
              <a:path h="5471677" w="16456172">
                <a:moveTo>
                  <a:pt x="0" y="0"/>
                </a:moveTo>
                <a:lnTo>
                  <a:pt x="16456172" y="0"/>
                </a:lnTo>
                <a:lnTo>
                  <a:pt x="16456172" y="5471678"/>
                </a:lnTo>
                <a:lnTo>
                  <a:pt x="0" y="54716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96331" y="942975"/>
            <a:ext cx="10469765" cy="179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M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onthly Product Sales by Category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796331" y="942975"/>
            <a:ext cx="10469765" cy="1799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M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onthly Product Sales by Category</a:t>
            </a: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75891"/>
            <a:ext cx="16408797" cy="5443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Key Observations:</a:t>
            </a:r>
          </a:p>
          <a:p>
            <a:pPr algn="l" marL="1209032" indent="-403011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Clothing sells steadily each month, with minimal fluctuations.</a:t>
            </a:r>
          </a:p>
          <a:p>
            <a:pPr algn="l" marL="1209032" indent="-403011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Beauty and Electronics fluctuate significantly month over month.</a:t>
            </a:r>
          </a:p>
          <a:p>
            <a:pPr algn="l" marL="1209032" indent="-403011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Electronics peaks sharply around the middle and end of the year.</a:t>
            </a:r>
          </a:p>
          <a:p>
            <a:pPr algn="l">
              <a:lnSpc>
                <a:spcPts val="3919"/>
              </a:lnSpc>
            </a:pP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Insight:</a:t>
            </a:r>
          </a:p>
          <a:p>
            <a:pPr algn="l" marL="1209032" indent="-403011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Beauty and Electronics are more susceptible to seasonal trends than Clothing.</a:t>
            </a:r>
          </a:p>
          <a:p>
            <a:pPr algn="l">
              <a:lnSpc>
                <a:spcPts val="3919"/>
              </a:lnSpc>
            </a:pPr>
          </a:p>
          <a:p>
            <a:pPr algn="l" marL="604516" indent="-302258" lvl="1">
              <a:lnSpc>
                <a:spcPts val="3919"/>
              </a:lnSpc>
              <a:buFont typeface="Arial"/>
              <a:buChar char="•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Recommendations:</a:t>
            </a:r>
          </a:p>
          <a:p>
            <a:pPr algn="l" marL="1209032" indent="-403011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Plan inventory and marketing campaigns for Beauty and Electronics around peak periods.</a:t>
            </a:r>
          </a:p>
          <a:p>
            <a:pPr algn="l" marL="1209032" indent="-403011" lvl="2">
              <a:lnSpc>
                <a:spcPts val="3919"/>
              </a:lnSpc>
              <a:buFont typeface="Arial"/>
              <a:buChar char="⚬"/>
            </a:pPr>
            <a:r>
              <a:rPr lang="en-US" b="true" sz="27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Monitor stock levels in Beauty and Electronics to avoid understocking.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95751" y="2029598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171569" y="3383454"/>
            <a:ext cx="9424182" cy="224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92"/>
              </a:lnSpc>
            </a:pPr>
            <a:r>
              <a:rPr lang="en-US" sz="8300" spc="-381" b="true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Final Analysis &amp;</a:t>
            </a:r>
          </a:p>
          <a:p>
            <a:pPr algn="l" marL="0" indent="0" lvl="1">
              <a:lnSpc>
                <a:spcPts val="7440"/>
              </a:lnSpc>
            </a:pPr>
            <a:r>
              <a:rPr lang="en-US" b="true" sz="6000" spc="-276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Insights, Recommendation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6079" y="1920197"/>
            <a:ext cx="6270790" cy="6446606"/>
          </a:xfrm>
          <a:custGeom>
            <a:avLst/>
            <a:gdLst/>
            <a:ahLst/>
            <a:cxnLst/>
            <a:rect r="r" b="b" t="t" l="l"/>
            <a:pathLst>
              <a:path h="6446606" w="6270790">
                <a:moveTo>
                  <a:pt x="0" y="0"/>
                </a:moveTo>
                <a:lnTo>
                  <a:pt x="6270790" y="0"/>
                </a:lnTo>
                <a:lnTo>
                  <a:pt x="6270790" y="6446606"/>
                </a:lnTo>
                <a:lnTo>
                  <a:pt x="0" y="64466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28700" y="2751157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sz="10041" spc="-461">
                <a:solidFill>
                  <a:srgbClr val="108F6C"/>
                </a:solidFill>
                <a:latin typeface="Raleway"/>
                <a:ea typeface="Raleway"/>
                <a:cs typeface="Raleway"/>
                <a:sym typeface="Raleway"/>
              </a:rPr>
              <a:t>Contents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4121266"/>
            <a:ext cx="7635008" cy="655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2" indent="-410206" lvl="1">
              <a:lnSpc>
                <a:spcPts val="531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799">
                <a:solidFill>
                  <a:srgbClr val="108F6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Data Analysis 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83935"/>
            <a:ext cx="15937163" cy="454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6"/>
              </a:lnSpc>
              <a:spcBef>
                <a:spcPct val="0"/>
              </a:spcBef>
            </a:pPr>
          </a:p>
          <a:p>
            <a:pPr algn="l" marL="505206" indent="-252603" lvl="1">
              <a:lnSpc>
                <a:spcPts val="4188"/>
              </a:lnSpc>
              <a:buFont typeface="Arial"/>
              <a:buChar char="•"/>
            </a:pPr>
            <a:r>
              <a:rPr lang="en-US" b="true" sz="2340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Customers show a strong preference for lower-priced and lower-quantity purchases, indicating price sensitivity and cautious spending behavior.</a:t>
            </a:r>
          </a:p>
          <a:p>
            <a:pPr algn="l" marL="505206" indent="-252603" lvl="1">
              <a:lnSpc>
                <a:spcPts val="4188"/>
              </a:lnSpc>
              <a:buFont typeface="Arial"/>
              <a:buChar char="•"/>
            </a:pPr>
            <a:r>
              <a:rPr lang="en-US" b="true" sz="2340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Clothing is the most frequently ordered category, but Beauty and Electronics generate higher total sales per transaction.</a:t>
            </a:r>
          </a:p>
          <a:p>
            <a:pPr algn="l" marL="505206" indent="-252603" lvl="1">
              <a:lnSpc>
                <a:spcPts val="4188"/>
              </a:lnSpc>
              <a:buFont typeface="Arial"/>
              <a:buChar char="•"/>
            </a:pPr>
            <a:r>
              <a:rPr lang="en-US" b="true" sz="2340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Monthly sales trends reveal seasonal peaks, especially for Electronics, suggesting time-sensitive buying patterns.</a:t>
            </a:r>
          </a:p>
          <a:p>
            <a:pPr algn="l" marL="505206" indent="-252603" lvl="1">
              <a:lnSpc>
                <a:spcPts val="4188"/>
              </a:lnSpc>
              <a:buFont typeface="Arial"/>
              <a:buChar char="•"/>
            </a:pPr>
            <a:r>
              <a:rPr lang="en-US" b="true" sz="2340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Quantity and price per unit do not always correlate directly with total spend, highlighting the need for deeper behavioral segmentation.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422792"/>
            <a:ext cx="3641196" cy="87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Key Insights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75418" y="1112585"/>
            <a:ext cx="15937163" cy="990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13"/>
              </a:lnSpc>
            </a:pPr>
            <a:r>
              <a:rPr lang="en-US" sz="4700" b="true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S</a:t>
            </a:r>
            <a:r>
              <a:rPr lang="en-US" b="true" sz="4700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trategic Recommendations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84756"/>
            <a:ext cx="15626561" cy="5730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6238" indent="-253119" lvl="1">
              <a:lnSpc>
                <a:spcPts val="4197"/>
              </a:lnSpc>
              <a:buFont typeface="Arial"/>
              <a:buChar char="•"/>
            </a:pPr>
            <a:r>
              <a:rPr lang="en-US" b="true" sz="2344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Pricing S</a:t>
            </a:r>
            <a:r>
              <a:rPr lang="en-US" b="true" sz="2344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trategy: Maintain competitive pricing for popular low-cost items while enhancing the perceived value of premium products.</a:t>
            </a:r>
          </a:p>
          <a:p>
            <a:pPr algn="l" marL="506238" indent="-253119" lvl="1">
              <a:lnSpc>
                <a:spcPts val="4197"/>
              </a:lnSpc>
              <a:buFont typeface="Arial"/>
              <a:buChar char="•"/>
            </a:pPr>
            <a:r>
              <a:rPr lang="en-US" b="true" sz="2344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Inventory Planning: Prioritize stock for high-performing categories and peak sales months to avoid missed opportunities.</a:t>
            </a:r>
          </a:p>
          <a:p>
            <a:pPr algn="l" marL="506238" indent="-253119" lvl="1">
              <a:lnSpc>
                <a:spcPts val="4197"/>
              </a:lnSpc>
              <a:buFont typeface="Arial"/>
              <a:buChar char="•"/>
            </a:pPr>
            <a:r>
              <a:rPr lang="en-US" b="true" sz="2344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Marketing Focus: Launch targeted campaigns around seasonal peaks, especially for Electronics and Beauty.</a:t>
            </a:r>
          </a:p>
          <a:p>
            <a:pPr algn="l" marL="506238" indent="-253119" lvl="1">
              <a:lnSpc>
                <a:spcPts val="4197"/>
              </a:lnSpc>
              <a:buFont typeface="Arial"/>
              <a:buChar char="•"/>
            </a:pPr>
            <a:r>
              <a:rPr lang="en-US" b="true" sz="2344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Customer Engagement: Introduce loyalty programs and bundle offers to encourage higher quantity purchases and repeat business.</a:t>
            </a:r>
          </a:p>
          <a:p>
            <a:pPr algn="l" marL="506238" indent="-253119" lvl="1">
              <a:lnSpc>
                <a:spcPts val="4197"/>
              </a:lnSpc>
              <a:buFont typeface="Arial"/>
              <a:buChar char="•"/>
            </a:pPr>
            <a:r>
              <a:rPr lang="en-US" b="true" sz="2344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Product Optimization: Reassess the Clothing category’s product mix to boost transaction value and align with top-performing segments.</a:t>
            </a:r>
          </a:p>
          <a:p>
            <a:pPr algn="l">
              <a:lnSpc>
                <a:spcPts val="4197"/>
              </a:lnSpc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6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82297" y="2237186"/>
            <a:ext cx="5005062" cy="5583740"/>
          </a:xfrm>
          <a:custGeom>
            <a:avLst/>
            <a:gdLst/>
            <a:ahLst/>
            <a:cxnLst/>
            <a:rect r="r" b="b" t="t" l="l"/>
            <a:pathLst>
              <a:path h="5583740" w="5005062">
                <a:moveTo>
                  <a:pt x="0" y="0"/>
                </a:moveTo>
                <a:lnTo>
                  <a:pt x="5005062" y="0"/>
                </a:lnTo>
                <a:lnTo>
                  <a:pt x="5005062" y="5583740"/>
                </a:lnTo>
                <a:lnTo>
                  <a:pt x="0" y="55837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1580464" y="-783256"/>
            <a:ext cx="11853512" cy="11853512"/>
          </a:xfrm>
          <a:custGeom>
            <a:avLst/>
            <a:gdLst/>
            <a:ahLst/>
            <a:cxnLst/>
            <a:rect r="r" b="b" t="t" l="l"/>
            <a:pathLst>
              <a:path h="11853512" w="11853512">
                <a:moveTo>
                  <a:pt x="0" y="0"/>
                </a:moveTo>
                <a:lnTo>
                  <a:pt x="11853512" y="0"/>
                </a:lnTo>
                <a:lnTo>
                  <a:pt x="11853512" y="11853512"/>
                </a:lnTo>
                <a:lnTo>
                  <a:pt x="0" y="118535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219200" y="3676405"/>
            <a:ext cx="8144502" cy="310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11711"/>
              </a:lnSpc>
            </a:pPr>
            <a:r>
              <a:rPr lang="en-US" b="true" sz="13012" spc="-598">
                <a:solidFill>
                  <a:srgbClr val="108F6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Thank you very much!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9200" y="1104900"/>
            <a:ext cx="9179504" cy="381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2700"/>
              </a:lnSpc>
            </a:pPr>
            <a:r>
              <a:rPr lang="en-US" b="true" sz="3000" spc="-138">
                <a:solidFill>
                  <a:srgbClr val="108F6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Presented by Rama Al Saket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3218229"/>
            <a:ext cx="7924800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108F6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01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19200" y="4562475"/>
            <a:ext cx="763500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b="true" sz="6000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Data Analysis </a:t>
            </a:r>
          </a:p>
        </p:txBody>
      </p:sp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9260193" y="975881"/>
            <a:ext cx="8539631" cy="834000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33372" y="8084666"/>
            <a:ext cx="5277926" cy="4404669"/>
          </a:xfrm>
          <a:custGeom>
            <a:avLst/>
            <a:gdLst/>
            <a:ahLst/>
            <a:cxnLst/>
            <a:rect r="r" b="b" t="t" l="l"/>
            <a:pathLst>
              <a:path h="4404669" w="5277926">
                <a:moveTo>
                  <a:pt x="0" y="0"/>
                </a:moveTo>
                <a:lnTo>
                  <a:pt x="5277926" y="0"/>
                </a:lnTo>
                <a:lnTo>
                  <a:pt x="5277926" y="4404668"/>
                </a:lnTo>
                <a:lnTo>
                  <a:pt x="0" y="44046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-1302276" y="-2383108"/>
            <a:ext cx="4661953" cy="4748285"/>
          </a:xfrm>
          <a:custGeom>
            <a:avLst/>
            <a:gdLst/>
            <a:ahLst/>
            <a:cxnLst/>
            <a:rect r="r" b="b" t="t" l="l"/>
            <a:pathLst>
              <a:path h="4748285" w="4661953">
                <a:moveTo>
                  <a:pt x="0" y="0"/>
                </a:moveTo>
                <a:lnTo>
                  <a:pt x="4661952" y="0"/>
                </a:lnTo>
                <a:lnTo>
                  <a:pt x="4661952" y="4748285"/>
                </a:lnTo>
                <a:lnTo>
                  <a:pt x="0" y="47482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4254217" y="3412927"/>
            <a:ext cx="9779565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108F6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Goal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44453" y="5076825"/>
            <a:ext cx="11599094" cy="1481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108F6C"/>
                </a:solidFill>
                <a:latin typeface="Raleway Semi-Bold"/>
                <a:ea typeface="Raleway Semi-Bold"/>
                <a:cs typeface="Raleway Semi-Bold"/>
                <a:sym typeface="Raleway Semi-Bold"/>
              </a:rPr>
              <a:t>To understand the patterns of each product category via month and its total amount revenue, that help to clarify what the most preferred category in this store, and the customer behavior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93371" y="6031258"/>
            <a:ext cx="11301259" cy="2316758"/>
          </a:xfrm>
          <a:custGeom>
            <a:avLst/>
            <a:gdLst/>
            <a:ahLst/>
            <a:cxnLst/>
            <a:rect r="r" b="b" t="t" l="l"/>
            <a:pathLst>
              <a:path h="2316758" w="11301259">
                <a:moveTo>
                  <a:pt x="0" y="0"/>
                </a:moveTo>
                <a:lnTo>
                  <a:pt x="11301258" y="0"/>
                </a:lnTo>
                <a:lnTo>
                  <a:pt x="11301258" y="2316758"/>
                </a:lnTo>
                <a:lnTo>
                  <a:pt x="0" y="2316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15665" y="1876425"/>
            <a:ext cx="13856669" cy="1249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037"/>
              </a:lnSpc>
            </a:pPr>
            <a:r>
              <a:rPr lang="en-US" b="true" sz="10041" spc="-461">
                <a:solidFill>
                  <a:srgbClr val="108F6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Dataset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06085" y="3383878"/>
            <a:ext cx="14045323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Transaction ID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ID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Gender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 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Category 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9161989" y="3383878"/>
            <a:ext cx="14045323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 per Unit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Amount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Day</a:t>
            </a:r>
          </a:p>
          <a:p>
            <a:pPr algn="just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Year</a:t>
            </a:r>
          </a:p>
          <a:p>
            <a:pPr algn="just">
              <a:lnSpc>
                <a:spcPts val="28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713285" y="8605191"/>
            <a:ext cx="208134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108F6C"/>
                </a:solidFill>
                <a:latin typeface="Canva Sans"/>
                <a:ea typeface="Canva Sans"/>
                <a:cs typeface="Canva Sans"/>
                <a:sym typeface="Canva Sans"/>
              </a:rPr>
              <a:t>Shape (1000, 10)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00" y="1267181"/>
            <a:ext cx="7223569" cy="9506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6930"/>
              </a:lnSpc>
            </a:pPr>
            <a:r>
              <a:rPr lang="en-US" b="true" sz="7700" spc="-354">
                <a:solidFill>
                  <a:srgbClr val="108F6C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 Dictionary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883897" y="7596596"/>
            <a:ext cx="5277926" cy="4404669"/>
          </a:xfrm>
          <a:custGeom>
            <a:avLst/>
            <a:gdLst/>
            <a:ahLst/>
            <a:cxnLst/>
            <a:rect r="r" b="b" t="t" l="l"/>
            <a:pathLst>
              <a:path h="4404669" w="5277926">
                <a:moveTo>
                  <a:pt x="0" y="0"/>
                </a:moveTo>
                <a:lnTo>
                  <a:pt x="5277926" y="0"/>
                </a:lnTo>
                <a:lnTo>
                  <a:pt x="5277926" y="4404669"/>
                </a:lnTo>
                <a:lnTo>
                  <a:pt x="0" y="44046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895039" y="2830513"/>
            <a:ext cx="14045323" cy="518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Transaction ID: number of transactions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 ID: number of customers, unique values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Gender: gender of customer (Male, Female)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 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Product Category: type of product (Clothing, Electronics, Beauty)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Price per Unit: price of each category product by unit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Quantity: number of products sold 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Total Amount: the amount of quantity by price per unit (revenue from the product) 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Month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Day</a:t>
            </a:r>
          </a:p>
          <a:p>
            <a:pPr algn="just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Year</a:t>
            </a:r>
          </a:p>
          <a:p>
            <a:pPr algn="just">
              <a:lnSpc>
                <a:spcPts val="3219"/>
              </a:lnSpc>
            </a:pPr>
          </a:p>
          <a:p>
            <a:pPr algn="just">
              <a:lnSpc>
                <a:spcPts val="32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47688" y="3280634"/>
            <a:ext cx="9424182" cy="314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2399"/>
              </a:lnSpc>
            </a:pPr>
            <a:r>
              <a:rPr lang="en-US" b="true" sz="9999" spc="-45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Visual </a:t>
            </a:r>
          </a:p>
          <a:p>
            <a:pPr algn="r" marL="0" indent="0" lvl="1">
              <a:lnSpc>
                <a:spcPts val="12399"/>
              </a:lnSpc>
            </a:pPr>
            <a:r>
              <a:rPr lang="en-US" b="true" sz="9999" spc="-45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Analysis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023611" y="2029598"/>
            <a:ext cx="6663549" cy="7228702"/>
          </a:xfrm>
          <a:custGeom>
            <a:avLst/>
            <a:gdLst/>
            <a:ahLst/>
            <a:cxnLst/>
            <a:rect r="r" b="b" t="t" l="l"/>
            <a:pathLst>
              <a:path h="7228702" w="6663549">
                <a:moveTo>
                  <a:pt x="0" y="0"/>
                </a:moveTo>
                <a:lnTo>
                  <a:pt x="6663549" y="0"/>
                </a:lnTo>
                <a:lnTo>
                  <a:pt x="6663549" y="7228702"/>
                </a:lnTo>
                <a:lnTo>
                  <a:pt x="0" y="72287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32892" y="2397457"/>
            <a:ext cx="7294833" cy="5492087"/>
          </a:xfrm>
          <a:custGeom>
            <a:avLst/>
            <a:gdLst/>
            <a:ahLst/>
            <a:cxnLst/>
            <a:rect r="r" b="b" t="t" l="l"/>
            <a:pathLst>
              <a:path h="5492087" w="7294833">
                <a:moveTo>
                  <a:pt x="0" y="0"/>
                </a:moveTo>
                <a:lnTo>
                  <a:pt x="7294833" y="0"/>
                </a:lnTo>
                <a:lnTo>
                  <a:pt x="7294833" y="5492086"/>
                </a:lnTo>
                <a:lnTo>
                  <a:pt x="0" y="54920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615540"/>
            <a:ext cx="8115300" cy="59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 four quantity levels (Index 1 to 4) appear with similar frequency, ranging from approximately 250 to 260 occurrences.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distribution is balanced, with no dominant or rare quantity level.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Customers tend to purchase in consistent quantities, suggesting stable buying behavior across the dataset.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ntain current quantity options, as they align well with customer habits.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Consider testing bundled offers or promotions to explore potential shifts in quantity preferences.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25613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Frequency Distribution of 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Quantity Purchased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F6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57294" y="2547632"/>
            <a:ext cx="7546379" cy="5492087"/>
          </a:xfrm>
          <a:custGeom>
            <a:avLst/>
            <a:gdLst/>
            <a:ahLst/>
            <a:cxnLst/>
            <a:rect r="r" b="b" t="t" l="l"/>
            <a:pathLst>
              <a:path h="5492087" w="7546379">
                <a:moveTo>
                  <a:pt x="0" y="0"/>
                </a:moveTo>
                <a:lnTo>
                  <a:pt x="7546379" y="0"/>
                </a:lnTo>
                <a:lnTo>
                  <a:pt x="7546379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275838"/>
            <a:ext cx="8115300" cy="598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Ob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servations: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Maj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ority of units are priced around 100, with approximately 600 instances.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Hig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her price points (300 and 500) each appear about 200 times.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Strong c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ustomer preference for lower-priced items, indicating price sensitivity.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  <a:p>
            <a:pPr algn="l" marL="431801" indent="-215900" lvl="1">
              <a:lnSpc>
                <a:spcPts val="28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Recommendation: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Mai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ntain competitive pricing at the 100-unit level with targeted promotions.</a:t>
            </a:r>
          </a:p>
          <a:p>
            <a:pPr algn="l" marL="863601" indent="-287867" lvl="2">
              <a:lnSpc>
                <a:spcPts val="28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Expl</a:t>
            </a:r>
            <a:r>
              <a:rPr lang="en-US" b="true" sz="2000">
                <a:solidFill>
                  <a:srgbClr val="108F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ore strategies to boost appeal of higher-priced products—e.g., bundling, premium positioning, or added value features.</a:t>
            </a:r>
          </a:p>
          <a:p>
            <a:pPr algn="l">
              <a:lnSpc>
                <a:spcPts val="2800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-1325765" y="942975"/>
            <a:ext cx="10469765" cy="599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Distribution of </a:t>
            </a:r>
            <a:r>
              <a:rPr lang="en-US" b="true" sz="3399">
                <a:solidFill>
                  <a:srgbClr val="108F6C"/>
                </a:solidFill>
                <a:latin typeface="Raleway Bold"/>
                <a:ea typeface="Raleway Bold"/>
                <a:cs typeface="Raleway Bold"/>
                <a:sym typeface="Raleway Bold"/>
              </a:rPr>
              <a:t>Price per Unit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DAGy-kYmJF0</dc:identifier>
  <dcterms:modified xsi:type="dcterms:W3CDTF">2011-08-01T06:04:30Z</dcterms:modified>
  <cp:revision>1</cp:revision>
  <dc:title>Analysis Results Presentation</dc:title>
</cp:coreProperties>
</file>