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DF469A-759E-401D-99F7-53050415CB3E}">
  <a:tblStyle styleId="{B0DF469A-759E-401D-99F7-53050415CB3E}"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4"/>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4"/>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5"/>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6"/>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6"/>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6"/>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6"/>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7"/>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7"/>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7"/>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7"/>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7"/>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7"/>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7"/>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0"/>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3"/>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4"/>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4"/>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4"/>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4"/>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4"/>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5"/>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5"/>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5"/>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5"/>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5"/>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8"/>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8"/>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8"/>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2"/>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2"/>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2"/>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2"/>
          <p:cNvGrpSpPr/>
          <p:nvPr/>
        </p:nvGrpSpPr>
        <p:grpSpPr>
          <a:xfrm>
            <a:off x="11501102" y="171573"/>
            <a:ext cx="419436" cy="388988"/>
            <a:chOff x="11501102" y="171573"/>
            <a:chExt cx="419436" cy="388988"/>
          </a:xfrm>
        </p:grpSpPr>
        <p:sp>
          <p:nvSpPr>
            <p:cNvPr id="111" name="Google Shape;111;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2"/>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2"/>
          <p:cNvGrpSpPr/>
          <p:nvPr/>
        </p:nvGrpSpPr>
        <p:grpSpPr>
          <a:xfrm>
            <a:off x="11501102" y="171573"/>
            <a:ext cx="419436" cy="388988"/>
            <a:chOff x="11501102" y="171573"/>
            <a:chExt cx="419436" cy="388988"/>
          </a:xfrm>
        </p:grpSpPr>
        <p:sp>
          <p:nvSpPr>
            <p:cNvPr id="115" name="Google Shape;115;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2"/>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2"/>
          <p:cNvGrpSpPr/>
          <p:nvPr/>
        </p:nvGrpSpPr>
        <p:grpSpPr>
          <a:xfrm>
            <a:off x="12355040" y="33161"/>
            <a:ext cx="360000" cy="1800000"/>
            <a:chOff x="12355040" y="33161"/>
            <a:chExt cx="360000" cy="1800000"/>
          </a:xfrm>
        </p:grpSpPr>
        <p:sp>
          <p:nvSpPr>
            <p:cNvPr id="120" name="Google Shape;120;p12"/>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2"/>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2"/>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2"/>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2"/>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2"/>
          <p:cNvGrpSpPr/>
          <p:nvPr/>
        </p:nvGrpSpPr>
        <p:grpSpPr>
          <a:xfrm>
            <a:off x="12355040" y="1954479"/>
            <a:ext cx="360000" cy="4875772"/>
            <a:chOff x="12355040" y="1954479"/>
            <a:chExt cx="360000" cy="4875772"/>
          </a:xfrm>
        </p:grpSpPr>
        <p:sp>
          <p:nvSpPr>
            <p:cNvPr id="126" name="Google Shape;126;p12"/>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2"/>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2"/>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2"/>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2"/>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2"/>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2"/>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2"/>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2"/>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2"/>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2"/>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2"/>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2"/>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2"/>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pFTL5cxal7g" TargetMode="External"/><Relationship Id="rId7"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loom.com/share/e157f86431af48cb90cdb0c482e7f084" TargetMode="External"/><Relationship Id="rId4" Type="http://schemas.openxmlformats.org/officeDocument/2006/relationships/hyperlink" Target="https://github.com/RamaChandra7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29"/>
          <p:cNvGraphicFramePr/>
          <p:nvPr/>
        </p:nvGraphicFramePr>
        <p:xfrm>
          <a:off x="9296400" y="1184911"/>
          <a:ext cx="2971800" cy="4216835"/>
        </p:xfrm>
        <a:graphic>
          <a:graphicData uri="http://schemas.openxmlformats.org/drawingml/2006/table">
            <a:tbl>
              <a:tblPr firstRow="1" bandRow="1">
                <a:noFill/>
                <a:tableStyleId>{B0DF469A-759E-401D-99F7-53050415CB3E}</a:tableStyleId>
              </a:tblPr>
              <a:tblGrid>
                <a:gridCol w="1350975">
                  <a:extLst>
                    <a:ext uri="{9D8B030D-6E8A-4147-A177-3AD203B41FA5}">
                      <a16:colId xmlns:a16="http://schemas.microsoft.com/office/drawing/2014/main" val="20000"/>
                    </a:ext>
                  </a:extLst>
                </a:gridCol>
                <a:gridCol w="1620825">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a:t>
                      </a:r>
                      <a:endParaRPr sz="11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a:t>Basics, OOPS, Exception Handling ,Arrays ,Collection and Generics,</a:t>
                      </a:r>
                      <a:endParaRPr/>
                    </a:p>
                    <a:p>
                      <a:pPr marL="0" marR="0" lvl="0" indent="0" algn="l" rtl="0">
                        <a:lnSpc>
                          <a:spcPct val="100000"/>
                        </a:lnSpc>
                        <a:spcBef>
                          <a:spcPts val="0"/>
                        </a:spcBef>
                        <a:spcAft>
                          <a:spcPts val="0"/>
                        </a:spcAft>
                        <a:buClr>
                          <a:schemeClr val="dk1"/>
                        </a:buClr>
                        <a:buSzPts val="1100"/>
                        <a:buFont typeface="Verdana"/>
                        <a:buNone/>
                      </a:pPr>
                      <a:r>
                        <a:rPr lang="en-US" sz="1100" b="0" u="none" strike="noStrike" cap="none"/>
                        <a:t>Delegates and Events, File Io and Serialization.</a:t>
                      </a:r>
                      <a:endParaRP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.NET Framework</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ADO.NET,ASP.NET with MVC5 and WEB API,Entity Framework</a:t>
                      </a:r>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Ado.net</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Basics Architecture</a:t>
                      </a:r>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 SQL</a:t>
                      </a:r>
                      <a:endParaRP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GIT</a:t>
                      </a:r>
                      <a:endParaRP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Communication Skills, Team Management.</a:t>
                      </a:r>
                      <a:endParaRP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29"/>
          <p:cNvSpPr txBox="1">
            <a:spLocks noGrp="1"/>
          </p:cNvSpPr>
          <p:nvPr>
            <p:ph type="body" idx="1"/>
          </p:nvPr>
        </p:nvSpPr>
        <p:spPr>
          <a:xfrm>
            <a:off x="4837113" y="2816526"/>
            <a:ext cx="4008437" cy="388045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a:t>Pharmacy Management System  </a:t>
            </a:r>
            <a:endParaRPr/>
          </a:p>
          <a:p>
            <a:pPr marL="0" lvl="0" indent="0" algn="just" rtl="0">
              <a:lnSpc>
                <a:spcPct val="114000"/>
              </a:lnSpc>
              <a:spcBef>
                <a:spcPts val="1000"/>
              </a:spcBef>
              <a:spcAft>
                <a:spcPts val="0"/>
              </a:spcAft>
              <a:buClr>
                <a:schemeClr val="dk1"/>
              </a:buClr>
              <a:buSzPts val="1200"/>
              <a:buNone/>
            </a:pPr>
            <a:r>
              <a:rPr lang="en-US" sz="1200"/>
              <a:t>   Completed case study on Pharmacy Management System where we have created an Interactive website to create a bridge between Doctors and Pharmacy. A Doctor can be able to Register himself in the website and can view all the Drugs in the inventory and able to order required Drugs. Pharmacy Admin can Manage Suppliers, Drugs, Validate and Confirm Orders placed by Doctors.</a:t>
            </a:r>
            <a:endParaRPr/>
          </a:p>
          <a:p>
            <a:pPr marL="0" lvl="0" indent="0" algn="l" rtl="0">
              <a:lnSpc>
                <a:spcPct val="114000"/>
              </a:lnSpc>
              <a:spcBef>
                <a:spcPts val="1000"/>
              </a:spcBef>
              <a:spcAft>
                <a:spcPts val="0"/>
              </a:spcAft>
              <a:buClr>
                <a:srgbClr val="242424"/>
              </a:buClr>
              <a:buSzPts val="1000"/>
              <a:buNone/>
            </a:pPr>
            <a:r>
              <a:rPr lang="en-US">
                <a:solidFill>
                  <a:srgbClr val="242424"/>
                </a:solidFill>
                <a:latin typeface="Times New Roman"/>
                <a:ea typeface="Times New Roman"/>
                <a:cs typeface="Times New Roman"/>
                <a:sym typeface="Times New Roman"/>
              </a:rPr>
              <a:t>Technologies used:</a:t>
            </a:r>
            <a:endParaRPr/>
          </a:p>
          <a:p>
            <a:pPr marL="171450" lvl="0" indent="-171450" algn="just" rtl="0">
              <a:lnSpc>
                <a:spcPct val="100000"/>
              </a:lnSpc>
              <a:spcBef>
                <a:spcPts val="1000"/>
              </a:spcBef>
              <a:spcAft>
                <a:spcPts val="0"/>
              </a:spcAft>
              <a:buClr>
                <a:srgbClr val="242424"/>
              </a:buClr>
              <a:buSzPts val="1000"/>
              <a:buFont typeface="Arial"/>
              <a:buChar char="•"/>
            </a:pPr>
            <a:r>
              <a:rPr lang="en-US">
                <a:solidFill>
                  <a:srgbClr val="242424"/>
                </a:solidFill>
                <a:latin typeface="Times New Roman"/>
                <a:ea typeface="Times New Roman"/>
                <a:cs typeface="Times New Roman"/>
                <a:sym typeface="Times New Roman"/>
              </a:rPr>
              <a:t> </a:t>
            </a:r>
            <a:r>
              <a:rPr lang="en-US" b="1">
                <a:solidFill>
                  <a:srgbClr val="242424"/>
                </a:solidFill>
                <a:latin typeface="Times New Roman"/>
                <a:ea typeface="Times New Roman"/>
                <a:cs typeface="Times New Roman"/>
                <a:sym typeface="Times New Roman"/>
              </a:rPr>
              <a:t>ANGULAR </a:t>
            </a:r>
            <a:endParaRPr/>
          </a:p>
          <a:p>
            <a:pPr marL="171450" lvl="0" indent="-171450" algn="just" rtl="0">
              <a:lnSpc>
                <a:spcPct val="100000"/>
              </a:lnSpc>
              <a:spcBef>
                <a:spcPts val="1000"/>
              </a:spcBef>
              <a:spcAft>
                <a:spcPts val="0"/>
              </a:spcAft>
              <a:buClr>
                <a:srgbClr val="242424"/>
              </a:buClr>
              <a:buSzPts val="1000"/>
              <a:buFont typeface="Arial"/>
              <a:buChar char="•"/>
            </a:pPr>
            <a:r>
              <a:rPr lang="en-US" b="1">
                <a:solidFill>
                  <a:srgbClr val="242424"/>
                </a:solidFill>
                <a:latin typeface="Times New Roman"/>
                <a:ea typeface="Times New Roman"/>
                <a:cs typeface="Times New Roman"/>
                <a:sym typeface="Times New Roman"/>
              </a:rPr>
              <a:t>ASP.NET CORE </a:t>
            </a:r>
            <a:endParaRPr/>
          </a:p>
          <a:p>
            <a:pPr marL="171450" lvl="0" indent="-171450" algn="just" rtl="0">
              <a:lnSpc>
                <a:spcPct val="100000"/>
              </a:lnSpc>
              <a:spcBef>
                <a:spcPts val="1000"/>
              </a:spcBef>
              <a:spcAft>
                <a:spcPts val="0"/>
              </a:spcAft>
              <a:buClr>
                <a:srgbClr val="242424"/>
              </a:buClr>
              <a:buSzPts val="1000"/>
              <a:buFont typeface="Arial"/>
              <a:buChar char="•"/>
            </a:pPr>
            <a:r>
              <a:rPr lang="en-US" b="1">
                <a:solidFill>
                  <a:srgbClr val="242424"/>
                </a:solidFill>
                <a:latin typeface="Times New Roman"/>
                <a:ea typeface="Times New Roman"/>
                <a:cs typeface="Times New Roman"/>
                <a:sym typeface="Times New Roman"/>
              </a:rPr>
              <a:t>Microsoft SQL Server</a:t>
            </a:r>
            <a:endParaRPr/>
          </a:p>
          <a:p>
            <a:pPr marL="0" lvl="0" indent="228600" algn="just" rtl="0">
              <a:lnSpc>
                <a:spcPct val="100000"/>
              </a:lnSpc>
              <a:spcBef>
                <a:spcPts val="1000"/>
              </a:spcBef>
              <a:spcAft>
                <a:spcPts val="0"/>
              </a:spcAft>
              <a:buClr>
                <a:srgbClr val="242424"/>
              </a:buClr>
              <a:buSzPts val="1000"/>
              <a:buNone/>
            </a:pPr>
            <a:r>
              <a:rPr lang="en-US" b="1">
                <a:solidFill>
                  <a:srgbClr val="242424"/>
                </a:solidFill>
                <a:latin typeface="Times New Roman"/>
                <a:ea typeface="Times New Roman"/>
                <a:cs typeface="Times New Roman"/>
                <a:sym typeface="Times New Roman"/>
              </a:rPr>
              <a:t>Video Link : </a:t>
            </a:r>
            <a:r>
              <a:rPr lang="en-US" b="1" u="sng">
                <a:solidFill>
                  <a:schemeClr val="hlink"/>
                </a:solidFill>
                <a:latin typeface="Times New Roman"/>
                <a:ea typeface="Times New Roman"/>
                <a:cs typeface="Times New Roman"/>
                <a:sym typeface="Times New Roman"/>
                <a:hlinkClick r:id="rId3"/>
              </a:rPr>
              <a:t>Click</a:t>
            </a:r>
            <a:endParaRPr b="1">
              <a:solidFill>
                <a:srgbClr val="242424"/>
              </a:solidFill>
              <a:latin typeface="Times New Roman"/>
              <a:ea typeface="Times New Roman"/>
              <a:cs typeface="Times New Roman"/>
              <a:sym typeface="Times New Roman"/>
            </a:endParaRPr>
          </a:p>
          <a:p>
            <a:pPr marL="0" lvl="0" indent="228600" algn="just" rtl="0">
              <a:lnSpc>
                <a:spcPct val="100000"/>
              </a:lnSpc>
              <a:spcBef>
                <a:spcPts val="1000"/>
              </a:spcBef>
              <a:spcAft>
                <a:spcPts val="0"/>
              </a:spcAft>
              <a:buClr>
                <a:schemeClr val="dk1"/>
              </a:buClr>
              <a:buSzPts val="1000"/>
              <a:buNone/>
            </a:pPr>
            <a:r>
              <a:rPr lang="en-US">
                <a:solidFill>
                  <a:schemeClr val="hlink"/>
                </a:solidFill>
                <a:uFill>
                  <a:noFill/>
                </a:uFill>
                <a:latin typeface="Verdana"/>
                <a:ea typeface="Verdana"/>
                <a:cs typeface="Verdana"/>
                <a:sym typeface="Verdana"/>
                <a:hlinkClick r:id="rId4"/>
              </a:rPr>
              <a:t>    </a:t>
            </a:r>
            <a:r>
              <a:rPr lang="en-US">
                <a:solidFill>
                  <a:schemeClr val="hlink"/>
                </a:solidFill>
                <a:uFill>
                  <a:noFill/>
                </a:uFill>
                <a:hlinkClick r:id="rId4"/>
              </a:rPr>
              <a:t> </a:t>
            </a:r>
            <a:r>
              <a:rPr lang="en-US" u="sng">
                <a:solidFill>
                  <a:schemeClr val="hlink"/>
                </a:solidFill>
                <a:latin typeface="Verdana"/>
                <a:ea typeface="Verdana"/>
                <a:cs typeface="Verdana"/>
                <a:sym typeface="Verdana"/>
                <a:hlinkClick r:id="rId4"/>
              </a:rPr>
              <a:t>GitHub Link </a:t>
            </a:r>
            <a:r>
              <a:rPr lang="en-US">
                <a:latin typeface="Verdana"/>
                <a:ea typeface="Verdana"/>
                <a:cs typeface="Verdana"/>
                <a:sym typeface="Verdana"/>
              </a:rPr>
              <a:t> </a:t>
            </a:r>
            <a:endParaRPr/>
          </a:p>
          <a:p>
            <a:pPr marL="0" lvl="0" indent="228600" algn="just" rtl="0">
              <a:lnSpc>
                <a:spcPct val="100000"/>
              </a:lnSpc>
              <a:spcBef>
                <a:spcPts val="1000"/>
              </a:spcBef>
              <a:spcAft>
                <a:spcPts val="0"/>
              </a:spcAft>
              <a:buClr>
                <a:schemeClr val="dk1"/>
              </a:buClr>
              <a:buSzPts val="1000"/>
              <a:buNone/>
            </a:pPr>
            <a:endParaRPr u="sng">
              <a:solidFill>
                <a:schemeClr val="hlink"/>
              </a:solidFill>
              <a:hlinkClick r:id="rId5"/>
            </a:endParaRPr>
          </a:p>
          <a:p>
            <a:pPr marL="0" lvl="0" indent="228600" algn="just" rtl="0">
              <a:lnSpc>
                <a:spcPct val="100000"/>
              </a:lnSpc>
              <a:spcBef>
                <a:spcPts val="1000"/>
              </a:spcBef>
              <a:spcAft>
                <a:spcPts val="0"/>
              </a:spcAft>
              <a:buClr>
                <a:schemeClr val="dk1"/>
              </a:buClr>
              <a:buSzPts val="1000"/>
              <a:buNone/>
            </a:pPr>
            <a:endParaRPr b="1">
              <a:solidFill>
                <a:srgbClr val="242424"/>
              </a:solidFill>
              <a:latin typeface="Times New Roman"/>
              <a:ea typeface="Times New Roman"/>
              <a:cs typeface="Times New Roman"/>
              <a:sym typeface="Times New Roman"/>
            </a:endParaRPr>
          </a:p>
          <a:p>
            <a:pPr marL="0" lvl="0" indent="0" algn="l" rtl="0">
              <a:lnSpc>
                <a:spcPct val="113999"/>
              </a:lnSpc>
              <a:spcBef>
                <a:spcPts val="1000"/>
              </a:spcBef>
              <a:spcAft>
                <a:spcPts val="0"/>
              </a:spcAft>
              <a:buClr>
                <a:schemeClr val="dk1"/>
              </a:buClr>
              <a:buSzPts val="1000"/>
              <a:buNone/>
            </a:pPr>
            <a:endParaRPr>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r>
              <a:rPr lang="en-US"/>
              <a:t>https://github.com/sdsameer07</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218" name="Google Shape;218;p29"/>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29"/>
          <p:cNvSpPr txBox="1">
            <a:spLocks noGrp="1"/>
          </p:cNvSpPr>
          <p:nvPr>
            <p:ph type="body" idx="4"/>
          </p:nvPr>
        </p:nvSpPr>
        <p:spPr>
          <a:xfrm>
            <a:off x="3649663" y="1355090"/>
            <a:ext cx="23749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Mumbai</a:t>
            </a: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29"/>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ramachandra8001@gmail.com</a:t>
            </a:r>
            <a:endParaRPr/>
          </a:p>
        </p:txBody>
      </p:sp>
      <p:sp>
        <p:nvSpPr>
          <p:cNvPr id="221" name="Google Shape;221;p29"/>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+91 6303222793</a:t>
            </a:r>
            <a:endParaRPr/>
          </a:p>
        </p:txBody>
      </p:sp>
      <p:sp>
        <p:nvSpPr>
          <p:cNvPr id="222" name="Google Shape;222;p29"/>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.NET Core Full Stack Developer</a:t>
            </a:r>
            <a:endParaRPr/>
          </a:p>
          <a:p>
            <a:pPr marL="171450" lvl="0" indent="-171450" algn="l" rtl="0">
              <a:lnSpc>
                <a:spcPct val="114000"/>
              </a:lnSpc>
              <a:spcBef>
                <a:spcPts val="1000"/>
              </a:spcBef>
              <a:spcAft>
                <a:spcPts val="0"/>
              </a:spcAft>
              <a:buClr>
                <a:schemeClr val="dk1"/>
              </a:buClr>
              <a:buSzPts val="1000"/>
              <a:buFont typeface="Arial"/>
              <a:buChar char="•"/>
            </a:pPr>
            <a:r>
              <a:rPr lang="en-US"/>
              <a:t>Understanding of </a:t>
            </a:r>
            <a:r>
              <a:rPr lang="en-US" b="1"/>
              <a:t>RDMS</a:t>
            </a:r>
            <a:r>
              <a:rPr lang="en-US"/>
              <a:t> concepts using </a:t>
            </a:r>
            <a:r>
              <a:rPr lang="en-US" b="1"/>
              <a:t>MS</a:t>
            </a:r>
            <a:r>
              <a:rPr lang="en-US"/>
              <a:t> </a:t>
            </a:r>
            <a:r>
              <a:rPr lang="en-US" b="1"/>
              <a:t>SQL Server.</a:t>
            </a:r>
            <a:endParaRPr/>
          </a:p>
          <a:p>
            <a:pPr marL="171450" lvl="0" indent="-171450" algn="l" rtl="0">
              <a:lnSpc>
                <a:spcPct val="114000"/>
              </a:lnSpc>
              <a:spcBef>
                <a:spcPts val="1000"/>
              </a:spcBef>
              <a:spcAft>
                <a:spcPts val="0"/>
              </a:spcAft>
              <a:buClr>
                <a:schemeClr val="dk1"/>
              </a:buClr>
              <a:buSzPts val="1000"/>
              <a:buFont typeface="Arial"/>
              <a:buChar char="•"/>
            </a:pPr>
            <a:r>
              <a:rPr lang="en-US"/>
              <a:t>Practical understanding of </a:t>
            </a:r>
            <a:r>
              <a:rPr lang="en-US" b="1"/>
              <a:t>C# </a:t>
            </a:r>
            <a:r>
              <a:rPr lang="en-US"/>
              <a:t>and </a:t>
            </a:r>
            <a:r>
              <a:rPr lang="en-US" b="1"/>
              <a:t>SQL</a:t>
            </a:r>
            <a:r>
              <a:rPr lang="en-US"/>
              <a:t> concepts using </a:t>
            </a:r>
            <a:r>
              <a:rPr lang="en-US" b="1"/>
              <a:t>Visual Studio </a:t>
            </a:r>
            <a:r>
              <a:rPr lang="en-US"/>
              <a:t>and </a:t>
            </a:r>
            <a:r>
              <a:rPr lang="en-US" b="1"/>
              <a:t>SQL Server.</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developing applications using </a:t>
            </a:r>
            <a:r>
              <a:rPr lang="en-US" b="1"/>
              <a:t>.NET Framework</a:t>
            </a:r>
            <a:r>
              <a:rPr lang="en-US"/>
              <a:t>, </a:t>
            </a:r>
            <a:r>
              <a:rPr lang="en-US" b="1"/>
              <a:t>ADO.NET Core, Asp.Net Core.</a:t>
            </a:r>
            <a:endParaRPr/>
          </a:p>
          <a:p>
            <a:pPr marL="171450" lvl="0" indent="-171450" algn="l" rtl="0">
              <a:lnSpc>
                <a:spcPct val="114000"/>
              </a:lnSpc>
              <a:spcBef>
                <a:spcPts val="1000"/>
              </a:spcBef>
              <a:spcAft>
                <a:spcPts val="0"/>
              </a:spcAft>
              <a:buClr>
                <a:schemeClr val="dk1"/>
              </a:buClr>
              <a:buSzPts val="1000"/>
              <a:buFont typeface="Arial"/>
              <a:buChar char="•"/>
            </a:pPr>
            <a:r>
              <a:rPr lang="en-US"/>
              <a:t>Understanding of </a:t>
            </a:r>
            <a:r>
              <a:rPr lang="en-US" b="1"/>
              <a:t>HTML5</a:t>
            </a:r>
            <a:r>
              <a:rPr lang="en-US"/>
              <a:t> , </a:t>
            </a:r>
            <a:r>
              <a:rPr lang="en-US" b="1"/>
              <a:t>CSS </a:t>
            </a:r>
            <a:r>
              <a:rPr lang="en-US"/>
              <a:t>and</a:t>
            </a:r>
            <a:r>
              <a:rPr lang="en-US" b="1"/>
              <a:t> Angular Cli.</a:t>
            </a:r>
            <a:endParaRPr/>
          </a:p>
          <a:p>
            <a:pPr marL="171450" lvl="0" indent="-171450" algn="l" rtl="0">
              <a:lnSpc>
                <a:spcPct val="114000"/>
              </a:lnSpc>
              <a:spcBef>
                <a:spcPts val="1000"/>
              </a:spcBef>
              <a:spcAft>
                <a:spcPts val="0"/>
              </a:spcAft>
              <a:buClr>
                <a:schemeClr val="dk1"/>
              </a:buClr>
              <a:buSzPts val="1000"/>
              <a:buFont typeface="Arial"/>
              <a:buChar char="•"/>
            </a:pPr>
            <a:r>
              <a:rPr lang="en-US"/>
              <a:t>Proficient in creating </a:t>
            </a:r>
            <a:r>
              <a:rPr lang="en-US" b="1"/>
              <a:t>Single page Web</a:t>
            </a:r>
            <a:r>
              <a:rPr lang="en-US"/>
              <a:t> Application in </a:t>
            </a:r>
            <a:r>
              <a:rPr lang="en-US" b="1"/>
              <a:t>Angular </a:t>
            </a:r>
            <a:r>
              <a:rPr lang="en-US"/>
              <a:t>with Authentication with routing.</a:t>
            </a:r>
            <a:endParaRPr/>
          </a:p>
          <a:p>
            <a:pPr marL="171450" lvl="0" indent="-171450" algn="l" rtl="0">
              <a:lnSpc>
                <a:spcPct val="114000"/>
              </a:lnSpc>
              <a:spcBef>
                <a:spcPts val="1000"/>
              </a:spcBef>
              <a:spcAft>
                <a:spcPts val="0"/>
              </a:spcAft>
              <a:buClr>
                <a:schemeClr val="dk1"/>
              </a:buClr>
              <a:buSzPts val="1000"/>
              <a:buFont typeface="Arial"/>
              <a:buChar char="•"/>
            </a:pPr>
            <a:r>
              <a:rPr lang="en-US"/>
              <a:t>Trained under iTransform.</a:t>
            </a:r>
            <a:endParaRPr/>
          </a:p>
          <a:p>
            <a:pPr marL="171450" lvl="0" indent="-107950" algn="l" rtl="0">
              <a:lnSpc>
                <a:spcPct val="114000"/>
              </a:lnSpc>
              <a:spcBef>
                <a:spcPts val="1000"/>
              </a:spcBef>
              <a:spcAft>
                <a:spcPts val="0"/>
              </a:spcAft>
              <a:buClr>
                <a:schemeClr val="dk1"/>
              </a:buClr>
              <a:buSzPts val="1000"/>
              <a:buFont typeface="Arial"/>
              <a:buNone/>
            </a:pPr>
            <a:endParaRPr/>
          </a:p>
          <a:p>
            <a:pPr marL="171450" lvl="0" indent="-107950" algn="l" rtl="0">
              <a:lnSpc>
                <a:spcPct val="114000"/>
              </a:lnSpc>
              <a:spcBef>
                <a:spcPts val="1000"/>
              </a:spcBef>
              <a:spcAft>
                <a:spcPts val="0"/>
              </a:spcAft>
              <a:buClr>
                <a:schemeClr val="dk1"/>
              </a:buClr>
              <a:buSzPts val="1000"/>
              <a:buFont typeface="Arial"/>
              <a:buNone/>
            </a:pP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p:txBody>
      </p:sp>
      <p:sp>
        <p:nvSpPr>
          <p:cNvPr id="223" name="Google Shape;223;p29"/>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Rama Chandra Baddireedy</a:t>
            </a:r>
            <a:endParaRPr/>
          </a:p>
        </p:txBody>
      </p:sp>
      <p:pic>
        <p:nvPicPr>
          <p:cNvPr id="224" name="Google Shape;224;p29">
            <a:hlinkClick r:id="rId4"/>
          </p:cNvPr>
          <p:cNvPicPr preferRelativeResize="0"/>
          <p:nvPr/>
        </p:nvPicPr>
        <p:blipFill rotWithShape="1">
          <a:blip r:embed="rId6">
            <a:alphaModFix/>
          </a:blip>
          <a:srcRect l="23582" t="2057" r="24331" b="4875"/>
          <a:stretch/>
        </p:blipFill>
        <p:spPr>
          <a:xfrm>
            <a:off x="4923219" y="6301690"/>
            <a:ext cx="310630" cy="341997"/>
          </a:xfrm>
          <a:prstGeom prst="rect">
            <a:avLst/>
          </a:prstGeom>
          <a:noFill/>
          <a:ln>
            <a:noFill/>
          </a:ln>
        </p:spPr>
      </p:pic>
      <p:sp>
        <p:nvSpPr>
          <p:cNvPr id="225" name="Google Shape;225;p29"/>
          <p:cNvSpPr txBox="1"/>
          <p:nvPr/>
        </p:nvSpPr>
        <p:spPr>
          <a:xfrm>
            <a:off x="3094875" y="2023125"/>
            <a:ext cx="472500" cy="3063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a:p>
        </p:txBody>
      </p:sp>
      <p:sp>
        <p:nvSpPr>
          <p:cNvPr id="226" name="Google Shape;226;p29"/>
          <p:cNvSpPr/>
          <p:nvPr/>
        </p:nvSpPr>
        <p:spPr>
          <a:xfrm>
            <a:off x="9296718" y="552736"/>
            <a:ext cx="274288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a:ea typeface="Verdana"/>
                <a:cs typeface="Verdana"/>
                <a:sym typeface="Verdana"/>
              </a:rPr>
              <a:t>Vel </a:t>
            </a:r>
            <a:r>
              <a:rPr lang="en-US" sz="1000">
                <a:solidFill>
                  <a:schemeClr val="dk1"/>
                </a:solidFill>
                <a:latin typeface="Verdana"/>
                <a:ea typeface="Verdana"/>
                <a:cs typeface="Verdana"/>
                <a:sym typeface="Verdana"/>
              </a:rPr>
              <a:t>T</a:t>
            </a:r>
            <a:r>
              <a:rPr lang="en-US" sz="1000" b="0" i="0" u="none" strike="noStrike" cap="none">
                <a:solidFill>
                  <a:schemeClr val="dk1"/>
                </a:solidFill>
                <a:latin typeface="Verdana"/>
                <a:ea typeface="Verdana"/>
                <a:cs typeface="Verdana"/>
                <a:sym typeface="Verdana"/>
              </a:rPr>
              <a:t>ech </a:t>
            </a:r>
            <a:r>
              <a:rPr lang="en-US" sz="1000">
                <a:solidFill>
                  <a:schemeClr val="dk1"/>
                </a:solidFill>
                <a:latin typeface="Verdana"/>
                <a:ea typeface="Verdana"/>
                <a:cs typeface="Verdana"/>
                <a:sym typeface="Verdana"/>
              </a:rPr>
              <a:t>U</a:t>
            </a:r>
            <a:r>
              <a:rPr lang="en-US" sz="1000" b="0" i="0" u="none" strike="noStrike" cap="none">
                <a:solidFill>
                  <a:schemeClr val="dk1"/>
                </a:solidFill>
                <a:latin typeface="Verdana"/>
                <a:ea typeface="Verdana"/>
                <a:cs typeface="Verdana"/>
                <a:sym typeface="Verdana"/>
              </a:rPr>
              <a:t>niversity ,B.</a:t>
            </a:r>
            <a:r>
              <a:rPr lang="en-US" sz="1000">
                <a:solidFill>
                  <a:schemeClr val="dk1"/>
                </a:solidFill>
                <a:latin typeface="Verdana"/>
                <a:ea typeface="Verdana"/>
                <a:cs typeface="Verdana"/>
                <a:sym typeface="Verdana"/>
              </a:rPr>
              <a:t>Tech</a:t>
            </a:r>
            <a:r>
              <a:rPr lang="en-US" sz="1000" b="0" i="0" u="none" strike="noStrike" cap="none">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a:solidFill>
                  <a:schemeClr val="dk1"/>
                </a:solidFill>
                <a:latin typeface="Verdana"/>
                <a:ea typeface="Verdana"/>
                <a:cs typeface="Verdana"/>
                <a:sym typeface="Verdana"/>
              </a:rPr>
              <a:t>Computer Science &amp; Engg</a:t>
            </a:r>
            <a:r>
              <a:rPr lang="en-US" sz="1000" b="0" i="0" u="none" strike="noStrike" cap="none">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2018-2022 </a:t>
            </a:r>
            <a:endParaRPr sz="1000" b="0" i="0" u="none" strike="noStrike" cap="none">
              <a:solidFill>
                <a:schemeClr val="dk1"/>
              </a:solidFill>
              <a:latin typeface="Verdana"/>
              <a:ea typeface="Verdana"/>
              <a:cs typeface="Verdana"/>
              <a:sym typeface="Verdana"/>
            </a:endParaRPr>
          </a:p>
        </p:txBody>
      </p:sp>
      <p:sp>
        <p:nvSpPr>
          <p:cNvPr id="227" name="Google Shape;227;p29"/>
          <p:cNvSpPr/>
          <p:nvPr/>
        </p:nvSpPr>
        <p:spPr>
          <a:xfrm>
            <a:off x="9241790" y="939800"/>
            <a:ext cx="937895" cy="245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8" name="Google Shape;228;p29"/>
          <p:cNvPicPr preferRelativeResize="0"/>
          <p:nvPr/>
        </p:nvPicPr>
        <p:blipFill rotWithShape="1">
          <a:blip r:embed="rId7">
            <a:alphaModFix/>
          </a:blip>
          <a:srcRect l="-410" t="5296" r="409" b="9553"/>
          <a:stretch/>
        </p:blipFill>
        <p:spPr>
          <a:xfrm>
            <a:off x="261975" y="194600"/>
            <a:ext cx="1734300" cy="1735500"/>
          </a:xfrm>
          <a:prstGeom prst="ellipse">
            <a:avLst/>
          </a:prstGeom>
          <a:no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chikkamnagendra123@gmail.com</cp:lastModifiedBy>
  <cp:revision>1</cp:revision>
  <dcterms:modified xsi:type="dcterms:W3CDTF">2022-11-06T04:19:29Z</dcterms:modified>
</cp:coreProperties>
</file>